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0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9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6D090-6475-48FA-BF7A-A3B041C13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87C442-E8E7-47DA-AE7C-77466B582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39BFAD-1F05-44B2-AD41-05C7C87B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03DE6D-0507-4028-8F6A-78A1F98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D6973-DD56-4F5E-84CB-A9B3D8A7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78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42468-3D9A-414B-BC20-1D9AC2F7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208C67-BDDC-4D0A-B321-0E08E0608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EE8A3D-10D1-4FDB-9945-82911CBE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2B2BD-53FF-4226-B576-426C5E64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9C6493-16BF-433A-8433-D6569005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88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E19506-9DF9-4BDE-8CE5-B099E826B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23C579-4B51-4D37-A7FD-48E0B2B58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1D1A41-EF7A-4487-B60B-787E52D5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7F4663-907B-4E21-8F22-92489F37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869092-6288-4DBF-99EC-9042BC22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63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FC857-07A5-46AE-8109-3B8DBA20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C00A5F-A7F0-4145-9BB4-11893A148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B3018-EB29-4934-8C11-88255398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79B253-17B7-408E-B06B-9C942A73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AA4C29-D134-4127-AE5C-CDB43CE9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29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9B8C8-512A-40F6-A444-4C5C3C49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12FC30-005C-4C2B-BCA8-CA8874AC9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FE8737-8726-4465-BF01-118D0237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4A4B3F-7DDF-46AB-A961-5B1692AA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A7066F-B4AC-44C8-AEB4-676E1E20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32846-1CA2-4C3F-8B81-13748FF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F87B04-4033-411C-8FE2-8B83DD5A2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364C48-4A46-4292-95B6-2B0A6915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141147-97CC-4A8A-AD5A-3DA9A671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763CD7-AA8C-4081-980D-539E85D2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380409-8E89-4E27-B793-DFC123F2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911E4-DB56-4219-BD02-15C548B5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E33D1B-54F6-4C37-91BC-38BF81929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EACD40-4298-4B41-8A36-D39A4385C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D7F9DB1-E0D6-415A-9172-B81FFF9B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C4E5F6C-7250-42D9-A215-59567C175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18F12D-3A8E-47CB-BDD6-7E685C4A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5843DA-C7FA-45E1-8C2C-9CB7B32F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9DAAFB-728D-49A2-9147-1609536B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53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F7DCA-ECD0-4D94-B926-E90459DD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1310C0-649A-4922-9D1C-5D08CFE6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06AC94-D72B-4255-9BBA-C20F17DA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818E26-94A5-4A38-B98D-4BF3AF02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BD9DDD-620E-4493-8991-273BDE00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A158B32-4911-4D9A-99CF-A84DC66F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097829-B688-4513-A375-1B23505E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40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E482D-CE65-4097-BF81-31CB161C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86A3B-391E-49D7-99AD-0ADCB7EC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26BD44-AF38-4FB1-B986-6CF2BFD10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3C6A63-B53E-43AF-BCE6-857E350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E3D906-279B-4811-B1F7-5762621C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FAD962-AD76-488F-8266-3606EAA5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2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CEDFA-B333-478A-A427-F2C74D49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81F35B-2726-4525-AEDE-B2BEC3012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EEC0287-FC3D-4D52-8966-72B5257E7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B2511-BDD0-4205-B390-02DE1DC3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CF4E49-1CF1-40DD-BB52-287E1406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C466D8-1D6A-4CF4-9432-7890673F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5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D2F8E2-1147-40B3-A0AA-FAEEAC19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6C3B25-3832-4E6E-A181-549C6EEA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D82E40-4193-47A0-A63F-0203CE89F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1EC7-A858-489C-B42D-F00EF0BC4BA5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D15398-F594-4CA5-BC1D-2686AB5DC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EA3C05-AC73-49D2-AD2C-F10929C64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C9EC-D739-4C53-92D4-F0A1F7D9E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4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14C22-1E37-408D-8E3D-614FDF825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CVIČTE S ROZUMEM </a:t>
            </a:r>
            <a:br>
              <a:rPr lang="cs-CZ" dirty="0"/>
            </a:br>
            <a:r>
              <a:rPr lang="cs-CZ" dirty="0"/>
              <a:t>– AŤ SI NEUBLÍŽÍTE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902573-E9EC-4C90-B72C-8097D0BB1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Matoulek a kol. </a:t>
            </a:r>
          </a:p>
          <a:p>
            <a:r>
              <a:rPr lang="cs-CZ" dirty="0"/>
              <a:t>3. Interní klinika 1. LF UK a VFN Praha</a:t>
            </a:r>
          </a:p>
          <a:p>
            <a:r>
              <a:rPr lang="cs-CZ" dirty="0"/>
              <a:t>Česká společnost tělovýchovného lékařství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544661F-8E98-4C41-AD10-0DFFC74A3606}"/>
              </a:ext>
            </a:extLst>
          </p:cNvPr>
          <p:cNvGrpSpPr/>
          <p:nvPr/>
        </p:nvGrpSpPr>
        <p:grpSpPr>
          <a:xfrm>
            <a:off x="4784863" y="4922520"/>
            <a:ext cx="2690357" cy="1104900"/>
            <a:chOff x="3230383" y="4785420"/>
            <a:chExt cx="3040876" cy="1295400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70B6E62E-B439-49F7-9807-A1547CB1B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916F424-6615-409B-8B72-7EF08D569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A8192D2-0EF0-44CB-A5C5-28C6B41B4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32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0132A-06DF-42C4-A65A-51CFC0D6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- Trvání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D6B664-9587-4892-B5A7-E7675FC4E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třeba dát čas pro pohybový aparát – klouby, ale i vazy</a:t>
            </a:r>
          </a:p>
          <a:p>
            <a:r>
              <a:rPr lang="cs-CZ" dirty="0"/>
              <a:t>Adaptace na specifickou zátěž trvá u zdatného 2-3 týdny u nezdatného, člověka 3-6 týdnů…</a:t>
            </a:r>
          </a:p>
          <a:p>
            <a:r>
              <a:rPr lang="cs-CZ" dirty="0"/>
              <a:t>Záleží na intenzitě, typu a na cílech  možnostech</a:t>
            </a:r>
          </a:p>
          <a:p>
            <a:pPr lvl="1"/>
            <a:r>
              <a:rPr lang="cs-CZ" dirty="0"/>
              <a:t>40-60 min i více při vytrvalostních aktivita – </a:t>
            </a:r>
            <a:r>
              <a:rPr lang="cs-CZ" dirty="0" err="1"/>
              <a:t>low</a:t>
            </a:r>
            <a:r>
              <a:rPr lang="cs-CZ" dirty="0"/>
              <a:t> intenzity</a:t>
            </a:r>
          </a:p>
          <a:p>
            <a:pPr lvl="1"/>
            <a:r>
              <a:rPr lang="cs-CZ" dirty="0"/>
              <a:t>40-60 min v tréninku o střední intenzitě</a:t>
            </a:r>
          </a:p>
          <a:p>
            <a:pPr lvl="1"/>
            <a:r>
              <a:rPr lang="cs-CZ" dirty="0"/>
              <a:t>15-20 min. – 2 x denně odporový trénink u seniorů</a:t>
            </a:r>
          </a:p>
          <a:p>
            <a:pPr lvl="1"/>
            <a:r>
              <a:rPr lang="cs-CZ" dirty="0"/>
              <a:t>10 min – 3 x denně vyšší intenzity u DM 2</a:t>
            </a:r>
          </a:p>
          <a:p>
            <a:pPr lvl="1"/>
            <a:r>
              <a:rPr lang="cs-CZ" dirty="0"/>
              <a:t>40 sec 8-10 x za sebou – HIIT</a:t>
            </a:r>
          </a:p>
          <a:p>
            <a:pPr lvl="1"/>
            <a:r>
              <a:rPr lang="cs-CZ" dirty="0"/>
              <a:t>…….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0E802FB-AF0B-44BB-95D8-3F169134D56B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F95D8D9-FE0B-4E5A-A86E-47403FB06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531D6EC-1783-408F-B095-94EE3ECBC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5400A0A-0BBB-4604-9FAF-F7708C16E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14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F4C37-C7C2-4A6D-9C23-5114F4DB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omyly v ambulancích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E4434F-92F2-4134-B9E1-EF00492BB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Nejezděte výtahem </a:t>
            </a:r>
          </a:p>
          <a:p>
            <a:r>
              <a:rPr lang="cs-CZ" dirty="0"/>
              <a:t>Vystupte o jednu zastávku dříve</a:t>
            </a:r>
          </a:p>
          <a:p>
            <a:r>
              <a:rPr lang="cs-CZ" dirty="0"/>
              <a:t>Musí vás to bavit</a:t>
            </a:r>
          </a:p>
          <a:p>
            <a:r>
              <a:rPr lang="cs-CZ" dirty="0"/>
              <a:t>Zhubněte pohybem</a:t>
            </a:r>
          </a:p>
          <a:p>
            <a:r>
              <a:rPr lang="cs-CZ" dirty="0"/>
              <a:t>Musíte mít trenéra</a:t>
            </a:r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960BF5D5-5629-4414-8526-7E75EC157F49}"/>
              </a:ext>
            </a:extLst>
          </p:cNvPr>
          <p:cNvSpPr/>
          <p:nvPr/>
        </p:nvSpPr>
        <p:spPr>
          <a:xfrm>
            <a:off x="7368540" y="1546859"/>
            <a:ext cx="3093720" cy="517621"/>
          </a:xfrm>
          <a:prstGeom prst="wedgeRoundRectCallout">
            <a:avLst>
              <a:gd name="adj1" fmla="val -155618"/>
              <a:gd name="adj2" fmla="val 1498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Artróza, obezita, ICHS…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3AA59DC7-482D-4871-ABB1-665CB19BB9DF}"/>
              </a:ext>
            </a:extLst>
          </p:cNvPr>
          <p:cNvSpPr/>
          <p:nvPr/>
        </p:nvSpPr>
        <p:spPr>
          <a:xfrm>
            <a:off x="8176260" y="2194417"/>
            <a:ext cx="3093720" cy="517621"/>
          </a:xfrm>
          <a:prstGeom prst="wedgeRoundRectCallout">
            <a:avLst>
              <a:gd name="adj1" fmla="val -131234"/>
              <a:gd name="adj2" fmla="val 92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Tašky, oděv, obuv…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DA624F4A-A431-4373-B435-0D597A083342}"/>
              </a:ext>
            </a:extLst>
          </p:cNvPr>
          <p:cNvSpPr/>
          <p:nvPr/>
        </p:nvSpPr>
        <p:spPr>
          <a:xfrm>
            <a:off x="8092440" y="2872423"/>
            <a:ext cx="3093720" cy="815388"/>
          </a:xfrm>
          <a:prstGeom prst="wedgeRoundRectCallout">
            <a:avLst>
              <a:gd name="adj1" fmla="val -188870"/>
              <a:gd name="adj2" fmla="val 379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…nemusí …neříkejte pacientovi co ho má bavit ani co mu má chutnat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801AB770-B0E0-46B2-8C87-4D8CB907B4E5}"/>
              </a:ext>
            </a:extLst>
          </p:cNvPr>
          <p:cNvSpPr/>
          <p:nvPr/>
        </p:nvSpPr>
        <p:spPr>
          <a:xfrm>
            <a:off x="8107680" y="3861911"/>
            <a:ext cx="3093720" cy="517621"/>
          </a:xfrm>
          <a:prstGeom prst="wedgeRoundRectCallout">
            <a:avLst>
              <a:gd name="adj1" fmla="val -180741"/>
              <a:gd name="adj2" fmla="val -4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 kg tukové tkáně = 20 hod. pohybové aktivity - chůze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52241F68-D683-488C-956B-37C4C7911DE3}"/>
              </a:ext>
            </a:extLst>
          </p:cNvPr>
          <p:cNvSpPr/>
          <p:nvPr/>
        </p:nvSpPr>
        <p:spPr>
          <a:xfrm>
            <a:off x="8077200" y="5142072"/>
            <a:ext cx="3093720" cy="517621"/>
          </a:xfrm>
          <a:prstGeom prst="wedgeRoundRectCallout">
            <a:avLst>
              <a:gd name="adj1" fmla="val -182219"/>
              <a:gd name="adj2" fmla="val -150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Ale ten musí znát nejen fyziologii </a:t>
            </a:r>
            <a:r>
              <a:rPr lang="cs-CZ" dirty="0" err="1"/>
              <a:t>zátěžě</a:t>
            </a:r>
            <a:r>
              <a:rPr lang="cs-CZ" dirty="0"/>
              <a:t>…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27C081B-C023-409F-B2B0-766E9A9B99A8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0B37A34-9E46-4C97-9F32-D20401C81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418BEFB4-4A1A-4937-B646-8D70E120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730C6098-3BDF-4716-A312-F7CE960B5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3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CED23-112B-4904-A894-E1E2AF0A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Proces podávání léku „PA“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935C36-A4D4-4C21-A738-99D1F5796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Indikace</a:t>
            </a:r>
          </a:p>
          <a:p>
            <a:pPr>
              <a:defRPr/>
            </a:pPr>
            <a:r>
              <a:rPr lang="cs-CZ" dirty="0"/>
              <a:t>Preskripce</a:t>
            </a:r>
          </a:p>
          <a:p>
            <a:pPr>
              <a:defRPr/>
            </a:pPr>
            <a:r>
              <a:rPr lang="cs-CZ" dirty="0"/>
              <a:t>Provádění</a:t>
            </a:r>
          </a:p>
          <a:p>
            <a:pPr>
              <a:defRPr/>
            </a:pPr>
            <a:r>
              <a:rPr lang="cs-CZ" dirty="0"/>
              <a:t>Vyhodnocení</a:t>
            </a:r>
          </a:p>
          <a:p>
            <a:pPr>
              <a:defRPr/>
            </a:pPr>
            <a:r>
              <a:rPr lang="cs-CZ" dirty="0"/>
              <a:t>Modifikace dalšího postupu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93D408E-9127-4AF4-92F9-AAD3DDF08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52" y="1087264"/>
            <a:ext cx="2340945" cy="323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ný bublinový popisek 4"/>
          <p:cNvSpPr/>
          <p:nvPr/>
        </p:nvSpPr>
        <p:spPr bwMode="auto">
          <a:xfrm>
            <a:off x="3186545" y="5153893"/>
            <a:ext cx="1745674" cy="681643"/>
          </a:xfrm>
          <a:prstGeom prst="wedgeEllipseCallout">
            <a:avLst>
              <a:gd name="adj1" fmla="val 238128"/>
              <a:gd name="adj2" fmla="val -503475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Hlavní dg</a:t>
            </a:r>
          </a:p>
        </p:txBody>
      </p:sp>
      <p:sp>
        <p:nvSpPr>
          <p:cNvPr id="6" name="Oválný bublinový popisek 5"/>
          <p:cNvSpPr/>
          <p:nvPr/>
        </p:nvSpPr>
        <p:spPr bwMode="auto">
          <a:xfrm>
            <a:off x="5350622" y="5156668"/>
            <a:ext cx="1745674" cy="681643"/>
          </a:xfrm>
          <a:prstGeom prst="wedgeEllipseCallout">
            <a:avLst>
              <a:gd name="adj1" fmla="val 152414"/>
              <a:gd name="adj2" fmla="val -437621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Typ PA</a:t>
            </a:r>
          </a:p>
        </p:txBody>
      </p:sp>
      <p:sp>
        <p:nvSpPr>
          <p:cNvPr id="7" name="Oválný bublinový popisek 6"/>
          <p:cNvSpPr/>
          <p:nvPr/>
        </p:nvSpPr>
        <p:spPr bwMode="auto">
          <a:xfrm>
            <a:off x="7372849" y="5164977"/>
            <a:ext cx="1745674" cy="681643"/>
          </a:xfrm>
          <a:prstGeom prst="wedgeEllipseCallout">
            <a:avLst>
              <a:gd name="adj1" fmla="val 62890"/>
              <a:gd name="adj2" fmla="val -401036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Dávkování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(FIT)</a:t>
            </a:r>
          </a:p>
        </p:txBody>
      </p:sp>
      <p:sp>
        <p:nvSpPr>
          <p:cNvPr id="8" name="Oválný bublinový popisek 7"/>
          <p:cNvSpPr/>
          <p:nvPr/>
        </p:nvSpPr>
        <p:spPr bwMode="auto">
          <a:xfrm>
            <a:off x="1524000" y="3000585"/>
            <a:ext cx="2043953" cy="681643"/>
          </a:xfrm>
          <a:prstGeom prst="wedgeEllipseCallout">
            <a:avLst>
              <a:gd name="adj1" fmla="val 376536"/>
              <a:gd name="adj2" fmla="val -206713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REPETATUR!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11AE6E60-1E90-443B-A2BC-C796B3737734}"/>
              </a:ext>
            </a:extLst>
          </p:cNvPr>
          <p:cNvSpPr/>
          <p:nvPr/>
        </p:nvSpPr>
        <p:spPr>
          <a:xfrm>
            <a:off x="944880" y="3686850"/>
            <a:ext cx="916686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Čím, více se přiblížíme tomuto postupu, tím bude větší šance, že si pacient nejen neublíží, ale pravděpodobně dosáhne požadovaného cíle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EE09487-67E6-4580-839E-3AC735B12EB5}"/>
              </a:ext>
            </a:extLst>
          </p:cNvPr>
          <p:cNvGrpSpPr/>
          <p:nvPr/>
        </p:nvGrpSpPr>
        <p:grpSpPr>
          <a:xfrm>
            <a:off x="9768343" y="99120"/>
            <a:ext cx="2263637" cy="934804"/>
            <a:chOff x="3230383" y="4785420"/>
            <a:chExt cx="3040876" cy="1295400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64535F91-4BD5-4091-B3F6-7815C1024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60E86F3E-2D9C-40A1-ACB1-A543705D3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DF043E4E-02F2-45B9-9A63-B033A0672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1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9FF77-D7C8-4A4A-A6EC-531BB5A4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tomto doporučení si neublíží…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01A6E9-F976-428F-8DB3-58F50E853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Bažte rychle a zpomalte při zadýchávání…</a:t>
            </a:r>
          </a:p>
          <a:p>
            <a:r>
              <a:rPr lang="cs-CZ" dirty="0"/>
              <a:t>Choďte více pěšky</a:t>
            </a:r>
          </a:p>
          <a:p>
            <a:r>
              <a:rPr lang="cs-CZ" dirty="0"/>
              <a:t>Tak si běžte aspoň zaplavat</a:t>
            </a:r>
          </a:p>
          <a:p>
            <a:endParaRPr lang="cs-CZ" dirty="0"/>
          </a:p>
          <a:p>
            <a:r>
              <a:rPr lang="cs-CZ" dirty="0"/>
              <a:t>……..</a:t>
            </a:r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595D82C-1355-4A93-95C2-787C7B1D6CE9}"/>
              </a:ext>
            </a:extLst>
          </p:cNvPr>
          <p:cNvGrpSpPr/>
          <p:nvPr/>
        </p:nvGrpSpPr>
        <p:grpSpPr>
          <a:xfrm>
            <a:off x="8861563" y="0"/>
            <a:ext cx="3040876" cy="1295400"/>
            <a:chOff x="3230383" y="4785420"/>
            <a:chExt cx="3040876" cy="12954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45EE825-8110-42C6-922C-73B11AAD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C7B8F9EC-36AF-4AE1-BB59-27D13429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C4C11CF2-B78E-4458-80AC-6484C3CBA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06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065EA-D098-4CCF-AB0A-EC712D92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….ale tady ano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1A9AD4-F70E-403E-AF85-AD1D4D8B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Pohybový režim</a:t>
            </a:r>
            <a:r>
              <a:rPr lang="cs-CZ" dirty="0"/>
              <a:t>: zvýšený sportovní režim - aerobní zátěž - tzn. dosažení 60-75% max. tabulkové SF (vypočítaná 220-věk pacienta) optimálně 3-4x týdně 45-60 min. nebo denně 20-30 min(doporučovaná aktivita – běh, jízda na kole, rotoped, plavání…</a:t>
            </a:r>
          </a:p>
          <a:p>
            <a:r>
              <a:rPr lang="cs-CZ" b="1" dirty="0"/>
              <a:t>Dg:</a:t>
            </a:r>
            <a:r>
              <a:rPr lang="cs-CZ" dirty="0"/>
              <a:t> (m 184 kg/173 cm)</a:t>
            </a:r>
          </a:p>
          <a:p>
            <a:pPr lvl="1"/>
            <a:r>
              <a:rPr lang="cs-CZ" dirty="0"/>
              <a:t>ICHS </a:t>
            </a:r>
            <a:r>
              <a:rPr lang="cs-CZ" dirty="0" err="1"/>
              <a:t>stp</a:t>
            </a:r>
            <a:r>
              <a:rPr lang="cs-CZ" dirty="0"/>
              <a:t>. IM</a:t>
            </a:r>
          </a:p>
          <a:p>
            <a:pPr lvl="1"/>
            <a:r>
              <a:rPr lang="cs-CZ" dirty="0"/>
              <a:t>VAS s výhřezem L5/S1</a:t>
            </a:r>
          </a:p>
          <a:p>
            <a:pPr lvl="1"/>
            <a:r>
              <a:rPr lang="cs-CZ" dirty="0"/>
              <a:t>…..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5BD056-E012-41A6-A61F-A8456ED3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78" y="3482340"/>
            <a:ext cx="1649506" cy="17526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F88D847-BAED-4B70-BD70-1105C39F8A7F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F861EF31-5E04-4E55-A243-68AAB97F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61C2A752-CFAB-4B66-987F-2677EE277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9A47A8D5-225E-4030-AD91-AB570643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32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BBFFD-479F-4C6D-AEF2-548C327A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CVIČTE S ROZUMEM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92474-8535-4519-9618-7EF9A2DE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„CVIČIT“ a „HÝBAT SE“ je rozdíl!</a:t>
            </a:r>
          </a:p>
          <a:p>
            <a:r>
              <a:rPr lang="cs-CZ" dirty="0"/>
              <a:t>Použití rozumu zvláště před „cvičením“, resp. preskripcí je základním předpokladem pro realizaci pohybové aktivity….</a:t>
            </a:r>
          </a:p>
          <a:p>
            <a:r>
              <a:rPr lang="cs-CZ" dirty="0"/>
              <a:t>Ještě na začátku je třeba zodpovědět několik otázek:</a:t>
            </a:r>
          </a:p>
          <a:p>
            <a:pPr lvl="1"/>
            <a:r>
              <a:rPr lang="cs-CZ" dirty="0"/>
              <a:t>PROČ ?</a:t>
            </a:r>
          </a:p>
          <a:p>
            <a:pPr lvl="1"/>
            <a:r>
              <a:rPr lang="cs-CZ" dirty="0"/>
              <a:t>JAK ?</a:t>
            </a:r>
          </a:p>
          <a:p>
            <a:pPr lvl="1"/>
            <a:r>
              <a:rPr lang="cs-CZ" dirty="0"/>
              <a:t>KDE ?</a:t>
            </a:r>
          </a:p>
          <a:p>
            <a:pPr lvl="1"/>
            <a:r>
              <a:rPr lang="cs-CZ" dirty="0"/>
              <a:t>S KÝM ?</a:t>
            </a:r>
          </a:p>
          <a:p>
            <a:pPr lvl="1"/>
            <a:r>
              <a:rPr lang="cs-CZ" dirty="0"/>
              <a:t>VYHODNOCENÍ</a:t>
            </a:r>
          </a:p>
          <a:p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A655D30C-46D9-4D88-9350-E5A2659B1B21}"/>
              </a:ext>
            </a:extLst>
          </p:cNvPr>
          <p:cNvSpPr/>
          <p:nvPr/>
        </p:nvSpPr>
        <p:spPr>
          <a:xfrm>
            <a:off x="5852158" y="574766"/>
            <a:ext cx="1785259" cy="917435"/>
          </a:xfrm>
          <a:prstGeom prst="wedgeEllipseCallout">
            <a:avLst>
              <a:gd name="adj1" fmla="val -188452"/>
              <a:gd name="adj2" fmla="val 102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Sport vs. pohybová aktivita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4AC29F5-0DD4-4BBB-9E07-ACB5B0D48D01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21EB70EA-9797-4259-ABC3-E09D15798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DDC7010E-2326-40C3-99A6-07159F32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4FFFAB7-CA34-4165-B4BE-4F5D6BE2C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AB22F-6009-4188-ADC3-A4647192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7E0FFD-6376-420D-AEBE-507AA3BD4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Vysvětlení důvodů pro pochopení efektu pohybové aktivity tak, aby pacient se rozhodl….stanovil cíl… a snažil se ho naplnit</a:t>
            </a:r>
          </a:p>
          <a:p>
            <a:r>
              <a:rPr lang="cs-CZ" dirty="0"/>
              <a:t>Pokud ano, přijdou další konkrétní otázky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F</a:t>
            </a:r>
            <a:r>
              <a:rPr lang="cs-CZ" dirty="0"/>
              <a:t>rekvence 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dirty="0"/>
              <a:t>ntenzita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dirty="0"/>
              <a:t>rvání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dirty="0"/>
              <a:t>yp pohybové aktivity</a:t>
            </a:r>
          </a:p>
          <a:p>
            <a:pPr lvl="1"/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C2419E6D-E829-475B-AFBD-6087160C7B35}"/>
              </a:ext>
            </a:extLst>
          </p:cNvPr>
          <p:cNvSpPr/>
          <p:nvPr/>
        </p:nvSpPr>
        <p:spPr>
          <a:xfrm>
            <a:off x="8229598" y="3676106"/>
            <a:ext cx="1785259" cy="917435"/>
          </a:xfrm>
          <a:prstGeom prst="wedgeEllipseCallout">
            <a:avLst>
              <a:gd name="adj1" fmla="val -234550"/>
              <a:gd name="adj2" fmla="val -43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Čím začít ?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8850FA2-3E64-4C58-98F3-C5F54CC6BAEB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1B0F4254-B43D-4437-BC82-0AEEABDB9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9FF770FB-3AD9-4306-AD22-52BE74B8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938A79DD-A025-4F26-BFE1-07B30D5E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0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56C9-F949-43BE-96E1-43964376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? = TYP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EE1FF0-E1C2-4604-9B6C-7AD9921C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Typ pohybové aktivity podle:</a:t>
            </a:r>
          </a:p>
          <a:p>
            <a:pPr lvl="1"/>
            <a:r>
              <a:rPr lang="cs-CZ" dirty="0"/>
              <a:t>Věk – (aerobní vs. odporový - kombinovaný)</a:t>
            </a:r>
          </a:p>
          <a:p>
            <a:pPr lvl="1"/>
            <a:r>
              <a:rPr lang="cs-CZ" dirty="0"/>
              <a:t>Přidružená onemocnění (artróza, astma, hypertenze atd.)</a:t>
            </a:r>
          </a:p>
          <a:p>
            <a:pPr lvl="1"/>
            <a:r>
              <a:rPr lang="cs-CZ" dirty="0"/>
              <a:t>Preference (ovlivňuje adherenci k pohybové aktivitě)</a:t>
            </a:r>
          </a:p>
          <a:p>
            <a:pPr lvl="1"/>
            <a:r>
              <a:rPr lang="cs-CZ" dirty="0"/>
              <a:t>Počasí (suchá a mokrá varianta)</a:t>
            </a:r>
          </a:p>
          <a:p>
            <a:r>
              <a:rPr lang="cs-CZ" dirty="0"/>
              <a:t>TYP pohybové aktivity – </a:t>
            </a:r>
            <a:r>
              <a:rPr lang="cs-CZ" b="1" dirty="0"/>
              <a:t>ten, který je reálný a nepoškod</a:t>
            </a:r>
            <a:r>
              <a:rPr lang="cs-CZ" dirty="0"/>
              <a:t>í!</a:t>
            </a:r>
          </a:p>
          <a:p>
            <a:pPr lvl="1"/>
            <a:r>
              <a:rPr lang="cs-CZ" dirty="0"/>
              <a:t>Chůze (terén, chodící pás, krosový trenažér)</a:t>
            </a:r>
          </a:p>
          <a:p>
            <a:pPr lvl="1"/>
            <a:r>
              <a:rPr lang="cs-CZ" dirty="0"/>
              <a:t>Stacionární rotoped x kolo</a:t>
            </a:r>
          </a:p>
          <a:p>
            <a:pPr lvl="1"/>
            <a:r>
              <a:rPr lang="cs-CZ" dirty="0"/>
              <a:t>Posilování vs. odporový trénink</a:t>
            </a:r>
          </a:p>
          <a:p>
            <a:pPr lvl="1"/>
            <a:r>
              <a:rPr lang="cs-CZ" dirty="0"/>
              <a:t>Relaxační cvičení vč. jógy, tai-či</a:t>
            </a:r>
          </a:p>
          <a:p>
            <a:pPr lvl="1"/>
            <a:r>
              <a:rPr lang="cs-CZ" dirty="0"/>
              <a:t>Plavání?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742F6E-CC34-40C7-8927-8E1045A0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435" y="1889919"/>
            <a:ext cx="886590" cy="15390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C71E19-E8F6-4A23-99C0-787AFB67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8" y="424735"/>
            <a:ext cx="947260" cy="1945086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4D83A4BE-3432-440E-986B-AC794F97D216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693F7756-E01E-4976-B183-2982110B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DB5549D-0FBE-4FDB-8BC5-A175D7379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A08B2C3-3427-40E9-9259-82B12ADDE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73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8D99C-E94F-4438-9ECE-04358E72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 - frekvence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904B7B-5B4D-4FF7-AAF9-48F40781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Frekvence – klíčová vlastnost preskripce – pochopení, že je to opakovaná událost v životě, která povede k cíli </a:t>
            </a:r>
          </a:p>
          <a:p>
            <a:pPr lvl="1"/>
            <a:r>
              <a:rPr lang="cs-CZ" dirty="0"/>
              <a:t>V primární resp. primordiální prevenci </a:t>
            </a:r>
            <a:r>
              <a:rPr lang="cs-CZ" b="1" dirty="0"/>
              <a:t>denně dle možnosti a libosti</a:t>
            </a:r>
          </a:p>
          <a:p>
            <a:pPr lvl="1"/>
            <a:r>
              <a:rPr lang="cs-CZ" dirty="0"/>
              <a:t>U dospělých dle onemocnění – 3-7 x týdně …. </a:t>
            </a:r>
            <a:r>
              <a:rPr lang="cs-CZ" b="1" dirty="0"/>
              <a:t>podle času</a:t>
            </a:r>
          </a:p>
          <a:p>
            <a:pPr lvl="1"/>
            <a:r>
              <a:rPr lang="cs-CZ" dirty="0"/>
              <a:t>Senioři 1-2 x denně (kratší úseky)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Ani sebelepší nastavení (typ, intenzita atd.) nepomůže, pokud je realizováno právě jednou</a:t>
            </a:r>
          </a:p>
          <a:p>
            <a:pPr lvl="1"/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14CAC41-4D28-429A-A13C-E1FFDEC5AB47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C04A6563-DD37-4DF8-A840-48AE750B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B87523EA-A472-469B-857F-4742E1FA9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6F409A4-3BEE-4DFF-9E97-7815397E7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0AD4E31-070E-4C6A-A02A-CAE4B83FADFF}"/>
              </a:ext>
            </a:extLst>
          </p:cNvPr>
          <p:cNvSpPr/>
          <p:nvPr/>
        </p:nvSpPr>
        <p:spPr>
          <a:xfrm>
            <a:off x="2186940" y="5486400"/>
            <a:ext cx="6431280" cy="608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sz="2000" dirty="0"/>
              <a:t>Hledání času je základ pro změnu životního stylu</a:t>
            </a:r>
          </a:p>
        </p:txBody>
      </p:sp>
    </p:spTree>
    <p:extLst>
      <p:ext uri="{BB962C8B-B14F-4D97-AF65-F5344CB8AC3E}">
        <p14:creationId xmlns:p14="http://schemas.microsoft.com/office/powerpoint/2010/main" val="355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520D5-CDF4-4660-8892-EEBBF240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- Intenzita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72E32-C155-442E-B119-8535AE20C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Zapomeňme na výpočty nebo diskuse o srdeční nebo tepové frekvence – je to zdroj chyb a nesmyslných doporučení především u nemocných</a:t>
            </a:r>
          </a:p>
          <a:p>
            <a:r>
              <a:rPr lang="cs-CZ" dirty="0"/>
              <a:t>Pár poznámek o TF:</a:t>
            </a:r>
          </a:p>
          <a:p>
            <a:pPr lvl="1"/>
            <a:r>
              <a:rPr lang="cs-CZ" dirty="0"/>
              <a:t>Pro každou aktivitu je jiná maximální SF/TF, tedy i výpočet se liší</a:t>
            </a:r>
          </a:p>
          <a:p>
            <a:pPr lvl="1"/>
            <a:r>
              <a:rPr lang="cs-CZ" dirty="0"/>
              <a:t>Maximální SF/TF je pouze ta změřená….</a:t>
            </a:r>
          </a:p>
          <a:p>
            <a:pPr lvl="1"/>
            <a:r>
              <a:rPr lang="cs-CZ" dirty="0"/>
              <a:t>Klidová SF/TF je pouze odečtená po probuzení</a:t>
            </a:r>
          </a:p>
          <a:p>
            <a:pPr lvl="1"/>
            <a:r>
              <a:rPr lang="cs-CZ" dirty="0"/>
              <a:t>Změna křivky u nemocí (neuropatie atd.) i farmakoterapie</a:t>
            </a:r>
          </a:p>
          <a:p>
            <a:r>
              <a:rPr lang="cs-CZ" dirty="0"/>
              <a:t>Tolerance zátěže a co tlaková reakce?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C989B0A-87A6-45B6-8883-C383A15799E6}"/>
              </a:ext>
            </a:extLst>
          </p:cNvPr>
          <p:cNvSpPr/>
          <p:nvPr/>
        </p:nvSpPr>
        <p:spPr>
          <a:xfrm>
            <a:off x="5753100" y="548640"/>
            <a:ext cx="1493520" cy="652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220-věk ?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FDA6B35-BE19-4FF6-992E-4C626EF13B83}"/>
              </a:ext>
            </a:extLst>
          </p:cNvPr>
          <p:cNvSpPr/>
          <p:nvPr/>
        </p:nvSpPr>
        <p:spPr>
          <a:xfrm>
            <a:off x="7330440" y="1191419"/>
            <a:ext cx="1493520" cy="652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65% </a:t>
            </a:r>
            <a:r>
              <a:rPr lang="cs-CZ" dirty="0" err="1"/>
              <a:t>TFMax</a:t>
            </a:r>
            <a:r>
              <a:rPr lang="cs-CZ" dirty="0"/>
              <a:t> ?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EF729F8-DC34-424C-9F0F-C2D6B6BFA5C7}"/>
              </a:ext>
            </a:extLst>
          </p:cNvPr>
          <p:cNvSpPr/>
          <p:nvPr/>
        </p:nvSpPr>
        <p:spPr>
          <a:xfrm>
            <a:off x="6827520" y="5524818"/>
            <a:ext cx="4194810" cy="652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Tf</a:t>
            </a:r>
            <a:r>
              <a:rPr lang="cs-CZ" dirty="0"/>
              <a:t> klid + 0,8 x (</a:t>
            </a:r>
            <a:r>
              <a:rPr lang="cs-CZ" dirty="0" err="1"/>
              <a:t>Tfmax-Tfklid</a:t>
            </a:r>
            <a:r>
              <a:rPr lang="cs-CZ" dirty="0"/>
              <a:t>)?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440EE81-4C02-42B0-88C7-4560D50F6E99}"/>
              </a:ext>
            </a:extLst>
          </p:cNvPr>
          <p:cNvGrpSpPr/>
          <p:nvPr/>
        </p:nvGrpSpPr>
        <p:grpSpPr>
          <a:xfrm>
            <a:off x="8869183" y="152460"/>
            <a:ext cx="3040876" cy="1295400"/>
            <a:chOff x="3230383" y="4785420"/>
            <a:chExt cx="3040876" cy="12954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B1DBCE8-C19C-4258-AC89-B99B15316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914" y="4941055"/>
              <a:ext cx="855345" cy="110605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77D285A8-1C98-4030-A187-2423D10A3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83" y="4910575"/>
              <a:ext cx="783452" cy="110605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7EC0A49B-8389-4808-8434-3AD56EA0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4" y="4785420"/>
              <a:ext cx="1143000" cy="1295400"/>
            </a:xfrm>
            <a:prstGeom prst="rect">
              <a:avLst/>
            </a:prstGeom>
          </p:spPr>
        </p:pic>
      </p:grpSp>
      <p:pic>
        <p:nvPicPr>
          <p:cNvPr id="11" name="Picture 2" descr="http://www.zijzdrave.cz/soubory/fotky-novinky/DJ%20tabulka.jpg">
            <a:extLst>
              <a:ext uri="{FF2B5EF4-FFF2-40B4-BE49-F238E27FC236}">
                <a16:creationId xmlns:a16="http://schemas.microsoft.com/office/drawing/2014/main" id="{442A7EEE-87C2-4EC2-94B1-981CF49D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935672"/>
            <a:ext cx="28956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Řečová bublina: oválný bublinový popisek 11">
            <a:extLst>
              <a:ext uri="{FF2B5EF4-FFF2-40B4-BE49-F238E27FC236}">
                <a16:creationId xmlns:a16="http://schemas.microsoft.com/office/drawing/2014/main" id="{3BBCB171-AD99-4161-895A-E1F6596D32EE}"/>
              </a:ext>
            </a:extLst>
          </p:cNvPr>
          <p:cNvSpPr/>
          <p:nvPr/>
        </p:nvSpPr>
        <p:spPr>
          <a:xfrm>
            <a:off x="8229598" y="3676106"/>
            <a:ext cx="1785259" cy="917435"/>
          </a:xfrm>
          <a:prstGeom prst="wedgeEllipseCallout">
            <a:avLst>
              <a:gd name="adj1" fmla="val -287477"/>
              <a:gd name="adj2" fmla="val -39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Sledování SF/TF a TK</a:t>
            </a:r>
          </a:p>
        </p:txBody>
      </p:sp>
    </p:spTree>
    <p:extLst>
      <p:ext uri="{BB962C8B-B14F-4D97-AF65-F5344CB8AC3E}">
        <p14:creationId xmlns:p14="http://schemas.microsoft.com/office/powerpoint/2010/main" val="9786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741</Words>
  <Application>Microsoft Office PowerPoint</Application>
  <PresentationFormat>Širokoúhlá obrazovka</PresentationFormat>
  <Paragraphs>120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Motiv Office</vt:lpstr>
      <vt:lpstr>CVIČTE S ROZUMEM  – AŤ SI NEUBLÍŽÍTE</vt:lpstr>
      <vt:lpstr>Prezentace aplikace PowerPoint</vt:lpstr>
      <vt:lpstr>Při tomto doporučení si neublíží…</vt:lpstr>
      <vt:lpstr>….ale tady ano</vt:lpstr>
      <vt:lpstr>CVIČTE S ROZUMEM</vt:lpstr>
      <vt:lpstr>PROČ?</vt:lpstr>
      <vt:lpstr>JAK ? = TYP</vt:lpstr>
      <vt:lpstr>Jak? - frekvence</vt:lpstr>
      <vt:lpstr>JAK - Intenzita</vt:lpstr>
      <vt:lpstr>JAK - Trvání</vt:lpstr>
      <vt:lpstr>Hlavní omyly v ambulancích</vt:lpstr>
      <vt:lpstr>Proces podávání léku „PA“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CVIČTE S ROZUMEM – AŤ SI NEUBLÍžíte</dc:title>
  <dc:creator>Matoulek Martin, doc.  MUDr. Ph.D.</dc:creator>
  <cp:lastModifiedBy>Martin Ruzicka</cp:lastModifiedBy>
  <cp:revision>16</cp:revision>
  <dcterms:created xsi:type="dcterms:W3CDTF">2019-01-28T03:27:34Z</dcterms:created>
  <dcterms:modified xsi:type="dcterms:W3CDTF">2019-01-29T07:35:44Z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1491@vfn.cz</vt:lpwstr>
  </property>
  <property fmtid="{D5CDD505-2E9C-101B-9397-08002B2CF9AE}" pid="5" name="MSIP_Label_2063cd7f-2d21-486a-9f29-9c1683fdd175_SetDate">
    <vt:lpwstr>2019-01-29T03:41:23.0986993Z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