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4" r:id="rId2"/>
    <p:sldId id="430" r:id="rId3"/>
    <p:sldId id="289" r:id="rId4"/>
    <p:sldId id="291" r:id="rId5"/>
    <p:sldId id="296" r:id="rId6"/>
    <p:sldId id="311" r:id="rId7"/>
    <p:sldId id="299" r:id="rId8"/>
    <p:sldId id="303" r:id="rId9"/>
    <p:sldId id="275" r:id="rId10"/>
    <p:sldId id="288" r:id="rId11"/>
    <p:sldId id="305" r:id="rId12"/>
    <p:sldId id="276" r:id="rId13"/>
    <p:sldId id="281" r:id="rId14"/>
    <p:sldId id="285" r:id="rId15"/>
    <p:sldId id="257" r:id="rId16"/>
    <p:sldId id="264" r:id="rId17"/>
    <p:sldId id="282" r:id="rId18"/>
    <p:sldId id="283" r:id="rId19"/>
    <p:sldId id="265" r:id="rId20"/>
    <p:sldId id="268" r:id="rId21"/>
    <p:sldId id="263" r:id="rId22"/>
    <p:sldId id="269" r:id="rId23"/>
    <p:sldId id="270" r:id="rId24"/>
    <p:sldId id="259" r:id="rId25"/>
    <p:sldId id="306" r:id="rId26"/>
    <p:sldId id="307" r:id="rId27"/>
    <p:sldId id="272" r:id="rId28"/>
    <p:sldId id="286" r:id="rId29"/>
    <p:sldId id="273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3D9559A4-45EA-492E-86C8-7EFB49F3F3EE}">
          <p14:sldIdLst>
            <p14:sldId id="304"/>
            <p14:sldId id="430"/>
            <p14:sldId id="289"/>
            <p14:sldId id="291"/>
            <p14:sldId id="296"/>
            <p14:sldId id="311"/>
            <p14:sldId id="299"/>
            <p14:sldId id="303"/>
            <p14:sldId id="275"/>
            <p14:sldId id="288"/>
            <p14:sldId id="305"/>
            <p14:sldId id="276"/>
            <p14:sldId id="281"/>
            <p14:sldId id="285"/>
            <p14:sldId id="257"/>
            <p14:sldId id="264"/>
            <p14:sldId id="282"/>
            <p14:sldId id="283"/>
            <p14:sldId id="265"/>
            <p14:sldId id="268"/>
            <p14:sldId id="263"/>
            <p14:sldId id="269"/>
            <p14:sldId id="270"/>
            <p14:sldId id="259"/>
            <p14:sldId id="306"/>
            <p14:sldId id="307"/>
            <p14:sldId id="272"/>
            <p14:sldId id="286"/>
            <p14:sldId id="273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6601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D762F8-FBAB-4574-A0C0-F416937A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04" y="2353791"/>
            <a:ext cx="10052796" cy="1957980"/>
          </a:xfrm>
        </p:spPr>
        <p:txBody>
          <a:bodyPr/>
          <a:lstStyle/>
          <a:p>
            <a:pPr algn="ctr"/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Pohybová aktivita pro každého….</a:t>
            </a:r>
            <a:br>
              <a:rPr lang="cs-CZ" b="1" dirty="0"/>
            </a:b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NĚCO DĚLEJTE, ALE MUSÍ VÁS TO BAVIT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8D5E52-730D-4089-A367-9B62A89E2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MUDr. Miloš Dobiáš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62CC06-21BC-4381-A82B-BC963E46A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618392"/>
            <a:ext cx="2863850" cy="14687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455D77-0D30-454D-ADDA-B4E0ABD0F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9" y="6015762"/>
            <a:ext cx="2507680" cy="8422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3E0CC8-7577-4265-AC8A-935744ADA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1" y="6040084"/>
            <a:ext cx="6159500" cy="8179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B49A92-66F5-4183-92EA-80410C8A9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826" y="5978745"/>
            <a:ext cx="1461194" cy="8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1EA16-5BEB-4500-9B87-36FDDEC9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Nejrychlejší živočichové planety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C0A274-8D76-4C41-8302-0136CDE09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62FF1DA1-DD4C-415E-A735-9787584F997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7074" b="70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5FD7FB-D9DC-4EAB-B364-14271E5753B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u="sng" dirty="0"/>
              <a:t>Gepard štíhlý </a:t>
            </a:r>
            <a:endParaRPr lang="cs-CZ" dirty="0"/>
          </a:p>
          <a:p>
            <a:pPr algn="ctr"/>
            <a:r>
              <a:rPr lang="cs-CZ" b="1" dirty="0"/>
              <a:t>Rychlost: 120 km/h 500 metrů </a:t>
            </a:r>
            <a:endParaRPr lang="cs-CZ" dirty="0"/>
          </a:p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A35A17-478D-41FB-BD86-80E584218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0C6AE406-9D1C-4B4E-9412-B91F9E0C9A0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6082" b="60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E7CC698-8C76-4BDA-8E64-1EE66D73F1B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u="sng" dirty="0"/>
              <a:t>Vidloroh americký</a:t>
            </a:r>
            <a:endParaRPr lang="cs-CZ" dirty="0"/>
          </a:p>
          <a:p>
            <a:pPr algn="ctr"/>
            <a:r>
              <a:rPr lang="cs-CZ" b="1" dirty="0"/>
              <a:t>Rychlost:</a:t>
            </a:r>
            <a:r>
              <a:rPr lang="cs-CZ" dirty="0"/>
              <a:t> </a:t>
            </a:r>
            <a:r>
              <a:rPr lang="cs-CZ" b="1" dirty="0"/>
              <a:t>100 km/h 1000 metrů</a:t>
            </a:r>
            <a:endParaRPr lang="cs-CZ" dirty="0"/>
          </a:p>
          <a:p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1D9454E-B20E-415F-B41C-12C7C1B61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1B4F38A5-A56F-4F66-9725-1C0D5520682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u="sng" dirty="0"/>
              <a:t>………..</a:t>
            </a:r>
            <a:r>
              <a:rPr lang="cs-CZ" b="1" u="sng" dirty="0" err="1"/>
              <a:t>Usain</a:t>
            </a:r>
            <a:r>
              <a:rPr lang="cs-CZ" b="1" u="sng" dirty="0"/>
              <a:t> </a:t>
            </a:r>
            <a:r>
              <a:rPr lang="cs-CZ" b="1" u="sng" dirty="0" err="1"/>
              <a:t>Bolt</a:t>
            </a:r>
            <a:endParaRPr lang="cs-CZ" dirty="0"/>
          </a:p>
          <a:p>
            <a:pPr algn="ctr"/>
            <a:r>
              <a:rPr lang="cs-CZ" b="1" dirty="0"/>
              <a:t>Rychlost:</a:t>
            </a:r>
            <a:r>
              <a:rPr lang="cs-CZ" dirty="0"/>
              <a:t> </a:t>
            </a:r>
            <a:r>
              <a:rPr lang="cs-CZ" b="1" dirty="0"/>
              <a:t>44 km/h 100 metrů</a:t>
            </a:r>
            <a:endParaRPr lang="cs-CZ" dirty="0"/>
          </a:p>
          <a:p>
            <a:endParaRPr lang="cs-CZ" dirty="0"/>
          </a:p>
        </p:txBody>
      </p:sp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B47751E8-D960-4BDA-859A-04F86029887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3686" b="368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17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1D7DF-5F60-4CC6-9C90-A796EB53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/>
              <a:t>Ale nejlepší ve vytrvalosti je stále člověk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6AFE1C0-BC42-4FED-A735-CCF7360BB4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0547" y="2603500"/>
            <a:ext cx="4174718" cy="3416300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8B539B6-D828-46B9-BF37-41F66EC4DF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67087" y="2603500"/>
            <a:ext cx="4307663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95AE4-19AB-4A61-BC44-8C8B820E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Peripatetická konverzace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182327-9D4E-4F64-8374-E55A3081F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8798" y="3746500"/>
            <a:ext cx="8825659" cy="247650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Peripatos</a:t>
            </a:r>
            <a:r>
              <a:rPr lang="cs-CZ" dirty="0"/>
              <a:t> - procházka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Mentální aktivity za chůze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Peripatetická přednáška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Peripatetická skupina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Kombinace tělesné a duševní stimulace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Kalokagathia – jednota krásy a dobra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Serendipita</a:t>
            </a:r>
            <a:r>
              <a:rPr lang="cs-CZ" dirty="0"/>
              <a:t> – šťastná událost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13737CA-17F2-41D7-8946-4FAB89822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7" y="3543300"/>
            <a:ext cx="2778126" cy="27781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6550690-5BBA-4B0A-9A0A-859C65100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634" y="3830066"/>
            <a:ext cx="1627632" cy="2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7A9ED-6993-42A4-9CDD-9167E89D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741646" cy="706964"/>
          </a:xfrm>
        </p:spPr>
        <p:txBody>
          <a:bodyPr/>
          <a:lstStyle/>
          <a:p>
            <a:pPr algn="ctr"/>
            <a:r>
              <a:rPr lang="cs-CZ" sz="2800" dirty="0"/>
              <a:t> Konverzační procházky v Praze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5E2CAF-8FB1-4A3B-9203-66DA5BE7C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89961"/>
            <a:ext cx="4825158" cy="34163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0D5027-7405-442D-B990-3415C3CBA9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F2FDEB7-220F-42ED-8C76-093B1D46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78" y="2324100"/>
            <a:ext cx="2500021" cy="43307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CE68706-477F-473F-AAEC-FB6D3D229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547" y="2309834"/>
            <a:ext cx="2618706" cy="42862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D93ADB-D8DC-4C81-A462-7AEF35392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301" y="2309834"/>
            <a:ext cx="2434990" cy="42862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1A9E083-E518-4AD1-8356-DBB7F1620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339" y="2324100"/>
            <a:ext cx="2529842" cy="42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94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C2910-A0C2-4F98-9AC4-12BD5313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Svatý grál pohybu - chůze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ACB021-2AFD-4111-8341-05A650155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340A80-66E9-4F38-BBA5-0C3C6AF3AC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F9012C-A242-448E-B5C9-3244D463D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2E4231-7466-4B25-8AD2-71CE6EE2A12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9FF794-66F8-4E9B-B018-2BD518B14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520" y="2438400"/>
            <a:ext cx="3035181" cy="42037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326A19-D782-4AE2-9C7B-9B2364778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47" y="2438400"/>
            <a:ext cx="3016019" cy="42037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634675-451F-4EDE-B47D-09F7BCC7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055" y="2438399"/>
            <a:ext cx="3063816" cy="42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00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89F57-3A11-4889-9064-876E3346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Běchovice - Praha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4B9A839-99F9-498E-9C73-17ACE3F342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750" y="2946400"/>
            <a:ext cx="4249471" cy="3187104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E50C8B6E-D015-4889-B89E-816F86A465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75450" y="2327275"/>
            <a:ext cx="3333750" cy="4445000"/>
          </a:xfrm>
        </p:spPr>
      </p:pic>
    </p:spTree>
    <p:extLst>
      <p:ext uri="{BB962C8B-B14F-4D97-AF65-F5344CB8AC3E}">
        <p14:creationId xmlns:p14="http://schemas.microsoft.com/office/powerpoint/2010/main" val="266495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A6BA6-D089-4A4C-B4A6-B8063ABD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Velká kunratická – Hrádek, 3 potoky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404011F-A7A5-429A-B995-E396074CAA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5740" y="2603500"/>
            <a:ext cx="2277533" cy="3416300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A3AB9826-55CF-4B51-8CA5-854483419A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45152" y="2616295"/>
            <a:ext cx="2277533" cy="3416300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4A0EC16-05A5-4BC8-8A7F-01732C8DD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383" y="2616295"/>
            <a:ext cx="2277533" cy="342909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7A9B6C9-A7AA-403D-83DF-580AAB2AD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076" y="2582241"/>
            <a:ext cx="1942787" cy="345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0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A6BA6-D089-4A4C-B4A6-B8063ABD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Velká kunratická </a:t>
            </a:r>
            <a:br>
              <a:rPr lang="cs-CZ" dirty="0"/>
            </a:br>
            <a:r>
              <a:rPr lang="cs-CZ" dirty="0"/>
              <a:t> legenda Vlastík </a:t>
            </a:r>
            <a:r>
              <a:rPr lang="cs-CZ" dirty="0" err="1"/>
              <a:t>Zwiefelhofer</a:t>
            </a:r>
            <a:endParaRPr lang="cs-CZ" dirty="0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A3AB9826-55CF-4B51-8CA5-854483419A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252" y="2616295"/>
            <a:ext cx="2277533" cy="3416300"/>
          </a:xfr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7A9B6C9-A7AA-403D-83DF-580AAB2AD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826" y="2620289"/>
            <a:ext cx="2145624" cy="34503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363F48D-2903-4F06-847D-8056763CC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288" y="2616295"/>
            <a:ext cx="2632512" cy="34543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6A613A-4F91-4266-A0B6-4217DA4F4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476" y="5229225"/>
            <a:ext cx="3402570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14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20838-4F5F-4C79-A15C-3F017888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Tenisový turnaj Chorvatsko - </a:t>
            </a:r>
            <a:r>
              <a:rPr lang="cs-CZ" dirty="0" err="1"/>
              <a:t>Promajna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17B4DA-109E-402A-9867-932EBE3C9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2C16F03-D306-40A1-BF48-D7B931A3B0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401" y="2603500"/>
            <a:ext cx="4964778" cy="3799436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800B64F-0377-413F-A016-2C43EFCDC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A288965-DF57-4646-9D73-6C6B22EC6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8600" y="3179762"/>
            <a:ext cx="4455271" cy="28400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9CEFFBA-FD59-43BC-847E-D3BDBCE9E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471" y="2603500"/>
            <a:ext cx="5105400" cy="377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40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AD520-5EF6-4F90-A674-4140835E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Klánovický půlmaratón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C8188EB-6D06-4809-982A-DE043252AE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480" y="2329861"/>
            <a:ext cx="2808023" cy="4212035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1B05596-CA23-49B5-A0CA-6703222CD0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66857" y="2329861"/>
            <a:ext cx="2749549" cy="4134661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139A5B7-E098-4F5E-8181-265048037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8760" y="2329861"/>
            <a:ext cx="2651622" cy="41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6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386D03-DE75-4838-96E9-7FAF548AD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Pražský maratón za odměnu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9FAC4C6-5762-47E7-BB3A-F1C911D816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450" y="2721900"/>
            <a:ext cx="4824413" cy="3210229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661E8335-3504-4611-9E7B-E062C66A09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58099" y="2721900"/>
            <a:ext cx="2160890" cy="3202650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45F27B4-EC9A-40D0-900B-ECE2F0F6B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080" y="2721900"/>
            <a:ext cx="2141127" cy="322559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A7EDB1A-8353-435C-AF1B-3C3169598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146" y="2724013"/>
            <a:ext cx="1857454" cy="32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7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6D53BD-B97F-42FA-80BB-0112DC6F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Kros golfové jamky</a:t>
            </a:r>
            <a:br>
              <a:rPr lang="cs-CZ" dirty="0"/>
            </a:br>
            <a:r>
              <a:rPr lang="cs-CZ" dirty="0"/>
              <a:t>Setkání s Davidem Svobodou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6134CE9-B78B-4144-A09B-AB82AD93EC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03725" y="3288738"/>
            <a:ext cx="3736976" cy="2487059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F1C378E-F5A0-4504-9F75-AE45CFF7E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83587" y="4242961"/>
            <a:ext cx="3736975" cy="2487059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2F12E8C-2261-4E63-AE3E-38E8034F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89" y="2439749"/>
            <a:ext cx="3892550" cy="22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0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DCD2D-7029-4734-835E-7293F06B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První triatlon 1/10 Iron Man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4E6EF599-FB8B-41B0-9BCA-0848DFDED0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37982" y="2379202"/>
            <a:ext cx="2337518" cy="4155589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0AA7A2E4-8917-4BBA-8816-E0F6F05DA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01655" y="3553109"/>
            <a:ext cx="2967866" cy="1628491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B014292-1BC4-4256-94A8-23A6C9CBD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753" y="2292350"/>
            <a:ext cx="2435227" cy="43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08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672DF-3B67-4A5B-900E-BD250054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73668"/>
            <a:ext cx="10737850" cy="706964"/>
          </a:xfrm>
        </p:spPr>
        <p:txBody>
          <a:bodyPr/>
          <a:lstStyle/>
          <a:p>
            <a:r>
              <a:rPr lang="cs-CZ" sz="3200" dirty="0"/>
              <a:t>Triatlon ½ Iron Man (1,9km – 90km – 21km) za odměnu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08C483D-FD62-4248-ADD4-C5EC09D409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4818" y="2542588"/>
            <a:ext cx="2281832" cy="4056592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F1BA4C-659B-4FA1-8142-6B22416D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772" y="2603500"/>
            <a:ext cx="2237090" cy="39854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188BDE-910D-47D2-A0B9-9BAE76D42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675" y="2542588"/>
            <a:ext cx="2156554" cy="13737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1D04B6C-3BC9-4883-AD03-36D856D72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675" y="3966872"/>
            <a:ext cx="2146562" cy="14179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225DB63-4AE4-4F0E-83A0-784B9C1A1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667" y="5435330"/>
            <a:ext cx="2146562" cy="1369880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6EAEC66-ACD4-44FD-87C8-81287403A8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761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6384D-4549-4FAB-8E03-992027A7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Setkání s Keňany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EA6A15C-D32B-459E-8911-09C8B4CC5D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700" y="2954784"/>
            <a:ext cx="4824413" cy="2713732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B792958-8EAB-4C0C-9632-E001B609A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8713" y="2954359"/>
            <a:ext cx="4824412" cy="2714581"/>
          </a:xfrm>
        </p:spPr>
      </p:pic>
    </p:spTree>
    <p:extLst>
      <p:ext uri="{BB962C8B-B14F-4D97-AF65-F5344CB8AC3E}">
        <p14:creationId xmlns:p14="http://schemas.microsoft.com/office/powerpoint/2010/main" val="26841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86885-B2E5-43E2-B38B-1C9C9A94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Iten</a:t>
            </a:r>
            <a:r>
              <a:rPr lang="cs-CZ" dirty="0"/>
              <a:t> – </a:t>
            </a:r>
            <a:r>
              <a:rPr lang="cs-CZ" dirty="0" err="1"/>
              <a:t>mekka</a:t>
            </a:r>
            <a:r>
              <a:rPr lang="cs-CZ" dirty="0"/>
              <a:t> pohybu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3D28BC9-8F3B-4F61-8214-E71A4DFAE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57" y="2679700"/>
            <a:ext cx="5126393" cy="34163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061A76-C71F-4E63-821A-A6E22C27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222" y="2673350"/>
            <a:ext cx="5635121" cy="3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8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F80DF-AE1D-41CF-8BD8-5661A9B7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Smutná realita v ČR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3D48BA-AC36-409C-A2FE-E62F66913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3555" y="2144714"/>
            <a:ext cx="4825157" cy="576262"/>
          </a:xfrm>
        </p:spPr>
        <p:txBody>
          <a:bodyPr/>
          <a:lstStyle/>
          <a:p>
            <a:r>
              <a:rPr lang="cs-CZ" sz="2000" dirty="0">
                <a:solidFill>
                  <a:schemeClr val="tx1"/>
                </a:solidFill>
              </a:rPr>
              <a:t>Přibývá obézních dětí v ČR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F2EA251-3991-4A72-97AF-43B836346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02960" y="2720976"/>
            <a:ext cx="3419559" cy="3874086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6B0DD7-A495-4834-A7D1-3978DE5E5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5AABCE5-FC49-4CE9-A82A-41BE133367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43600" y="2838451"/>
            <a:ext cx="5089525" cy="32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1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55CB6-B8B6-48F6-97B0-380A0BD6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Investice do dětí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41A6112A-89FA-4B8C-B022-922722726F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79348" y="4660899"/>
            <a:ext cx="3129815" cy="2089151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A719FF59-C9E8-4FB2-9CCA-57A44B35BC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16600" y="3506890"/>
            <a:ext cx="2892424" cy="1867622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4F1B3E7-0F88-46B4-9944-91F34BEE1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04" y="2218200"/>
            <a:ext cx="3135686" cy="208915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AB299D9-F550-48CE-821E-8241F6826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115" y="4551748"/>
            <a:ext cx="3293336" cy="21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75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E4F62-7CD4-4198-8FE6-CD391A64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" y="973668"/>
            <a:ext cx="10134600" cy="706964"/>
          </a:xfrm>
        </p:spPr>
        <p:txBody>
          <a:bodyPr/>
          <a:lstStyle/>
          <a:p>
            <a:pPr algn="ctr"/>
            <a:r>
              <a:rPr lang="cs-CZ" dirty="0"/>
              <a:t>Volnočasové aktivity – mentální relaxace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2D40F5-86D0-4C5D-8E9A-8E096D98F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A6B987-95D2-4668-992E-EF83EB404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10" y="2997198"/>
            <a:ext cx="3350754" cy="27733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E41C318-E64A-4527-97DC-0EDAD831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468" y="2679700"/>
            <a:ext cx="2426152" cy="32639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28BACE-2762-42CE-B6DF-3F524E2C9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325" y="2790824"/>
            <a:ext cx="3988110" cy="297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48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F3F67-E604-46D7-AED8-F5D37689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sz="2800" dirty="0"/>
            </a:br>
            <a:r>
              <a:rPr lang="cs-CZ" sz="3200" dirty="0"/>
              <a:t>Dobrá kvalita života ve vyšším věku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32A38FC-749E-404D-81A9-F7D38F25B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0" y="2413000"/>
            <a:ext cx="3109119" cy="4145492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A38D257-DFFD-4B37-BC03-A11866B0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515" y="2857500"/>
            <a:ext cx="2514697" cy="29019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74F744-2DD0-4219-A640-6329BE719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91" y="3267075"/>
            <a:ext cx="3373611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00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9E69F0-1160-4FF2-8345-816BD9C0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Proč by nás měl pohyb bavit 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BACFA6-8E63-42E4-B141-5ADB59772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503646" cy="3416300"/>
          </a:xfrm>
        </p:spPr>
        <p:txBody>
          <a:bodyPr/>
          <a:lstStyle/>
          <a:p>
            <a:r>
              <a:rPr lang="cs-CZ" dirty="0"/>
              <a:t>Hlavní věc je vidět v tom smysl - pocit štěstí většinou jen pro ty, kteří sportovali v dětství, což bohužel neplatí pro všechny</a:t>
            </a:r>
          </a:p>
          <a:p>
            <a:r>
              <a:rPr lang="cs-CZ" dirty="0"/>
              <a:t>Když nás něco baví, rychle se zlepšujeme </a:t>
            </a:r>
          </a:p>
          <a:p>
            <a:r>
              <a:rPr lang="cs-CZ" dirty="0"/>
              <a:t>Nikdo nás nemusí hlídat a kontrolovat, protože to děláme rádi i ve svých volných chvílích</a:t>
            </a:r>
          </a:p>
          <a:p>
            <a:r>
              <a:rPr lang="cs-CZ" dirty="0"/>
              <a:t>Přitom potřebujeme neustále vyvažovat dvě věci:</a:t>
            </a:r>
          </a:p>
          <a:p>
            <a:pPr marL="0" indent="0">
              <a:buNone/>
            </a:pPr>
            <a:r>
              <a:rPr lang="cs-CZ" dirty="0"/>
              <a:t>          - myslet na to, kam směřovat, jaké si dávat cíle </a:t>
            </a:r>
          </a:p>
          <a:p>
            <a:pPr marL="0" indent="0">
              <a:buNone/>
            </a:pPr>
            <a:r>
              <a:rPr lang="cs-CZ" dirty="0"/>
              <a:t>          - zároveň si užívat přítomný okamžik</a:t>
            </a:r>
          </a:p>
        </p:txBody>
      </p:sp>
    </p:spTree>
    <p:extLst>
      <p:ext uri="{BB962C8B-B14F-4D97-AF65-F5344CB8AC3E}">
        <p14:creationId xmlns:p14="http://schemas.microsoft.com/office/powerpoint/2010/main" val="1338424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1293C-0805-415F-81AD-6BC8B494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1510426"/>
            <a:ext cx="8761413" cy="706964"/>
          </a:xfrm>
        </p:spPr>
        <p:txBody>
          <a:bodyPr/>
          <a:lstStyle/>
          <a:p>
            <a:pPr algn="ctr"/>
            <a:r>
              <a:rPr lang="cs-CZ" dirty="0"/>
              <a:t>Děkuji Vám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F60BA1-7640-42A8-A2DA-4C414A84D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9E62AF-EBED-461C-A2AC-C9AE89B79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930" y="2381643"/>
            <a:ext cx="2334137" cy="3549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3C7F49-1836-45A2-9B28-47F1FE86A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345" y="2755900"/>
            <a:ext cx="4737712" cy="31753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C9BC74A-A72F-45DB-BEC5-6640757C7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9" y="534838"/>
            <a:ext cx="2507680" cy="8422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39CE7E5-AE4F-4CAE-913B-DD1414179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9023" y="2819098"/>
            <a:ext cx="1340725" cy="6591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59CC73B-80AE-4837-859B-513343C3E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176" y="537066"/>
            <a:ext cx="1461194" cy="8400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CADE3C7-4DC1-456B-BFE0-ACC89B581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75" y="2825356"/>
            <a:ext cx="4639733" cy="31059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0EFAB1-B062-4072-8D37-7D732D661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767" y="559600"/>
            <a:ext cx="5675234" cy="81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4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3AA07-D041-4DAA-ADB5-38623454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Mýtus o Sisyfovi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7EFE27-D282-42BC-95E2-434374920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550" y="2743200"/>
            <a:ext cx="6407150" cy="3416301"/>
          </a:xfrm>
        </p:spPr>
        <p:txBody>
          <a:bodyPr>
            <a:normAutofit/>
          </a:bodyPr>
          <a:lstStyle/>
          <a:p>
            <a:r>
              <a:rPr lang="cs-CZ" dirty="0"/>
              <a:t>chudák, který opakoval něco, co nemohl dokončit</a:t>
            </a:r>
          </a:p>
          <a:p>
            <a:r>
              <a:rPr lang="cs-CZ" dirty="0"/>
              <a:t>všichni jsme </a:t>
            </a:r>
            <a:r>
              <a:rPr lang="cs-CZ" dirty="0" err="1"/>
              <a:t>Sisifové</a:t>
            </a:r>
            <a:r>
              <a:rPr lang="cs-CZ" dirty="0"/>
              <a:t>, o něco usilujeme, ale podmínky se mění, začínáme znovu a znovu, ale chyba je myslet, že je to špatně</a:t>
            </a:r>
          </a:p>
          <a:p>
            <a:r>
              <a:rPr lang="cs-CZ" dirty="0"/>
              <a:t>…ale my se příliš soustředíme na cestu nahoru</a:t>
            </a:r>
          </a:p>
          <a:p>
            <a:r>
              <a:rPr lang="cs-CZ" dirty="0"/>
              <a:t>Albert </a:t>
            </a:r>
            <a:r>
              <a:rPr lang="cs-CZ" dirty="0" err="1"/>
              <a:t>Camus</a:t>
            </a:r>
            <a:r>
              <a:rPr lang="cs-CZ" dirty="0"/>
              <a:t> říkal, že on si užíval cestu dolů, krása krajiny,…těšil se na to</a:t>
            </a:r>
          </a:p>
          <a:p>
            <a:r>
              <a:rPr lang="cs-CZ" dirty="0"/>
              <a:t>Je lepší cesta nebo cíl ??? </a:t>
            </a:r>
          </a:p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BE2F5E-6D71-40A9-B327-07B3BF38E7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94889" y="2603500"/>
            <a:ext cx="225206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3AA07-D041-4DAA-ADB5-38623454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Mýtus o Sisyfovi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7EFE27-D282-42BC-95E2-434374920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150" y="2908300"/>
            <a:ext cx="6311900" cy="3416301"/>
          </a:xfrm>
        </p:spPr>
        <p:txBody>
          <a:bodyPr>
            <a:normAutofit/>
          </a:bodyPr>
          <a:lstStyle/>
          <a:p>
            <a:r>
              <a:rPr lang="cs-CZ" dirty="0"/>
              <a:t>chudák, který opakoval něco, co nemohl dokončit</a:t>
            </a:r>
          </a:p>
          <a:p>
            <a:r>
              <a:rPr lang="cs-CZ" dirty="0"/>
              <a:t>všichni jsme </a:t>
            </a:r>
            <a:r>
              <a:rPr lang="cs-CZ" dirty="0" err="1"/>
              <a:t>Sisifové</a:t>
            </a:r>
            <a:r>
              <a:rPr lang="cs-CZ" dirty="0"/>
              <a:t>, o něco usilujeme, ale podmínky se mění, začínáme znovu a znovu, ale chyba je myslet, že je to špatně</a:t>
            </a:r>
          </a:p>
          <a:p>
            <a:r>
              <a:rPr lang="cs-CZ" dirty="0"/>
              <a:t>…ale my se příliš soustředíme na cestu nahoru</a:t>
            </a:r>
          </a:p>
          <a:p>
            <a:r>
              <a:rPr lang="cs-CZ" dirty="0"/>
              <a:t>Albert </a:t>
            </a:r>
            <a:r>
              <a:rPr lang="cs-CZ" dirty="0" err="1"/>
              <a:t>Camus</a:t>
            </a:r>
            <a:r>
              <a:rPr lang="cs-CZ" dirty="0"/>
              <a:t> říkal, že on si užíval cestu dolů, krása krajiny,…těšil se na to</a:t>
            </a:r>
          </a:p>
          <a:p>
            <a:r>
              <a:rPr lang="cs-CZ" dirty="0"/>
              <a:t>Je lepší cesta nebo cíl ??? </a:t>
            </a:r>
          </a:p>
          <a:p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7447617-6005-46D2-B4DF-FFC9157B3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4556" y="2711451"/>
            <a:ext cx="3880484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49E61-0AB6-4319-8F6B-73413D88B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Pohyb jako lék – prevence i 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0E2CB0-452E-4935-8C9B-7AADAB354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7064485" cy="4102100"/>
          </a:xfrm>
        </p:spPr>
        <p:txBody>
          <a:bodyPr>
            <a:normAutofit/>
          </a:bodyPr>
          <a:lstStyle/>
          <a:p>
            <a:r>
              <a:rPr lang="cs-CZ" dirty="0"/>
              <a:t>Srdce a kardiovaskulární ústrojí, cesta k hubnutí</a:t>
            </a:r>
          </a:p>
          <a:p>
            <a:r>
              <a:rPr lang="cs-CZ" dirty="0"/>
              <a:t>Vysoký krevní tlak, zvýšená hladina tuků, cukrovka</a:t>
            </a:r>
          </a:p>
          <a:p>
            <a:r>
              <a:rPr lang="cs-CZ" dirty="0"/>
              <a:t>Deprese a psychiatrická onemocnění, nálada, paměť</a:t>
            </a:r>
          </a:p>
          <a:p>
            <a:r>
              <a:rPr lang="cs-CZ" dirty="0"/>
              <a:t>Nádorová onemocnění </a:t>
            </a:r>
          </a:p>
          <a:p>
            <a:r>
              <a:rPr lang="cs-CZ" dirty="0"/>
              <a:t>Osteoporóza, ploché nohy</a:t>
            </a:r>
          </a:p>
          <a:p>
            <a:r>
              <a:rPr lang="cs-CZ" dirty="0"/>
              <a:t>Sexuální život, spánek</a:t>
            </a:r>
          </a:p>
          <a:p>
            <a:endParaRPr lang="cs-CZ" dirty="0"/>
          </a:p>
          <a:p>
            <a:r>
              <a:rPr lang="cs-CZ" dirty="0"/>
              <a:t>Pracující sval produkuje </a:t>
            </a:r>
            <a:r>
              <a:rPr lang="cs-CZ" dirty="0" err="1"/>
              <a:t>myokiny</a:t>
            </a:r>
            <a:endParaRPr lang="cs-CZ" dirty="0"/>
          </a:p>
          <a:p>
            <a:r>
              <a:rPr lang="cs-CZ" dirty="0"/>
              <a:t>Ve svalech máme „zásobárnu léků“, které můžeme bezplatně užívat …. nejdražší investicí je čas na pohyb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65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4DDA5-754A-4D3E-B866-591F4248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967318"/>
            <a:ext cx="9772650" cy="706964"/>
          </a:xfrm>
        </p:spPr>
        <p:txBody>
          <a:bodyPr/>
          <a:lstStyle/>
          <a:p>
            <a:pPr algn="ctr"/>
            <a:r>
              <a:rPr lang="cs-CZ" sz="3200" dirty="0"/>
              <a:t>Výběr typu a intenzity pohybových aktivit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05FE9A-BE65-4BBA-81AE-8CE7E23A8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5905" y="2511855"/>
            <a:ext cx="3141878" cy="576262"/>
          </a:xfrm>
        </p:spPr>
        <p:txBody>
          <a:bodyPr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Jonathan </a:t>
            </a:r>
            <a:r>
              <a:rPr lang="cs-CZ" sz="900" dirty="0" err="1">
                <a:solidFill>
                  <a:schemeClr val="tx1"/>
                </a:solidFill>
              </a:rPr>
              <a:t>Myers</a:t>
            </a:r>
            <a:r>
              <a:rPr lang="cs-CZ" sz="900" dirty="0">
                <a:solidFill>
                  <a:schemeClr val="tx1"/>
                </a:solidFill>
              </a:rPr>
              <a:t>, Ph.D., </a:t>
            </a:r>
            <a:r>
              <a:rPr lang="cs-CZ" sz="900" dirty="0" err="1">
                <a:solidFill>
                  <a:schemeClr val="tx1"/>
                </a:solidFill>
              </a:rPr>
              <a:t>Manish</a:t>
            </a:r>
            <a:r>
              <a:rPr lang="cs-CZ" sz="900" dirty="0">
                <a:solidFill>
                  <a:schemeClr val="tx1"/>
                </a:solidFill>
              </a:rPr>
              <a:t> </a:t>
            </a:r>
            <a:r>
              <a:rPr lang="cs-CZ" sz="900" dirty="0" err="1">
                <a:solidFill>
                  <a:schemeClr val="tx1"/>
                </a:solidFill>
              </a:rPr>
              <a:t>Prakash</a:t>
            </a:r>
            <a:r>
              <a:rPr lang="cs-CZ" sz="900" dirty="0">
                <a:solidFill>
                  <a:schemeClr val="tx1"/>
                </a:solidFill>
              </a:rPr>
              <a:t>, M.D., Victor </a:t>
            </a:r>
            <a:r>
              <a:rPr lang="cs-CZ" sz="900" dirty="0" err="1">
                <a:solidFill>
                  <a:schemeClr val="tx1"/>
                </a:solidFill>
              </a:rPr>
              <a:t>Froelicher</a:t>
            </a:r>
            <a:r>
              <a:rPr lang="cs-CZ" sz="900" dirty="0">
                <a:solidFill>
                  <a:schemeClr val="tx1"/>
                </a:solidFill>
              </a:rPr>
              <a:t>, M.D. </a:t>
            </a:r>
            <a:r>
              <a:rPr lang="cs-CZ" sz="900" dirty="0" err="1">
                <a:solidFill>
                  <a:schemeClr val="tx1"/>
                </a:solidFill>
              </a:rPr>
              <a:t>at</a:t>
            </a:r>
            <a:r>
              <a:rPr lang="cs-CZ" sz="900" dirty="0">
                <a:solidFill>
                  <a:schemeClr val="tx1"/>
                </a:solidFill>
              </a:rPr>
              <a:t> al.                                                   </a:t>
            </a:r>
            <a:r>
              <a:rPr lang="en-US" sz="900" b="1" dirty="0">
                <a:solidFill>
                  <a:schemeClr val="tx1"/>
                </a:solidFill>
              </a:rPr>
              <a:t>Exercise Capacity and Mortality among Men Referred for Exercise Testing</a:t>
            </a:r>
            <a:r>
              <a:rPr lang="cs-CZ" sz="900" dirty="0">
                <a:solidFill>
                  <a:schemeClr val="tx1"/>
                </a:solidFill>
              </a:rPr>
              <a:t>.                                          N </a:t>
            </a:r>
            <a:r>
              <a:rPr lang="cs-CZ" sz="900" dirty="0" err="1">
                <a:solidFill>
                  <a:schemeClr val="tx1"/>
                </a:solidFill>
              </a:rPr>
              <a:t>Engl</a:t>
            </a:r>
            <a:r>
              <a:rPr lang="cs-CZ" sz="900" dirty="0">
                <a:solidFill>
                  <a:schemeClr val="tx1"/>
                </a:solidFill>
              </a:rPr>
              <a:t> J Med 2002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5AF9E94-1417-4A5D-8720-B1648716F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97" y="3118666"/>
            <a:ext cx="3135779" cy="347662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B44B21E-9604-4D11-A808-928E02E1413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42900" y="3179764"/>
            <a:ext cx="3953933" cy="293528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A40F66-E0B0-43B8-8A0E-E5495E8B0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6923" y="2451100"/>
            <a:ext cx="3147009" cy="576262"/>
          </a:xfrm>
        </p:spPr>
        <p:txBody>
          <a:bodyPr/>
          <a:lstStyle/>
          <a:p>
            <a:pPr algn="ctr"/>
            <a:r>
              <a:rPr lang="en-US" sz="900" dirty="0" err="1">
                <a:solidFill>
                  <a:schemeClr val="tx1"/>
                </a:solidFill>
              </a:rPr>
              <a:t>Schnohr</a:t>
            </a:r>
            <a:r>
              <a:rPr lang="en-US" sz="900" dirty="0">
                <a:solidFill>
                  <a:schemeClr val="tx1"/>
                </a:solidFill>
              </a:rPr>
              <a:t> P, O’Keefe JH, </a:t>
            </a:r>
            <a:r>
              <a:rPr lang="en-US" sz="900" dirty="0" err="1">
                <a:solidFill>
                  <a:schemeClr val="tx1"/>
                </a:solidFill>
              </a:rPr>
              <a:t>Marott</a:t>
            </a:r>
            <a:r>
              <a:rPr lang="en-US" sz="900" dirty="0">
                <a:solidFill>
                  <a:schemeClr val="tx1"/>
                </a:solidFill>
              </a:rPr>
              <a:t> JL, et al. </a:t>
            </a:r>
            <a:r>
              <a:rPr lang="cs-CZ" sz="900" dirty="0">
                <a:solidFill>
                  <a:schemeClr val="tx1"/>
                </a:solidFill>
              </a:rPr>
              <a:t>                </a:t>
            </a:r>
            <a:r>
              <a:rPr lang="en-US" sz="900" dirty="0">
                <a:solidFill>
                  <a:schemeClr val="tx1"/>
                </a:solidFill>
              </a:rPr>
              <a:t>Dose of jogging and long-term mortality: the </a:t>
            </a:r>
            <a:r>
              <a:rPr lang="en-US" sz="900" b="1" dirty="0">
                <a:solidFill>
                  <a:schemeClr val="tx1"/>
                </a:solidFill>
              </a:rPr>
              <a:t>Copenhagen City Heart Study</a:t>
            </a:r>
            <a:r>
              <a:rPr lang="en-US" sz="900" dirty="0">
                <a:solidFill>
                  <a:schemeClr val="tx1"/>
                </a:solidFill>
              </a:rPr>
              <a:t>. </a:t>
            </a:r>
            <a:r>
              <a:rPr lang="cs-CZ" sz="900" dirty="0">
                <a:solidFill>
                  <a:schemeClr val="tx1"/>
                </a:solidFill>
              </a:rPr>
              <a:t>                                         </a:t>
            </a:r>
            <a:r>
              <a:rPr lang="en-US" sz="900" dirty="0">
                <a:solidFill>
                  <a:schemeClr val="tx1"/>
                </a:solidFill>
              </a:rPr>
              <a:t>J Am Coll </a:t>
            </a:r>
            <a:r>
              <a:rPr lang="en-US" sz="900" dirty="0" err="1">
                <a:solidFill>
                  <a:schemeClr val="tx1"/>
                </a:solidFill>
              </a:rPr>
              <a:t>Cardiol</a:t>
            </a:r>
            <a:r>
              <a:rPr lang="en-US" sz="900" dirty="0">
                <a:solidFill>
                  <a:schemeClr val="tx1"/>
                </a:solidFill>
              </a:rPr>
              <a:t> 2015</a:t>
            </a:r>
            <a:endParaRPr lang="cs-CZ" sz="900" dirty="0">
              <a:solidFill>
                <a:schemeClr val="tx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997A02C-54F8-4B31-940D-3F3095EBE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27" y="3179418"/>
            <a:ext cx="3063970" cy="2643532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C3A5C45-F25D-4E6C-B669-E2965919D4E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2D10D1B-EFD6-4E2F-A7DD-5BD52F8C44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063970" cy="576262"/>
          </a:xfrm>
        </p:spPr>
        <p:txBody>
          <a:bodyPr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Armstrong ME, Green J, Reeves GK, et al; </a:t>
            </a:r>
            <a:r>
              <a:rPr lang="cs-CZ" sz="900" dirty="0">
                <a:solidFill>
                  <a:schemeClr val="tx1"/>
                </a:solidFill>
              </a:rPr>
              <a:t>                    </a:t>
            </a:r>
            <a:r>
              <a:rPr lang="en-US" sz="900" b="1" dirty="0">
                <a:solidFill>
                  <a:schemeClr val="tx1"/>
                </a:solidFill>
              </a:rPr>
              <a:t>Million Women Study Collaborators</a:t>
            </a:r>
            <a:r>
              <a:rPr lang="en-US" sz="900" dirty="0">
                <a:solidFill>
                  <a:schemeClr val="tx1"/>
                </a:solidFill>
              </a:rPr>
              <a:t>. Frequent physical activity may not reduce vascular disease risk as much as moderate activity: large prospective study of women in the United Kingdom. </a:t>
            </a:r>
            <a:r>
              <a:rPr lang="cs-CZ" sz="900" dirty="0">
                <a:solidFill>
                  <a:schemeClr val="tx1"/>
                </a:solidFill>
              </a:rPr>
              <a:t>               </a:t>
            </a:r>
            <a:r>
              <a:rPr lang="en-US" sz="900" dirty="0">
                <a:solidFill>
                  <a:schemeClr val="tx1"/>
                </a:solidFill>
              </a:rPr>
              <a:t>Circulation 2015</a:t>
            </a:r>
            <a:endParaRPr lang="cs-CZ" sz="900" dirty="0">
              <a:solidFill>
                <a:schemeClr val="tx1"/>
              </a:solidFill>
            </a:endParaRP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57641A4-2676-4B64-BCEE-31156BF0FFF3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7">
            <a:extLst>
              <a:ext uri="{FF2B5EF4-FFF2-40B4-BE49-F238E27FC236}">
                <a16:creationId xmlns:a16="http://schemas.microsoft.com/office/drawing/2014/main" id="{0C67FAE3-A27D-4F72-A978-60667B7225D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888038" y="3179418"/>
            <a:ext cx="3309784" cy="34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DFD33-6962-46F6-AC4E-AE3224057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973668"/>
            <a:ext cx="9059117" cy="706964"/>
          </a:xfrm>
        </p:spPr>
        <p:txBody>
          <a:bodyPr/>
          <a:lstStyle/>
          <a:p>
            <a:pPr algn="ctr"/>
            <a:r>
              <a:rPr lang="cs-CZ" sz="2800" dirty="0"/>
              <a:t>Výběr typu a intenzity pohybových aktivit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85A61-ED3D-4616-B48E-449D48E74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zdatní žijí déle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mírná a střední fyzická aktivita souvisí s poklesem kardiovaskulární morbidity a mortality i se snížením celkové mortality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vysoká zátěž a nedostatečná regenerace mohou vést k poškození myokardu, které je spojeno s možným rizikem vzniku ireverzibilních a potenciálně </a:t>
            </a:r>
            <a:r>
              <a:rPr lang="cs-CZ" dirty="0" err="1"/>
              <a:t>proarytmogenních</a:t>
            </a:r>
            <a:r>
              <a:rPr lang="cs-CZ" dirty="0"/>
              <a:t> změn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jak to vypadá v praxi 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3118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7A9ED-6993-42A4-9CDD-9167E89D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741646" cy="706964"/>
          </a:xfrm>
        </p:spPr>
        <p:txBody>
          <a:bodyPr/>
          <a:lstStyle/>
          <a:p>
            <a:r>
              <a:rPr lang="cs-CZ" sz="2800" dirty="0"/>
              <a:t>Kde nalézt recept na dlouhý, zdravý a šťastný život?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5E2CAF-8FB1-4A3B-9203-66DA5BE7C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07920"/>
            <a:ext cx="5831840" cy="421639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1400" dirty="0"/>
              <a:t>ostrov </a:t>
            </a:r>
            <a:r>
              <a:rPr lang="cs-CZ" sz="1400" b="1" dirty="0" err="1"/>
              <a:t>Ikaria</a:t>
            </a:r>
            <a:r>
              <a:rPr lang="cs-CZ" sz="1400" dirty="0"/>
              <a:t> v Řecku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400" dirty="0"/>
              <a:t>oblast </a:t>
            </a:r>
            <a:r>
              <a:rPr lang="cs-CZ" sz="1400" b="1" dirty="0" err="1"/>
              <a:t>Barbagia</a:t>
            </a:r>
            <a:r>
              <a:rPr lang="cs-CZ" sz="1400" dirty="0"/>
              <a:t> na ostrově Sardinie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400" b="1" dirty="0"/>
              <a:t>Loma Linda </a:t>
            </a:r>
            <a:r>
              <a:rPr lang="cs-CZ" sz="1400" dirty="0"/>
              <a:t>v Kalifornii v USA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400" dirty="0"/>
              <a:t>ostrov </a:t>
            </a:r>
            <a:r>
              <a:rPr lang="cs-CZ" sz="1400" b="1" dirty="0"/>
              <a:t>Okinawa</a:t>
            </a:r>
            <a:r>
              <a:rPr lang="cs-CZ" sz="1400" dirty="0"/>
              <a:t> v Japonsku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400" dirty="0"/>
              <a:t>poloostrov </a:t>
            </a:r>
            <a:r>
              <a:rPr lang="cs-CZ" sz="1400" b="1" dirty="0" err="1"/>
              <a:t>Nicoya</a:t>
            </a:r>
            <a:r>
              <a:rPr lang="cs-CZ" sz="1400" dirty="0"/>
              <a:t> v Kostarice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400" dirty="0"/>
              <a:t>chůze, pestrá a přiměřená výživa, smysl života a relaxace, sounáležitost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400" b="1" i="1" dirty="0"/>
              <a:t>„</a:t>
            </a:r>
            <a:r>
              <a:rPr lang="cs-CZ" sz="1400" b="1" i="1" dirty="0" err="1"/>
              <a:t>hara</a:t>
            </a:r>
            <a:r>
              <a:rPr lang="cs-CZ" sz="1400" b="1" i="1" dirty="0"/>
              <a:t> </a:t>
            </a:r>
            <a:r>
              <a:rPr lang="cs-CZ" sz="1400" b="1" i="1" dirty="0" err="1"/>
              <a:t>hachi</a:t>
            </a:r>
            <a:r>
              <a:rPr lang="cs-CZ" sz="1400" b="1" i="1" dirty="0"/>
              <a:t> </a:t>
            </a:r>
            <a:r>
              <a:rPr lang="cs-CZ" sz="1400" b="1" i="1" dirty="0" err="1"/>
              <a:t>bu</a:t>
            </a:r>
            <a:r>
              <a:rPr lang="cs-CZ" sz="1400" b="1" i="1" dirty="0"/>
              <a:t>“</a:t>
            </a:r>
            <a:r>
              <a:rPr lang="cs-CZ" sz="1400" b="1" dirty="0"/>
              <a:t>, </a:t>
            </a:r>
            <a:r>
              <a:rPr lang="cs-CZ" sz="1400" dirty="0"/>
              <a:t>což pochází od Konfucia a v překladu znamená „Jez, dokud nejsi z 80 % plný.“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400" b="1" dirty="0"/>
              <a:t>„</a:t>
            </a:r>
            <a:r>
              <a:rPr lang="cs-CZ" sz="1400" b="1" dirty="0" err="1"/>
              <a:t>ikigai</a:t>
            </a:r>
            <a:r>
              <a:rPr lang="cs-CZ" sz="1400" b="1" dirty="0"/>
              <a:t>“ -</a:t>
            </a:r>
            <a:r>
              <a:rPr lang="cs-CZ" sz="1400" dirty="0"/>
              <a:t> důvod, proč ráno vstáváme z postele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1400" dirty="0"/>
              <a:t>fascinující není statisticky vyšší délka života obyvatel modrých zón, ale především </a:t>
            </a:r>
            <a:r>
              <a:rPr lang="cs-CZ" sz="1400" b="1" dirty="0"/>
              <a:t>kvalita života a zdraví obyvatel i ve vyšším věku nad 90 let</a:t>
            </a:r>
            <a:endParaRPr lang="cs-CZ" sz="14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F5D4676-D613-45EC-B93E-01671D9624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2233" y="2407920"/>
            <a:ext cx="5606792" cy="3769360"/>
          </a:xfrm>
        </p:spPr>
      </p:pic>
    </p:spTree>
    <p:extLst>
      <p:ext uri="{BB962C8B-B14F-4D97-AF65-F5344CB8AC3E}">
        <p14:creationId xmlns:p14="http://schemas.microsoft.com/office/powerpoint/2010/main" val="24568204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1208</TotalTime>
  <Words>628</Words>
  <Application>Microsoft Office PowerPoint</Application>
  <PresentationFormat>Širokoúhlá obrazovka</PresentationFormat>
  <Paragraphs>107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Century Gothic</vt:lpstr>
      <vt:lpstr>Wingdings</vt:lpstr>
      <vt:lpstr>Wingdings 3</vt:lpstr>
      <vt:lpstr>Ion Boardroom</vt:lpstr>
      <vt:lpstr>   Pohybová aktivita pro každého….   NĚCO DĚLEJTE, ALE MUSÍ VÁS TO BAVIT</vt:lpstr>
      <vt:lpstr>Prezentace aplikace PowerPoint</vt:lpstr>
      <vt:lpstr>Proč by nás měl pohyb bavit ?</vt:lpstr>
      <vt:lpstr>Mýtus o Sisyfovi</vt:lpstr>
      <vt:lpstr>Mýtus o Sisyfovi</vt:lpstr>
      <vt:lpstr>Pohyb jako lék – prevence i léčba</vt:lpstr>
      <vt:lpstr>Výběr typu a intenzity pohybových aktivit</vt:lpstr>
      <vt:lpstr>Výběr typu a intenzity pohybových aktivit</vt:lpstr>
      <vt:lpstr>Kde nalézt recept na dlouhý, zdravý a šťastný život?</vt:lpstr>
      <vt:lpstr>Nejrychlejší živočichové planety</vt:lpstr>
      <vt:lpstr>Ale nejlepší ve vytrvalosti je stále člověk</vt:lpstr>
      <vt:lpstr>Peripatetická konverzace</vt:lpstr>
      <vt:lpstr> Konverzační procházky v Praze</vt:lpstr>
      <vt:lpstr>Svatý grál pohybu - chůze</vt:lpstr>
      <vt:lpstr>Běchovice - Praha</vt:lpstr>
      <vt:lpstr>Velká kunratická – Hrádek, 3 potoky</vt:lpstr>
      <vt:lpstr>Velká kunratická   legenda Vlastík Zwiefelhofer</vt:lpstr>
      <vt:lpstr>Tenisový turnaj Chorvatsko - Promajna</vt:lpstr>
      <vt:lpstr>Klánovický půlmaratón</vt:lpstr>
      <vt:lpstr>Pražský maratón za odměnu</vt:lpstr>
      <vt:lpstr>Kros golfové jamky Setkání s Davidem Svobodou </vt:lpstr>
      <vt:lpstr>První triatlon 1/10 Iron Man</vt:lpstr>
      <vt:lpstr>Triatlon ½ Iron Man (1,9km – 90km – 21km) za odměnu</vt:lpstr>
      <vt:lpstr>Setkání s Keňany</vt:lpstr>
      <vt:lpstr>Iten – mekka pohybu</vt:lpstr>
      <vt:lpstr>Smutná realita v ČR</vt:lpstr>
      <vt:lpstr>Investice do dětí</vt:lpstr>
      <vt:lpstr>Volnočasové aktivity – mentální relaxace</vt:lpstr>
      <vt:lpstr> Dobrá kvalita života ve vyšším věku 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Miloš Dobiáš</dc:creator>
  <cp:lastModifiedBy>Martin Ruzicka</cp:lastModifiedBy>
  <cp:revision>82</cp:revision>
  <dcterms:created xsi:type="dcterms:W3CDTF">2019-01-24T22:22:35Z</dcterms:created>
  <dcterms:modified xsi:type="dcterms:W3CDTF">2019-01-29T07:54:09Z</dcterms:modified>
</cp:coreProperties>
</file>