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79" r:id="rId2"/>
    <p:sldId id="308" r:id="rId3"/>
    <p:sldId id="270" r:id="rId4"/>
    <p:sldId id="311" r:id="rId5"/>
    <p:sldId id="309" r:id="rId6"/>
    <p:sldId id="339" r:id="rId7"/>
    <p:sldId id="335" r:id="rId8"/>
    <p:sldId id="341" r:id="rId9"/>
    <p:sldId id="342" r:id="rId10"/>
    <p:sldId id="340" r:id="rId11"/>
    <p:sldId id="336" r:id="rId12"/>
    <p:sldId id="334" r:id="rId13"/>
    <p:sldId id="343" r:id="rId14"/>
    <p:sldId id="344" r:id="rId15"/>
    <p:sldId id="346" r:id="rId16"/>
    <p:sldId id="347" r:id="rId17"/>
    <p:sldId id="348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1" r:id="rId33"/>
    <p:sldId id="333" r:id="rId34"/>
    <p:sldId id="269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orient="horz" pos="278" userDrawn="1">
          <p15:clr>
            <a:srgbClr val="A4A3A4"/>
          </p15:clr>
        </p15:guide>
        <p15:guide id="3" pos="2880">
          <p15:clr>
            <a:srgbClr val="A4A3A4"/>
          </p15:clr>
        </p15:guide>
        <p15:guide id="4" pos="340">
          <p15:clr>
            <a:srgbClr val="A4A3A4"/>
          </p15:clr>
        </p15:guide>
        <p15:guide id="5" pos="5556">
          <p15:clr>
            <a:srgbClr val="A4A3A4"/>
          </p15:clr>
        </p15:guide>
        <p15:guide id="6" pos="385" userDrawn="1">
          <p15:clr>
            <a:srgbClr val="A4A3A4"/>
          </p15:clr>
        </p15:guide>
        <p15:guide id="7" pos="2064" userDrawn="1">
          <p15:clr>
            <a:srgbClr val="A4A3A4"/>
          </p15:clr>
        </p15:guide>
        <p15:guide id="8" pos="2132" userDrawn="1">
          <p15:clr>
            <a:srgbClr val="A4A3A4"/>
          </p15:clr>
        </p15:guide>
        <p15:guide id="9" pos="3810" userDrawn="1">
          <p15:clr>
            <a:srgbClr val="A4A3A4"/>
          </p15:clr>
        </p15:guide>
        <p15:guide id="10" pos="3878" userDrawn="1">
          <p15:clr>
            <a:srgbClr val="A4A3A4"/>
          </p15:clr>
        </p15:guide>
        <p15:guide id="11" orient="horz" pos="2546" userDrawn="1">
          <p15:clr>
            <a:srgbClr val="A4A3A4"/>
          </p15:clr>
        </p15:guide>
        <p15:guide id="12" orient="horz" pos="3952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411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7CC"/>
    <a:srgbClr val="C20E1A"/>
    <a:srgbClr val="007FC5"/>
    <a:srgbClr val="4172AD"/>
    <a:srgbClr val="CD6209"/>
    <a:srgbClr val="F5770F"/>
    <a:srgbClr val="F68B32"/>
    <a:srgbClr val="7099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843" autoAdjust="0"/>
  </p:normalViewPr>
  <p:slideViewPr>
    <p:cSldViewPr snapToObjects="1" showGuides="1">
      <p:cViewPr varScale="1">
        <p:scale>
          <a:sx n="69" d="100"/>
          <a:sy n="69" d="100"/>
        </p:scale>
        <p:origin x="72" y="882"/>
      </p:cViewPr>
      <p:guideLst>
        <p:guide orient="horz" pos="981"/>
        <p:guide orient="horz" pos="278"/>
        <p:guide pos="2880"/>
        <p:guide pos="340"/>
        <p:guide pos="5556"/>
        <p:guide pos="385"/>
        <p:guide pos="2064"/>
        <p:guide pos="2132"/>
        <p:guide pos="3810"/>
        <p:guide pos="3878"/>
        <p:guide orient="horz" pos="2546"/>
        <p:guide orient="horz" pos="3952"/>
        <p:guide orient="horz" pos="3770"/>
        <p:guide orient="horz" pos="411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186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93BA1-E74F-4166-B84A-2306D20973BC}" type="datetimeFigureOut">
              <a:rPr lang="cs-CZ" smtClean="0"/>
              <a:t>27.11.2018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6ED92-20AF-4C8D-A1F4-C7BE17A514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708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0218-60D8-4C02-9A30-55662E375C3C}" type="datetimeFigureOut">
              <a:rPr lang="cs-CZ" smtClean="0"/>
              <a:pPr/>
              <a:t>27.11.2018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742E8-2768-482C-8594-429FF0D8E86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792088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007FC5"/>
                </a:solidFill>
              </a:rPr>
              <a:t>Možnosti diagnostiky</a:t>
            </a:r>
            <a:br>
              <a:rPr lang="cs-CZ" b="1" dirty="0">
                <a:solidFill>
                  <a:srgbClr val="007FC5"/>
                </a:solidFill>
              </a:rPr>
            </a:br>
            <a:r>
              <a:rPr lang="cs-CZ" b="1" dirty="0" err="1">
                <a:solidFill>
                  <a:srgbClr val="007FC5"/>
                </a:solidFill>
              </a:rPr>
              <a:t>kardiotoxicity</a:t>
            </a:r>
            <a:r>
              <a:rPr lang="cs-CZ" b="1" dirty="0">
                <a:solidFill>
                  <a:srgbClr val="007FC5"/>
                </a:solidFill>
              </a:rPr>
              <a:t> v praxi </a:t>
            </a:r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690214" y="2888940"/>
            <a:ext cx="7772400" cy="7812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i="1" dirty="0">
                <a:solidFill>
                  <a:srgbClr val="007FC5"/>
                </a:solidFill>
              </a:rPr>
              <a:t>Radek Pudil</a:t>
            </a:r>
            <a:br>
              <a:rPr lang="cs-CZ" sz="2400" b="1" i="1" dirty="0">
                <a:solidFill>
                  <a:srgbClr val="007FC5"/>
                </a:solidFill>
              </a:rPr>
            </a:br>
            <a:r>
              <a:rPr lang="cs-CZ" sz="2400" b="1" i="1" dirty="0">
                <a:solidFill>
                  <a:srgbClr val="007FC5"/>
                </a:solidFill>
              </a:rPr>
              <a:t>1.interní kardioangiologická klinika </a:t>
            </a:r>
          </a:p>
          <a:p>
            <a:r>
              <a:rPr lang="cs-CZ" sz="2400" b="1" i="1" dirty="0">
                <a:solidFill>
                  <a:srgbClr val="007FC5"/>
                </a:solidFill>
              </a:rPr>
              <a:t>LF UK a FN Hradec Králové</a:t>
            </a:r>
            <a:endParaRPr lang="cs-CZ" sz="2000" b="1" i="1" dirty="0">
              <a:solidFill>
                <a:srgbClr val="007FC5"/>
              </a:solidFill>
            </a:endParaRPr>
          </a:p>
        </p:txBody>
      </p:sp>
      <p:sp>
        <p:nvSpPr>
          <p:cNvPr id="32" name="Nadpis 1"/>
          <p:cNvSpPr txBox="1">
            <a:spLocks/>
          </p:cNvSpPr>
          <p:nvPr/>
        </p:nvSpPr>
        <p:spPr>
          <a:xfrm>
            <a:off x="782953" y="286203"/>
            <a:ext cx="7772400" cy="550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i="1" dirty="0">
                <a:solidFill>
                  <a:srgbClr val="007FC5"/>
                </a:solidFill>
              </a:rPr>
              <a:t>XXIII. konference České asociace srdečního selhání,</a:t>
            </a:r>
          </a:p>
          <a:p>
            <a:r>
              <a:rPr lang="cs-CZ" sz="2000" i="1" dirty="0">
                <a:solidFill>
                  <a:srgbClr val="007FC5"/>
                </a:solidFill>
              </a:rPr>
              <a:t>27. listopadu 2018, Galerie </a:t>
            </a:r>
            <a:r>
              <a:rPr lang="cs-CZ" sz="2000" i="1" dirty="0" err="1">
                <a:solidFill>
                  <a:srgbClr val="007FC5"/>
                </a:solidFill>
              </a:rPr>
              <a:t>Petrof</a:t>
            </a:r>
            <a:r>
              <a:rPr lang="cs-CZ" sz="2000" i="1" dirty="0">
                <a:solidFill>
                  <a:srgbClr val="007FC5"/>
                </a:solidFill>
              </a:rPr>
              <a:t>, Hradec Králové</a:t>
            </a:r>
          </a:p>
        </p:txBody>
      </p:sp>
      <p:sp>
        <p:nvSpPr>
          <p:cNvPr id="2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/>
          <p:cNvPicPr/>
          <p:nvPr/>
        </p:nvPicPr>
        <p:blipFill rotWithShape="1">
          <a:blip r:embed="rId2"/>
          <a:srcRect l="16530" t="20454" r="17353" b="66529"/>
          <a:stretch/>
        </p:blipFill>
        <p:spPr bwMode="auto">
          <a:xfrm>
            <a:off x="147922" y="4617132"/>
            <a:ext cx="8856984" cy="144016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178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Diagnostika </a:t>
            </a:r>
            <a:r>
              <a:rPr lang="cs-CZ" sz="3200" b="1" dirty="0" err="1">
                <a:solidFill>
                  <a:srgbClr val="007FC5"/>
                </a:solidFill>
                <a:cs typeface="Arial" pitchFamily="34" charset="0"/>
              </a:rPr>
              <a:t>kardiotoxicity</a:t>
            </a:r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 v praxi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84684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827584" y="959527"/>
            <a:ext cx="7128792" cy="39857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100" b="1" dirty="0"/>
          </a:p>
          <a:p>
            <a:pPr marL="34925">
              <a:tabLst>
                <a:tab pos="182563" algn="l"/>
              </a:tabLst>
            </a:pPr>
            <a:r>
              <a:rPr lang="cs-CZ" altLang="cs-CZ" sz="3200" b="1" dirty="0"/>
              <a:t>Diagnostické modality: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klinické symptomy (obvykle pozdě)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u="sng" dirty="0"/>
              <a:t>echokardiografie (časně)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elektrokardiogram (malá senzitivita a specifita)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u="sng" dirty="0"/>
              <a:t>biomarkery (velmi časně)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radiologie (CT, MR, SPECT) 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 err="1"/>
              <a:t>endomyokardiální</a:t>
            </a:r>
            <a:r>
              <a:rPr lang="cs-CZ" altLang="cs-CZ" sz="2800" b="1" dirty="0"/>
              <a:t> biopsie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1555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Echokardiografie v diagnostice </a:t>
            </a:r>
            <a:r>
              <a:rPr lang="cs-CZ" sz="3200" b="1" dirty="0" err="1">
                <a:solidFill>
                  <a:srgbClr val="007FC5"/>
                </a:solidFill>
                <a:cs typeface="Arial" pitchFamily="34" charset="0"/>
              </a:rPr>
              <a:t>kardiotoxicity</a:t>
            </a:r>
            <a:endParaRPr lang="cs-CZ" sz="3200" b="1" dirty="0">
              <a:solidFill>
                <a:srgbClr val="007FC5"/>
              </a:solidFill>
              <a:cs typeface="Arial" pitchFamily="34" charset="0"/>
            </a:endParaRP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11" name="Obrázek 10"/>
          <p:cNvPicPr/>
          <p:nvPr/>
        </p:nvPicPr>
        <p:blipFill rotWithShape="1">
          <a:blip r:embed="rId5"/>
          <a:srcRect l="12480" t="20556" r="12194" b="35881"/>
          <a:stretch/>
        </p:blipFill>
        <p:spPr bwMode="auto">
          <a:xfrm>
            <a:off x="234314" y="908720"/>
            <a:ext cx="7758066" cy="262613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/>
          <p:cNvPicPr/>
          <p:nvPr/>
        </p:nvPicPr>
        <p:blipFill rotWithShape="1">
          <a:blip r:embed="rId6"/>
          <a:srcRect l="25132" t="12050" r="25099" b="50596"/>
          <a:stretch/>
        </p:blipFill>
        <p:spPr bwMode="auto">
          <a:xfrm>
            <a:off x="1727684" y="2852936"/>
            <a:ext cx="7272808" cy="291632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568516" y="5760549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/>
              <a:t>Annals of Oncology 23 (Supplement 7): vii155–vii166, 2012 </a:t>
            </a:r>
            <a:endParaRPr lang="cs-CZ" sz="1600" b="1" i="1" dirty="0"/>
          </a:p>
          <a:p>
            <a:pPr algn="r"/>
            <a:r>
              <a:rPr lang="en-US" sz="1600" b="1" i="1" dirty="0" err="1"/>
              <a:t>EuropeanHeart</a:t>
            </a:r>
            <a:r>
              <a:rPr lang="en-US" sz="1600" b="1" i="1" dirty="0"/>
              <a:t> Journal – </a:t>
            </a:r>
            <a:r>
              <a:rPr lang="en-US" sz="1600" b="1" i="1" dirty="0" err="1"/>
              <a:t>CardiovascularImaging</a:t>
            </a:r>
            <a:r>
              <a:rPr lang="en-US" sz="1600" b="1" i="1" dirty="0"/>
              <a:t> (2014) 15, 1063–1093 </a:t>
            </a:r>
          </a:p>
        </p:txBody>
      </p:sp>
    </p:spTree>
    <p:extLst>
      <p:ext uri="{BB962C8B-B14F-4D97-AF65-F5344CB8AC3E}">
        <p14:creationId xmlns:p14="http://schemas.microsoft.com/office/powerpoint/2010/main" val="188273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Echokardiografie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246837" y="764704"/>
            <a:ext cx="8573635" cy="56015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>
              <a:tabLst>
                <a:tab pos="182563" algn="l"/>
              </a:tabLst>
            </a:pPr>
            <a:r>
              <a:rPr lang="cs-CZ" altLang="cs-CZ" sz="2800" b="1" dirty="0"/>
              <a:t>Výhody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neinvazívní, absence nežádoucích účinků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hodnocení systolické i diastolické funkce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nové citlivější metody (</a:t>
            </a:r>
            <a:r>
              <a:rPr lang="cs-CZ" altLang="cs-CZ" sz="2400" b="1" dirty="0" err="1"/>
              <a:t>strain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imaging</a:t>
            </a:r>
            <a:r>
              <a:rPr lang="cs-CZ" altLang="cs-CZ" sz="2400" b="1" dirty="0"/>
              <a:t>)</a:t>
            </a:r>
          </a:p>
          <a:p>
            <a:pPr marL="34925">
              <a:tabLst>
                <a:tab pos="182563" algn="l"/>
              </a:tabLst>
            </a:pPr>
            <a:r>
              <a:rPr lang="cs-CZ" altLang="cs-CZ" sz="2800" b="1" dirty="0"/>
              <a:t>Nevýhody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 err="1"/>
              <a:t>preload</a:t>
            </a:r>
            <a:r>
              <a:rPr lang="cs-CZ" altLang="cs-CZ" sz="2400" b="1" dirty="0"/>
              <a:t> dependence u řady parametrů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↑ </a:t>
            </a:r>
            <a:r>
              <a:rPr lang="cs-CZ" altLang="cs-CZ" sz="2400" b="1" dirty="0" err="1"/>
              <a:t>interindividuální</a:t>
            </a:r>
            <a:r>
              <a:rPr lang="cs-CZ" altLang="cs-CZ" sz="2400" b="1" dirty="0"/>
              <a:t> variabilita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Reportujeme: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funkce levé komory</a:t>
            </a:r>
          </a:p>
          <a:p>
            <a:pPr marL="949325" lvl="1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LVEF podle </a:t>
            </a:r>
            <a:r>
              <a:rPr lang="cs-CZ" altLang="cs-CZ" sz="2400" b="1" dirty="0" err="1"/>
              <a:t>Simpsona</a:t>
            </a:r>
            <a:r>
              <a:rPr lang="cs-CZ" altLang="cs-CZ" sz="2400" b="1" dirty="0"/>
              <a:t> (2D </a:t>
            </a:r>
            <a:r>
              <a:rPr lang="cs-CZ" altLang="cs-CZ" sz="2400" b="1" dirty="0" err="1"/>
              <a:t>bi</a:t>
            </a:r>
            <a:r>
              <a:rPr lang="cs-CZ" altLang="cs-CZ" sz="2400" b="1" dirty="0"/>
              <a:t>-plane (A4C, A2C)</a:t>
            </a:r>
          </a:p>
          <a:p>
            <a:pPr marL="949325" lvl="1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/>
              <a:t>s′, </a:t>
            </a:r>
            <a:r>
              <a:rPr lang="cs-CZ" altLang="cs-CZ" sz="2400" b="1" dirty="0"/>
              <a:t>MAPSE nebo GLS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funkce pravé komory: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TAPSE, s′, FAC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60780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Funkce levé komory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179513" y="819683"/>
            <a:ext cx="8668243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LVEF podle </a:t>
            </a:r>
            <a:r>
              <a:rPr lang="cs-CZ" altLang="cs-CZ" sz="2400" b="1" dirty="0" err="1"/>
              <a:t>Simpsona</a:t>
            </a:r>
            <a:r>
              <a:rPr lang="cs-CZ" altLang="cs-CZ" sz="2400" b="1" dirty="0"/>
              <a:t> - 2D </a:t>
            </a:r>
            <a:r>
              <a:rPr lang="cs-CZ" altLang="cs-CZ" sz="2400" b="1" dirty="0" err="1"/>
              <a:t>bi</a:t>
            </a:r>
            <a:r>
              <a:rPr lang="cs-CZ" altLang="cs-CZ" sz="2400" b="1" dirty="0"/>
              <a:t>-plane (A4C, A2C, norma: LVEF ≥ 55)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1672" r="19294"/>
          <a:stretch/>
        </p:blipFill>
        <p:spPr bwMode="auto">
          <a:xfrm>
            <a:off x="4185977" y="1311599"/>
            <a:ext cx="3050319" cy="251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25063"/>
          <a:stretch/>
        </p:blipFill>
        <p:spPr bwMode="auto">
          <a:xfrm>
            <a:off x="1295636" y="1315108"/>
            <a:ext cx="2700300" cy="250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r="22834"/>
          <a:stretch/>
        </p:blipFill>
        <p:spPr bwMode="auto">
          <a:xfrm>
            <a:off x="1295636" y="4018718"/>
            <a:ext cx="2700300" cy="23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1764" r="14691"/>
          <a:stretch/>
        </p:blipFill>
        <p:spPr bwMode="auto">
          <a:xfrm>
            <a:off x="4175956" y="4014735"/>
            <a:ext cx="3057716" cy="233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934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Funkce levé komory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179513" y="764704"/>
            <a:ext cx="8640959" cy="37856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 lvl="1">
              <a:tabLst>
                <a:tab pos="182563" algn="l"/>
              </a:tabLst>
            </a:pPr>
            <a:r>
              <a:rPr lang="cs-CZ" altLang="cs-CZ" sz="2400" b="1" dirty="0"/>
              <a:t>PW – TDI: systolická funkce LK: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vlna s′ 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norma Ø &gt; 8 cm/s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1" t="148" r="25439" b="11782"/>
          <a:stretch/>
        </p:blipFill>
        <p:spPr bwMode="auto">
          <a:xfrm>
            <a:off x="3221850" y="1229018"/>
            <a:ext cx="2736304" cy="222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r="24800" b="13226"/>
          <a:stretch/>
        </p:blipFill>
        <p:spPr bwMode="auto">
          <a:xfrm>
            <a:off x="6034186" y="1208719"/>
            <a:ext cx="2867718" cy="220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7" r="13027"/>
          <a:stretch/>
        </p:blipFill>
        <p:spPr bwMode="auto">
          <a:xfrm>
            <a:off x="4716016" y="3599057"/>
            <a:ext cx="2867718" cy="276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ástupný symbol pro obsah 6"/>
          <p:cNvSpPr txBox="1">
            <a:spLocks/>
          </p:cNvSpPr>
          <p:nvPr/>
        </p:nvSpPr>
        <p:spPr>
          <a:xfrm>
            <a:off x="179514" y="3690252"/>
            <a:ext cx="5544614" cy="1569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 lvl="1">
              <a:tabLst>
                <a:tab pos="182563" algn="l"/>
              </a:tabLst>
            </a:pPr>
            <a:r>
              <a:rPr lang="cs-CZ" altLang="cs-CZ" sz="2400" b="1" dirty="0"/>
              <a:t>PW-TDI: diastolická funkce LK:</a:t>
            </a:r>
          </a:p>
          <a:p>
            <a:pPr marL="363538" lvl="2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400" b="1" dirty="0"/>
              <a:t>poměr E/A (norma &gt; 0,8 a  1)</a:t>
            </a:r>
          </a:p>
          <a:p>
            <a:pPr marL="363538" lvl="2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400" b="1" dirty="0"/>
              <a:t>E/e′ (norma: &lt; 14 (10)) 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11677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Funkce levé komory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179513" y="764704"/>
            <a:ext cx="8640959" cy="34163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 lvl="1">
              <a:tabLst>
                <a:tab pos="182563" algn="l"/>
              </a:tabLst>
            </a:pPr>
            <a:r>
              <a:rPr lang="cs-CZ" altLang="cs-CZ" sz="2400" b="1" dirty="0"/>
              <a:t>Globální longitudinální </a:t>
            </a:r>
            <a:r>
              <a:rPr lang="cs-CZ" altLang="cs-CZ" sz="2400" b="1" dirty="0" err="1"/>
              <a:t>strain</a:t>
            </a:r>
            <a:r>
              <a:rPr lang="cs-CZ" altLang="cs-CZ" sz="2400" b="1" dirty="0"/>
              <a:t> (GLS):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b="1" dirty="0"/>
              <a:t>norma &gt; 20%</a:t>
            </a:r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  <a:p>
            <a:pPr marL="377825" lvl="1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  <p:sp>
        <p:nvSpPr>
          <p:cNvPr id="13" name="Zástupný symbol pro obsah 6"/>
          <p:cNvSpPr txBox="1">
            <a:spLocks/>
          </p:cNvSpPr>
          <p:nvPr/>
        </p:nvSpPr>
        <p:spPr>
          <a:xfrm>
            <a:off x="251522" y="3609020"/>
            <a:ext cx="5544614" cy="23083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 lvl="1">
              <a:tabLst>
                <a:tab pos="182563" algn="l"/>
              </a:tabLst>
            </a:pPr>
            <a:r>
              <a:rPr lang="cs-CZ" altLang="cs-CZ" sz="2400" b="1" dirty="0"/>
              <a:t>3D rekonstrukce (</a:t>
            </a:r>
            <a:r>
              <a:rPr lang="cs-CZ" altLang="cs-CZ" sz="2400" b="1" dirty="0" err="1"/>
              <a:t>heart</a:t>
            </a:r>
            <a:r>
              <a:rPr lang="cs-CZ" altLang="cs-CZ" sz="2400" b="1" dirty="0"/>
              <a:t> model):</a:t>
            </a:r>
          </a:p>
          <a:p>
            <a:pPr marL="363538" lvl="2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3D EDV index (ml/m</a:t>
            </a:r>
            <a:r>
              <a:rPr lang="cs-CZ" altLang="cs-CZ" sz="2000" b="1" baseline="30000" dirty="0"/>
              <a:t>2</a:t>
            </a:r>
            <a:r>
              <a:rPr lang="cs-CZ" altLang="cs-CZ" sz="2000" b="1" dirty="0"/>
              <a:t>)</a:t>
            </a:r>
          </a:p>
          <a:p>
            <a:pPr marL="820738" lvl="3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 	&lt; 80 (M), &lt; 72 (Ž) </a:t>
            </a:r>
          </a:p>
          <a:p>
            <a:pPr marL="363538" lvl="2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3D ESV index (ml/m</a:t>
            </a:r>
            <a:r>
              <a:rPr lang="cs-CZ" altLang="cs-CZ" sz="2000" b="1" baseline="30000" dirty="0"/>
              <a:t>2</a:t>
            </a:r>
            <a:r>
              <a:rPr lang="cs-CZ" altLang="cs-CZ" sz="2000" b="1" dirty="0"/>
              <a:t>)</a:t>
            </a:r>
          </a:p>
          <a:p>
            <a:pPr marL="820738" lvl="3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 	&lt; 33 (M), &lt; 29 (Ž) </a:t>
            </a:r>
          </a:p>
          <a:p>
            <a:pPr marL="363538" lvl="2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3D LVEF (%)</a:t>
            </a:r>
          </a:p>
          <a:p>
            <a:pPr marL="820738" lvl="3" indent="-363538"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cs-CZ" altLang="cs-CZ" sz="2000" b="1" dirty="0"/>
              <a:t>&gt; 54 (M), &gt; 57 (Ž) </a:t>
            </a: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14142" r="50878" b="46731"/>
          <a:stretch/>
        </p:blipFill>
        <p:spPr bwMode="auto">
          <a:xfrm>
            <a:off x="5122319" y="899631"/>
            <a:ext cx="3789524" cy="258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2" t="10457" r="2862"/>
          <a:stretch/>
        </p:blipFill>
        <p:spPr bwMode="auto">
          <a:xfrm>
            <a:off x="5122319" y="3589615"/>
            <a:ext cx="3789524" cy="2632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61196" r="34253"/>
          <a:stretch/>
        </p:blipFill>
        <p:spPr bwMode="auto">
          <a:xfrm>
            <a:off x="466985" y="1556793"/>
            <a:ext cx="4534625" cy="19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05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2800" b="1" dirty="0">
                <a:solidFill>
                  <a:srgbClr val="007FC5"/>
                </a:solidFill>
                <a:cs typeface="Arial" pitchFamily="34" charset="0"/>
              </a:rPr>
              <a:t>Systolická funkce pravé komory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5669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9" name="Zástupný symbol pro obsah 6"/>
          <p:cNvSpPr txBox="1">
            <a:spLocks/>
          </p:cNvSpPr>
          <p:nvPr/>
        </p:nvSpPr>
        <p:spPr>
          <a:xfrm>
            <a:off x="167817" y="854754"/>
            <a:ext cx="4457303" cy="32470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>
              <a:tabLst>
                <a:tab pos="182563" algn="l"/>
              </a:tabLst>
            </a:pPr>
            <a:r>
              <a:rPr lang="cs-CZ" altLang="cs-CZ" sz="2000" b="1" dirty="0"/>
              <a:t>Velikost pravé komory (A4C):</a:t>
            </a:r>
          </a:p>
          <a:p>
            <a:pPr marL="182563" indent="-14763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RD1 &lt; 41mm</a:t>
            </a:r>
          </a:p>
          <a:p>
            <a:pPr marL="182563" indent="-14763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RD2 &lt; 35mm</a:t>
            </a:r>
          </a:p>
          <a:p>
            <a:pPr marL="182563" indent="-14763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RD3 &lt; 85mm</a:t>
            </a:r>
          </a:p>
          <a:p>
            <a:pPr marL="34925">
              <a:spcBef>
                <a:spcPts val="600"/>
              </a:spcBef>
              <a:tabLst>
                <a:tab pos="182563" algn="l"/>
              </a:tabLst>
            </a:pPr>
            <a:r>
              <a:rPr lang="cs-CZ" altLang="cs-CZ" sz="2000" b="1" dirty="0"/>
              <a:t>Systolická funkce pravé komory: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TAPSE (17 - 20mm)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PW-TDI: S</a:t>
            </a:r>
            <a:r>
              <a:rPr lang="cs-CZ" b="1" baseline="30000" dirty="0"/>
              <a:t>´ </a:t>
            </a:r>
            <a:r>
              <a:rPr lang="cs-CZ" dirty="0"/>
              <a:t>&gt; 9,5cm/s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FAC: FAC = (</a:t>
            </a:r>
            <a:r>
              <a:rPr lang="cs-CZ" altLang="cs-CZ" sz="2000" dirty="0" err="1"/>
              <a:t>RVAd</a:t>
            </a:r>
            <a:r>
              <a:rPr lang="cs-CZ" altLang="cs-CZ" sz="2000" dirty="0"/>
              <a:t> − </a:t>
            </a:r>
            <a:r>
              <a:rPr lang="cs-CZ" altLang="cs-CZ" sz="2000" dirty="0" err="1"/>
              <a:t>RVAs</a:t>
            </a:r>
            <a:r>
              <a:rPr lang="cs-CZ" altLang="cs-CZ" sz="2000" dirty="0"/>
              <a:t>)/</a:t>
            </a:r>
            <a:r>
              <a:rPr lang="cs-CZ" altLang="cs-CZ" sz="2000" dirty="0" err="1"/>
              <a:t>RVAd</a:t>
            </a:r>
            <a:r>
              <a:rPr lang="cs-CZ" altLang="cs-CZ" sz="2000" dirty="0"/>
              <a:t> RV FAC &lt;35%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0" t="4275" r="41768" b="4155"/>
          <a:stretch/>
        </p:blipFill>
        <p:spPr bwMode="auto">
          <a:xfrm>
            <a:off x="5230615" y="877906"/>
            <a:ext cx="2600788" cy="279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 t="3071" r="12531"/>
          <a:stretch/>
        </p:blipFill>
        <p:spPr bwMode="auto">
          <a:xfrm>
            <a:off x="1111138" y="3751921"/>
            <a:ext cx="3532870" cy="264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t="3575" r="11377"/>
          <a:stretch/>
        </p:blipFill>
        <p:spPr bwMode="auto">
          <a:xfrm>
            <a:off x="4837297" y="3751921"/>
            <a:ext cx="3551127" cy="2599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365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6692"/>
            <a:ext cx="8594761" cy="13901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549239" y="80628"/>
            <a:ext cx="82785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007FC5"/>
                </a:solidFill>
                <a:cs typeface="Arial" pitchFamily="34" charset="0"/>
              </a:rPr>
              <a:t>Systolická funkce pravé komory</a:t>
            </a:r>
            <a:endParaRPr lang="cs-CZ" sz="2800" dirty="0"/>
          </a:p>
        </p:txBody>
      </p:sp>
      <p:sp>
        <p:nvSpPr>
          <p:cNvPr id="11" name="Zástupný symbol pro obsah 6"/>
          <p:cNvSpPr txBox="1">
            <a:spLocks/>
          </p:cNvSpPr>
          <p:nvPr/>
        </p:nvSpPr>
        <p:spPr>
          <a:xfrm>
            <a:off x="330720" y="833963"/>
            <a:ext cx="4457303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>
              <a:spcBef>
                <a:spcPts val="600"/>
              </a:spcBef>
              <a:tabLst>
                <a:tab pos="182563" algn="l"/>
              </a:tabLst>
            </a:pPr>
            <a:r>
              <a:rPr lang="cs-CZ" altLang="cs-CZ" sz="2000" b="1" dirty="0"/>
              <a:t>Systolická funkce pravé komory: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000" dirty="0"/>
              <a:t>FAC: FAC = (</a:t>
            </a:r>
            <a:r>
              <a:rPr lang="cs-CZ" altLang="cs-CZ" sz="2000" dirty="0" err="1"/>
              <a:t>RVAd</a:t>
            </a:r>
            <a:r>
              <a:rPr lang="cs-CZ" altLang="cs-CZ" sz="2000" dirty="0"/>
              <a:t> − </a:t>
            </a:r>
            <a:r>
              <a:rPr lang="cs-CZ" altLang="cs-CZ" sz="2000" dirty="0" err="1"/>
              <a:t>RVAs</a:t>
            </a:r>
            <a:r>
              <a:rPr lang="cs-CZ" altLang="cs-CZ" sz="2000" dirty="0"/>
              <a:t>)/</a:t>
            </a:r>
            <a:r>
              <a:rPr lang="cs-CZ" altLang="cs-CZ" sz="2000" dirty="0" err="1"/>
              <a:t>RVAd</a:t>
            </a:r>
            <a:r>
              <a:rPr lang="cs-CZ" altLang="cs-CZ" sz="2000" dirty="0"/>
              <a:t> RV FAC patologie: &lt; 35%</a:t>
            </a:r>
          </a:p>
          <a:p>
            <a:pPr marL="176213" indent="-141288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000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1530" r="52889" b="3891"/>
          <a:stretch/>
        </p:blipFill>
        <p:spPr bwMode="auto">
          <a:xfrm>
            <a:off x="5400092" y="1052736"/>
            <a:ext cx="3175666" cy="486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18748" t="23909" r="62913" b="18854"/>
          <a:stretch/>
        </p:blipFill>
        <p:spPr>
          <a:xfrm>
            <a:off x="395536" y="1832023"/>
            <a:ext cx="2304256" cy="404524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47479" t="23909" r="34182" b="18854"/>
          <a:stretch/>
        </p:blipFill>
        <p:spPr>
          <a:xfrm>
            <a:off x="2764608" y="1819397"/>
            <a:ext cx="2311448" cy="40578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14" name="Picture 2" descr="G:\!!Prace\Loga\_logo FN H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65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579350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4000" b="1" dirty="0"/>
              <a:t>Srdeční troponiny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cs-CZ" sz="4000" b="1" dirty="0"/>
              <a:t>v diagnostice kardiotoxicity</a:t>
            </a:r>
          </a:p>
          <a:p>
            <a:pPr marL="0" indent="0">
              <a:spcBef>
                <a:spcPts val="0"/>
              </a:spcBef>
              <a:buNone/>
            </a:pP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upload.wikimedia.org/wikipedia/commons/thumb/3/3f/Troponin_Ribbon_Diagram.png/400px-Troponin_Ribbon_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52" y="2132856"/>
            <a:ext cx="4674096" cy="350557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5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1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84976" cy="864096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  <a:cs typeface="Times New Roman" pitchFamily="18" charset="0"/>
              </a:rPr>
              <a:t>Troponin I a </a:t>
            </a:r>
            <a:r>
              <a:rPr lang="cs-CZ" sz="3200" b="1" dirty="0" err="1">
                <a:latin typeface="+mn-lt"/>
                <a:cs typeface="Times New Roman" pitchFamily="18" charset="0"/>
              </a:rPr>
              <a:t>vysokodávková</a:t>
            </a:r>
            <a:r>
              <a:rPr lang="cs-CZ" sz="3200" b="1" dirty="0">
                <a:latin typeface="+mn-lt"/>
                <a:cs typeface="Times New Roman" pitchFamily="18" charset="0"/>
              </a:rPr>
              <a:t> terapie </a:t>
            </a:r>
            <a:endParaRPr lang="en-US" sz="32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78904" y="4836293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/>
              <a:t>Cardinale D et al. </a:t>
            </a:r>
            <a:r>
              <a:rPr lang="en-US" sz="1800" b="1" i="1" dirty="0"/>
              <a:t>J Am </a:t>
            </a:r>
            <a:r>
              <a:rPr lang="en-US" sz="1800" b="1" i="1" dirty="0" err="1"/>
              <a:t>Coll</a:t>
            </a:r>
            <a:r>
              <a:rPr lang="en-US" sz="1800" b="1" i="1" dirty="0"/>
              <a:t> </a:t>
            </a:r>
            <a:r>
              <a:rPr lang="en-US" sz="1800" b="1" i="1" dirty="0" err="1"/>
              <a:t>Cardiol</a:t>
            </a:r>
            <a:r>
              <a:rPr lang="en-US" sz="1800" b="1" i="1" dirty="0"/>
              <a:t> 2000;36:517–22</a:t>
            </a:r>
            <a:r>
              <a:rPr lang="cs-CZ" sz="1800" b="1" i="1" dirty="0"/>
              <a:t>.</a:t>
            </a:r>
            <a:endParaRPr lang="en-US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824515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204 pac., HDC terapie </a:t>
            </a:r>
            <a:r>
              <a:rPr lang="cs-CZ" sz="2400" b="1" dirty="0" err="1"/>
              <a:t>antracykliny</a:t>
            </a:r>
            <a:endParaRPr lang="cs-CZ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troponin I: stanoven </a:t>
            </a:r>
            <a:r>
              <a:rPr lang="pl-PL" sz="2400" b="1" dirty="0"/>
              <a:t>před, za 12, 24, 36 a 72h po infuzi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LVEF hodnocena echokardiograficky</a:t>
            </a:r>
            <a:endParaRPr lang="en-US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42559" t="16020" r="7654" b="21167"/>
          <a:stretch/>
        </p:blipFill>
        <p:spPr>
          <a:xfrm>
            <a:off x="107504" y="2156200"/>
            <a:ext cx="3518410" cy="2496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9832" t="16704" r="42415" b="23204"/>
          <a:stretch/>
        </p:blipFill>
        <p:spPr>
          <a:xfrm>
            <a:off x="5403068" y="2156200"/>
            <a:ext cx="3527588" cy="2496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76299" t="24224" r="4965" b="28841"/>
          <a:stretch/>
        </p:blipFill>
        <p:spPr>
          <a:xfrm>
            <a:off x="3625913" y="2156200"/>
            <a:ext cx="1772019" cy="24969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6692"/>
            <a:ext cx="8594761" cy="13901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11" name="Picture 2" descr="G:\!!Prace\Loga\_logo FN HK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6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0628"/>
            <a:ext cx="8742501" cy="720080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Význam </a:t>
            </a:r>
            <a:r>
              <a:rPr lang="cs-CZ" sz="3200" b="1" dirty="0" err="1">
                <a:solidFill>
                  <a:srgbClr val="007FC5"/>
                </a:solidFill>
                <a:cs typeface="Arial" pitchFamily="34" charset="0"/>
              </a:rPr>
              <a:t>kardiotoxicity</a:t>
            </a:r>
            <a:endParaRPr lang="cs-CZ" sz="3200" b="1" dirty="0">
              <a:solidFill>
                <a:srgbClr val="007FC5"/>
              </a:solidFill>
              <a:cs typeface="Arial" pitchFamily="34" charset="0"/>
            </a:endParaRP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66046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9" name="Zástupný symbol pro obsah 6"/>
          <p:cNvSpPr txBox="1">
            <a:spLocks/>
          </p:cNvSpPr>
          <p:nvPr/>
        </p:nvSpPr>
        <p:spPr>
          <a:xfrm>
            <a:off x="174829" y="1052736"/>
            <a:ext cx="8573635" cy="46012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KV onemocnění a malignity jsou 2 nejčastější příčiny úmrtí ve vyspělém světě</a:t>
            </a:r>
          </a:p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pravděpodobnost onemocnění malignitou: muži 43%, ženy 38%</a:t>
            </a:r>
          </a:p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terapie onkologických onemocnění se významně zlepšila, výsledek může být limitován nežádoucími účinky protinádorové terapie</a:t>
            </a:r>
          </a:p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roste počet pacientů, kteří mají KV onemocnění a musí podstoupit onkologickou terapii</a:t>
            </a:r>
          </a:p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000" b="1" dirty="0"/>
          </a:p>
          <a:p>
            <a:pPr marL="34925" algn="ctr">
              <a:spcBef>
                <a:spcPts val="600"/>
              </a:spcBef>
              <a:tabLst>
                <a:tab pos="182563" algn="l"/>
              </a:tabLst>
            </a:pPr>
            <a:r>
              <a:rPr lang="cs-CZ" altLang="cs-CZ" sz="2800" b="1" dirty="0" err="1"/>
              <a:t>Kardiotoxicita</a:t>
            </a:r>
            <a:r>
              <a:rPr lang="cs-CZ" altLang="cs-CZ" sz="2800" b="1" dirty="0"/>
              <a:t> je jednou z nejčastějších příčin úmrtí vyléčeného onkologického pacienta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47664" y="5724545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/>
              <a:t>Siegel </a:t>
            </a:r>
            <a:r>
              <a:rPr lang="en-US" sz="1600" b="1" i="1" dirty="0" err="1"/>
              <a:t>RL</a:t>
            </a:r>
            <a:r>
              <a:rPr lang="cs-CZ" sz="1600" b="1" i="1" dirty="0"/>
              <a:t> et al.</a:t>
            </a:r>
            <a:r>
              <a:rPr lang="en-US" sz="1600" b="1" i="1" dirty="0"/>
              <a:t> Cancer statistics, 2015.</a:t>
            </a:r>
            <a:r>
              <a:rPr lang="cs-CZ" sz="1600" b="1" i="1" dirty="0"/>
              <a:t> </a:t>
            </a:r>
            <a:r>
              <a:rPr lang="en-US" sz="1600" b="1" i="1" dirty="0"/>
              <a:t>CA Cancer J </a:t>
            </a:r>
            <a:r>
              <a:rPr lang="en-US" sz="1600" b="1" i="1" dirty="0" err="1"/>
              <a:t>Clin</a:t>
            </a:r>
            <a:r>
              <a:rPr lang="en-US" sz="1600" b="1" i="1" dirty="0"/>
              <a:t> 2015;65:5–29.</a:t>
            </a:r>
            <a:endParaRPr lang="cs-CZ" sz="1600" b="1" i="1" dirty="0"/>
          </a:p>
          <a:p>
            <a:pPr algn="r"/>
            <a:r>
              <a:rPr lang="cs-CZ" sz="1600" b="1" i="1" dirty="0"/>
              <a:t>Pudil R. </a:t>
            </a:r>
            <a:r>
              <a:rPr lang="en-US" sz="1600" b="1" i="1" dirty="0"/>
              <a:t>Cardiac Failure Review </a:t>
            </a:r>
            <a:r>
              <a:rPr lang="cs-CZ" sz="1600" b="1" i="1" dirty="0"/>
              <a:t>.</a:t>
            </a:r>
            <a:r>
              <a:rPr lang="en-US" sz="1600" b="1" i="1" dirty="0" err="1"/>
              <a:t>DOI</a:t>
            </a:r>
            <a:r>
              <a:rPr lang="en-US" sz="1600" b="1" i="1" dirty="0"/>
              <a:t>: 10.15420/usc.2017:16:1</a:t>
            </a:r>
            <a:r>
              <a:rPr lang="cs-CZ" sz="1600" b="1" i="1" dirty="0"/>
              <a:t>.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64994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864096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  <a:cs typeface="Times New Roman" pitchFamily="18" charset="0"/>
              </a:rPr>
              <a:t>Role troponinu v detekci časných fází projevů kardiotoxicity</a:t>
            </a:r>
            <a:endParaRPr lang="en-US" sz="32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55576" y="6024425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/>
              <a:t>Cardinale D et al. Circulation 2004, 109: 2749-54.</a:t>
            </a:r>
            <a:endParaRPr lang="en-US" sz="1800" b="1" i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7" t="50264" r="52219" b="23631"/>
          <a:stretch/>
        </p:blipFill>
        <p:spPr bwMode="auto">
          <a:xfrm>
            <a:off x="107504" y="2276872"/>
            <a:ext cx="4386747" cy="364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9552" y="108874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703 pacientů léčených vysokodávkovanou chemoterapií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troponin I stanoven před zahájením a 1 měsíc po zahájení terapie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8029" t="19626" r="50825" b="30418"/>
          <a:stretch/>
        </p:blipFill>
        <p:spPr>
          <a:xfrm>
            <a:off x="4615861" y="2240868"/>
            <a:ext cx="4369315" cy="36418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 descr="G:\!!Prace\Loga\_logo FN H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9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784976" cy="864096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Troponin – identifikace rizika a prevence</a:t>
            </a:r>
            <a:endParaRPr lang="en-US" sz="3200" b="1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6896" y="5841268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 err="1"/>
              <a:t>Cardinale</a:t>
            </a:r>
            <a:r>
              <a:rPr lang="cs-CZ" sz="1800" b="1" i="1" dirty="0"/>
              <a:t> D et al. </a:t>
            </a:r>
            <a:r>
              <a:rPr lang="nl-NL" sz="1800" b="1" i="1" dirty="0"/>
              <a:t>Circulation. 2006;114:2474-2481.</a:t>
            </a:r>
          </a:p>
          <a:p>
            <a:pPr marL="0" indent="0" algn="r">
              <a:buNone/>
            </a:pPr>
            <a:endParaRPr lang="en-US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69269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473 pacientů léčených </a:t>
            </a:r>
            <a:r>
              <a:rPr lang="cs-CZ" sz="2400" b="1" dirty="0" err="1"/>
              <a:t>antracykliny</a:t>
            </a:r>
            <a:endParaRPr lang="cs-CZ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stanoveny hladiny </a:t>
            </a:r>
            <a:r>
              <a:rPr lang="cs-CZ" sz="2400" b="1" dirty="0" err="1"/>
              <a:t>TnI</a:t>
            </a:r>
            <a:r>
              <a:rPr lang="cs-CZ" sz="2400" b="1" dirty="0"/>
              <a:t> (před, za 12, 24, 36 a 72h po infuzi)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v případě zvýšené hladiny randomizace k intervenci </a:t>
            </a:r>
            <a:r>
              <a:rPr lang="cs-CZ" sz="2400" b="1" dirty="0" err="1"/>
              <a:t>ACEi</a:t>
            </a:r>
            <a:endParaRPr lang="en-US" sz="24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8107" t="23791" r="47285" b="12766"/>
          <a:stretch/>
        </p:blipFill>
        <p:spPr>
          <a:xfrm>
            <a:off x="2195736" y="1844825"/>
            <a:ext cx="5040560" cy="40324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913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84976" cy="864096"/>
          </a:xfrm>
        </p:spPr>
        <p:txBody>
          <a:bodyPr>
            <a:noAutofit/>
          </a:bodyPr>
          <a:lstStyle/>
          <a:p>
            <a:r>
              <a:rPr lang="cs-CZ" sz="3600" b="1" dirty="0">
                <a:latin typeface="+mn-lt"/>
                <a:cs typeface="Times New Roman" pitchFamily="18" charset="0"/>
              </a:rPr>
              <a:t>Jsou kardiomarkery schopné detekovat kardiotoxicitu i u typu II?</a:t>
            </a:r>
            <a:endParaRPr lang="en-US" sz="36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55576" y="5589240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/>
              <a:t>Cardinale D et al. </a:t>
            </a:r>
            <a:r>
              <a:rPr lang="nl-NL" sz="1800" b="1" i="1" dirty="0"/>
              <a:t>JCO September 1, 2010</a:t>
            </a:r>
            <a:r>
              <a:rPr lang="cs-CZ" sz="1800" b="1" i="1" dirty="0"/>
              <a:t>,</a:t>
            </a:r>
            <a:r>
              <a:rPr lang="nl-NL" sz="1800" b="1" i="1" dirty="0"/>
              <a:t> 28</a:t>
            </a:r>
            <a:r>
              <a:rPr lang="cs-CZ" sz="1800" b="1" i="1" dirty="0"/>
              <a:t> (</a:t>
            </a:r>
            <a:r>
              <a:rPr lang="nl-NL" sz="1800" b="1" i="1" dirty="0"/>
              <a:t>25</a:t>
            </a:r>
            <a:r>
              <a:rPr lang="cs-CZ" sz="1800" b="1" i="1" dirty="0"/>
              <a:t>):</a:t>
            </a:r>
            <a:r>
              <a:rPr lang="nl-NL" sz="1800" b="1" i="1" dirty="0"/>
              <a:t> 3910-3916</a:t>
            </a:r>
            <a:endParaRPr lang="en-US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123275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251 pacientů léčených trastuzumabem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stanoveny hladiny TnI</a:t>
            </a:r>
            <a:endParaRPr lang="en-US" sz="2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32960" r="4777" b="7447"/>
          <a:stretch/>
        </p:blipFill>
        <p:spPr bwMode="auto">
          <a:xfrm>
            <a:off x="180038" y="2204864"/>
            <a:ext cx="8639907" cy="315350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7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124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332656"/>
            <a:ext cx="8784976" cy="57935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b="1" dirty="0" err="1"/>
              <a:t>Natriuretické</a:t>
            </a:r>
            <a:r>
              <a:rPr lang="cs-CZ" sz="4000" b="1" dirty="0"/>
              <a:t> peptidy</a:t>
            </a:r>
          </a:p>
          <a:p>
            <a:pPr marL="0" indent="0" algn="ctr">
              <a:buNone/>
            </a:pPr>
            <a:r>
              <a:rPr lang="cs-CZ" sz="4000" b="1" dirty="0"/>
              <a:t>v diagnostice kardiotoxicity</a:t>
            </a:r>
          </a:p>
          <a:p>
            <a:pPr marL="0" indent="0">
              <a:buNone/>
            </a:pPr>
            <a:endParaRPr lang="cs-CZ" sz="16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5" name="Picture 2" descr="G:\!!Prace\Loga\_logo FN H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9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864096"/>
          </a:xfrm>
        </p:spPr>
        <p:txBody>
          <a:bodyPr>
            <a:noAutofit/>
          </a:bodyPr>
          <a:lstStyle/>
          <a:p>
            <a:r>
              <a:rPr lang="cs-CZ" sz="3600" b="1" dirty="0" err="1">
                <a:latin typeface="+mn-lt"/>
              </a:rPr>
              <a:t>Natriuretické</a:t>
            </a:r>
            <a:r>
              <a:rPr lang="cs-CZ" sz="3600" b="1" dirty="0">
                <a:latin typeface="+mn-lt"/>
              </a:rPr>
              <a:t> peptidy v detekci kardiotoxicity</a:t>
            </a:r>
            <a:endParaRPr lang="en-US" sz="3600" b="1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6896" y="6168441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/>
              <a:t>Romano et al. </a:t>
            </a:r>
            <a:r>
              <a:rPr lang="en-US" sz="1800" b="1" i="1" dirty="0"/>
              <a:t>British Journal of Cancer (2011) 105, 1663 – 1668.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39552" y="764704"/>
            <a:ext cx="7920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78 pacientů, </a:t>
            </a:r>
            <a:r>
              <a:rPr lang="cs-CZ" sz="2000" b="1" dirty="0" err="1"/>
              <a:t>nízkodávková</a:t>
            </a:r>
            <a:r>
              <a:rPr lang="cs-CZ" sz="2000" b="1" dirty="0"/>
              <a:t> terapie </a:t>
            </a:r>
            <a:r>
              <a:rPr lang="cs-CZ" sz="2000" b="1" dirty="0" err="1"/>
              <a:t>antracykliny</a:t>
            </a:r>
            <a:endParaRPr lang="cs-CZ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NT-</a:t>
            </a:r>
            <a:r>
              <a:rPr lang="cs-CZ" sz="2000" b="1" dirty="0" err="1"/>
              <a:t>proBNP</a:t>
            </a:r>
            <a:r>
              <a:rPr lang="cs-CZ" sz="2000" b="1" dirty="0"/>
              <a:t>: před a 24 hod. po podání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pacienti s trvale zvýšenou hladinou vs. normální/tranzientním vzestupem</a:t>
            </a:r>
            <a:endParaRPr lang="en-US" sz="20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8761" t="9441" r="57657" b="21771"/>
          <a:stretch/>
        </p:blipFill>
        <p:spPr>
          <a:xfrm>
            <a:off x="683568" y="2096852"/>
            <a:ext cx="3528392" cy="4065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7116" t="12436" r="13207" b="15557"/>
          <a:stretch/>
        </p:blipFill>
        <p:spPr>
          <a:xfrm>
            <a:off x="4788024" y="2096852"/>
            <a:ext cx="4002717" cy="408610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 descr="G:\!!Prace\Loga\_logo FN H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60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84976" cy="648072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  <a:cs typeface="Times New Roman" pitchFamily="18" charset="0"/>
              </a:rPr>
              <a:t>BNP v predikci KV mortality u pacientů s chemoterapií</a:t>
            </a:r>
            <a:endParaRPr lang="en-US" sz="32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55576" y="5985284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u="sng" dirty="0" err="1"/>
              <a:t>Skovgaard</a:t>
            </a:r>
            <a:r>
              <a:rPr lang="cs-CZ" sz="1800" b="1" i="1" u="sng" dirty="0"/>
              <a:t> D et al. </a:t>
            </a:r>
            <a:r>
              <a:rPr lang="cs-CZ" sz="1800" b="1" i="1" u="sng" dirty="0" err="1"/>
              <a:t>PloS</a:t>
            </a:r>
            <a:r>
              <a:rPr lang="cs-CZ" sz="1800" b="1" i="1" u="sng" dirty="0"/>
              <a:t> </a:t>
            </a:r>
            <a:r>
              <a:rPr lang="cs-CZ" sz="1800" b="1" i="1" u="sng" dirty="0" err="1"/>
              <a:t>One</a:t>
            </a:r>
            <a:r>
              <a:rPr lang="cs-CZ" sz="1800" b="1" i="1" u="sng" dirty="0"/>
              <a:t> </a:t>
            </a:r>
            <a:r>
              <a:rPr lang="en-US" sz="1800" b="1" i="1" dirty="0"/>
              <a:t>2014 May 6;9(5):e96736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1520" y="1196752"/>
            <a:ext cx="8733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333 pacientů léčených potenciálně </a:t>
            </a:r>
            <a:r>
              <a:rPr lang="cs-CZ" sz="2000" b="1" dirty="0" err="1"/>
              <a:t>kardiotoxickou</a:t>
            </a:r>
            <a:r>
              <a:rPr lang="cs-CZ" sz="2000" b="1" dirty="0"/>
              <a:t> chemoterapií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BNP a LVEF (MUGA) po dosažení 50% kumulativní dávky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/>
              <a:t>→ zvýšená hladina BNP predikuje výskyt srdečního selhání i mortalitu</a:t>
            </a:r>
          </a:p>
          <a:p>
            <a:endParaRPr lang="cs-CZ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0300" t="56874" r="51096" b="17339"/>
          <a:stretch/>
        </p:blipFill>
        <p:spPr>
          <a:xfrm>
            <a:off x="519202" y="2456892"/>
            <a:ext cx="4340830" cy="33843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9689" t="50182" r="36213" b="11179"/>
          <a:stretch/>
        </p:blipFill>
        <p:spPr>
          <a:xfrm>
            <a:off x="5004048" y="2492896"/>
            <a:ext cx="3744416" cy="337731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 descr="G:\!!Prace\Loga\_logo FN H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67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3200" b="1" dirty="0"/>
              <a:t>Porovnání </a:t>
            </a:r>
            <a:r>
              <a:rPr lang="cs-CZ" sz="3200" b="1" dirty="0" err="1"/>
              <a:t>kardiomarkerů</a:t>
            </a:r>
            <a:r>
              <a:rPr lang="cs-CZ" sz="3200" b="1" dirty="0"/>
              <a:t> v diagnostice kardiotoxicity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03648" y="575209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Yu AF, </a:t>
            </a:r>
            <a:r>
              <a:rPr lang="en-US" b="1" i="1" dirty="0" err="1"/>
              <a:t>Ky</a:t>
            </a:r>
            <a:r>
              <a:rPr lang="en-US" b="1" i="1" dirty="0"/>
              <a:t> B. Heart 2016;102:425–430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l="20344" t="27689" r="19676" b="20231"/>
          <a:stretch/>
        </p:blipFill>
        <p:spPr>
          <a:xfrm>
            <a:off x="251520" y="1368896"/>
            <a:ext cx="8640960" cy="42203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6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56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648072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  <a:cs typeface="Times New Roman" pitchFamily="18" charset="0"/>
              </a:rPr>
              <a:t>Další </a:t>
            </a:r>
            <a:r>
              <a:rPr lang="cs-CZ" sz="3200" b="1" dirty="0" err="1">
                <a:latin typeface="+mn-lt"/>
                <a:cs typeface="Times New Roman" pitchFamily="18" charset="0"/>
              </a:rPr>
              <a:t>markery</a:t>
            </a:r>
            <a:r>
              <a:rPr lang="cs-CZ" sz="3200" b="1" dirty="0">
                <a:latin typeface="+mn-lt"/>
                <a:cs typeface="Times New Roman" pitchFamily="18" charset="0"/>
              </a:rPr>
              <a:t> predikci a diagnostice kardiotoxicity</a:t>
            </a:r>
            <a:endParaRPr lang="en-US" sz="3200" dirty="0"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1520" y="1035888"/>
            <a:ext cx="87336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800" b="1" dirty="0" err="1"/>
              <a:t>cytokiny</a:t>
            </a:r>
            <a:r>
              <a:rPr lang="cs-CZ" sz="2800" b="1" dirty="0"/>
              <a:t> (CXCL1, CCL3, GDF-15, IL 16) u pacientů s tumory prsu léčebné </a:t>
            </a:r>
            <a:r>
              <a:rPr lang="cs-CZ" sz="2800" b="1" dirty="0" err="1"/>
              <a:t>trastuzumabem</a:t>
            </a:r>
            <a:endParaRPr lang="cs-CZ" sz="2800" b="1" dirty="0"/>
          </a:p>
          <a:p>
            <a:pPr algn="r"/>
            <a:r>
              <a:rPr lang="cs-CZ" sz="2000" b="1" i="1" dirty="0" err="1"/>
              <a:t>You</a:t>
            </a:r>
            <a:r>
              <a:rPr lang="cs-CZ" sz="2000" b="1" i="1" dirty="0"/>
              <a:t> JL et al. </a:t>
            </a:r>
            <a:r>
              <a:rPr lang="en-US" sz="2000" b="1" i="1" dirty="0" err="1"/>
              <a:t>Exp</a:t>
            </a:r>
            <a:r>
              <a:rPr lang="en-US" sz="2000" b="1" i="1" dirty="0"/>
              <a:t> </a:t>
            </a:r>
            <a:r>
              <a:rPr lang="en-US" sz="2000" b="1" i="1" dirty="0" err="1"/>
              <a:t>Biol</a:t>
            </a:r>
            <a:r>
              <a:rPr lang="en-US" sz="2000" b="1" i="1" dirty="0"/>
              <a:t> Med (Maywood). 2018 Feb;243(3):248-255</a:t>
            </a:r>
            <a:r>
              <a:rPr lang="cs-CZ" sz="2000" b="1" i="1" dirty="0"/>
              <a:t>.</a:t>
            </a:r>
          </a:p>
          <a:p>
            <a:pPr algn="r"/>
            <a:endParaRPr lang="cs-CZ" sz="1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800" b="1" dirty="0"/>
              <a:t>NF-</a:t>
            </a:r>
            <a:r>
              <a:rPr lang="el-GR" sz="2800" b="1" dirty="0"/>
              <a:t>α, </a:t>
            </a:r>
            <a:r>
              <a:rPr lang="cs-CZ" sz="2800" b="1" dirty="0"/>
              <a:t>galectin-3, IL-6, troponin I, ST-2 and sFlt-1</a:t>
            </a:r>
          </a:p>
          <a:p>
            <a:pPr algn="r"/>
            <a:r>
              <a:rPr lang="cs-CZ" sz="2000" b="1" i="1" dirty="0" err="1"/>
              <a:t>Bulten</a:t>
            </a:r>
            <a:r>
              <a:rPr lang="cs-CZ" sz="2000" b="1" i="1" dirty="0"/>
              <a:t> BF et al. </a:t>
            </a:r>
            <a:r>
              <a:rPr lang="en-US" sz="2000" b="1" i="1" dirty="0"/>
              <a:t>Cancer </a:t>
            </a:r>
            <a:r>
              <a:rPr lang="en-US" sz="2000" b="1" i="1" dirty="0" err="1"/>
              <a:t>Chemother</a:t>
            </a:r>
            <a:r>
              <a:rPr lang="en-US" sz="2000" b="1" i="1" dirty="0"/>
              <a:t> </a:t>
            </a:r>
            <a:r>
              <a:rPr lang="en-US" sz="2000" b="1" i="1" dirty="0" err="1"/>
              <a:t>Pharmacol</a:t>
            </a:r>
            <a:r>
              <a:rPr lang="en-US" sz="2000" b="1" i="1" dirty="0"/>
              <a:t>. 2015;76(5):957-67</a:t>
            </a:r>
            <a:r>
              <a:rPr lang="en-US" sz="2000" b="1" dirty="0"/>
              <a:t>.</a:t>
            </a:r>
            <a:endParaRPr lang="cs-CZ" sz="2000" b="1" dirty="0"/>
          </a:p>
          <a:p>
            <a:pPr algn="r"/>
            <a:endParaRPr lang="cs-CZ" sz="1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800" b="1" dirty="0"/>
              <a:t>ST-2 v identifikaci osob ve zvýšeném riziku</a:t>
            </a:r>
          </a:p>
          <a:p>
            <a:pPr algn="r"/>
            <a:r>
              <a:rPr lang="cs-CZ" sz="2000" b="1" i="1" dirty="0" err="1"/>
              <a:t>Sawaya</a:t>
            </a:r>
            <a:r>
              <a:rPr lang="cs-CZ" sz="2000" b="1" i="1" dirty="0"/>
              <a:t> H et al. </a:t>
            </a:r>
            <a:r>
              <a:rPr lang="cs-CZ" sz="2000" b="1" i="1" dirty="0" err="1"/>
              <a:t>Circ</a:t>
            </a:r>
            <a:r>
              <a:rPr lang="cs-CZ" sz="2000" b="1" i="1" dirty="0"/>
              <a:t> </a:t>
            </a:r>
            <a:r>
              <a:rPr lang="cs-CZ" sz="2000" b="1" i="1" dirty="0" err="1"/>
              <a:t>Cardiovasc</a:t>
            </a:r>
            <a:r>
              <a:rPr lang="cs-CZ" sz="2000" b="1" i="1" dirty="0"/>
              <a:t> </a:t>
            </a:r>
            <a:r>
              <a:rPr lang="cs-CZ" sz="2000" b="1" i="1" dirty="0" err="1"/>
              <a:t>Imaging</a:t>
            </a:r>
            <a:r>
              <a:rPr lang="cs-CZ" sz="2000" b="1" i="1" dirty="0"/>
              <a:t>. 20121; 5(5):596-603.</a:t>
            </a:r>
          </a:p>
          <a:p>
            <a:pPr algn="r"/>
            <a:endParaRPr lang="cs-CZ" sz="1000" b="1" i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800" b="1" dirty="0"/>
              <a:t>GPBB, </a:t>
            </a:r>
            <a:r>
              <a:rPr lang="cs-CZ" sz="2800" b="1" dirty="0" err="1"/>
              <a:t>hFABP</a:t>
            </a:r>
            <a:r>
              <a:rPr lang="cs-CZ" sz="2800" b="1" dirty="0"/>
              <a:t> u pacientů s akutní myeloidní leukemií (DOX) a tumory prsu (HER-2)</a:t>
            </a:r>
          </a:p>
          <a:p>
            <a:pPr algn="r"/>
            <a:r>
              <a:rPr lang="cs-CZ" sz="2000" b="1" i="1" dirty="0" err="1"/>
              <a:t>Horacek</a:t>
            </a:r>
            <a:r>
              <a:rPr lang="cs-CZ" sz="2000" b="1" i="1" dirty="0"/>
              <a:t> J, Pudil R. </a:t>
            </a:r>
            <a:r>
              <a:rPr lang="en-US" sz="2000" b="1" i="1" dirty="0"/>
              <a:t>Annals of Oncology 18: 2041–2047, 2007</a:t>
            </a:r>
            <a:endParaRPr lang="cs-CZ" sz="2000" b="1" i="1" dirty="0"/>
          </a:p>
          <a:p>
            <a:pPr algn="r"/>
            <a:r>
              <a:rPr lang="cs-CZ" sz="2000" b="1" i="1" dirty="0"/>
              <a:t>Sedláková, Pudil et al. </a:t>
            </a:r>
            <a:r>
              <a:rPr lang="cs-CZ" sz="2000" b="1" i="1" dirty="0" err="1"/>
              <a:t>Kardiol</a:t>
            </a:r>
            <a:r>
              <a:rPr lang="cs-CZ" sz="2000" b="1" i="1" dirty="0"/>
              <a:t> </a:t>
            </a:r>
            <a:r>
              <a:rPr lang="cs-CZ" sz="2000" b="1" i="1" dirty="0" err="1"/>
              <a:t>Rev</a:t>
            </a:r>
            <a:r>
              <a:rPr lang="cs-CZ" sz="2000" b="1" i="1" dirty="0"/>
              <a:t>, 2017.</a:t>
            </a:r>
            <a:endParaRPr lang="en-US" sz="2000" b="1" i="1" dirty="0"/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5" name="Picture 2" descr="G:\!!Prace\Loga\_logo FN H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34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648072"/>
          </a:xfrm>
        </p:spPr>
        <p:txBody>
          <a:bodyPr>
            <a:noAutofit/>
          </a:bodyPr>
          <a:lstStyle/>
          <a:p>
            <a:r>
              <a:rPr lang="cs-CZ" sz="3200" b="1" dirty="0" err="1">
                <a:latin typeface="+mn-lt"/>
                <a:cs typeface="Times New Roman" pitchFamily="18" charset="0"/>
              </a:rPr>
              <a:t>miRNA</a:t>
            </a:r>
            <a:r>
              <a:rPr lang="cs-CZ" sz="3200" b="1" dirty="0">
                <a:latin typeface="+mn-lt"/>
                <a:cs typeface="Times New Roman" pitchFamily="18" charset="0"/>
              </a:rPr>
              <a:t> v predikci a diagnostice kardiotoxicity</a:t>
            </a:r>
            <a:endParaRPr lang="en-US" sz="32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94560" y="5886412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r-FR" sz="1800" b="1" i="1" dirty="0"/>
              <a:t>Frères et al. BMC Cancer (2018) 18:102</a:t>
            </a:r>
            <a:r>
              <a:rPr lang="cs-CZ" sz="1800" b="1" i="1" dirty="0"/>
              <a:t>, </a:t>
            </a:r>
            <a:r>
              <a:rPr lang="fr-FR" sz="1800" b="1" i="1" dirty="0"/>
              <a:t>DOI 10.1186/s12885-018-4015-4</a:t>
            </a:r>
            <a:endParaRPr lang="en-US" sz="18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620688"/>
            <a:ext cx="873365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některé </a:t>
            </a:r>
            <a:r>
              <a:rPr lang="cs-CZ" sz="2400" b="1" dirty="0" err="1"/>
              <a:t>miRNA</a:t>
            </a:r>
            <a:r>
              <a:rPr lang="cs-CZ" sz="2400" b="1" dirty="0"/>
              <a:t> mají asociaci s rozvojem srdečního selhání (miR-126-3p, miR-199a-3p, miR-423-5p, miR-34a-5p)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45 pacientek s Ca prsu léčených kombinací antra/</a:t>
            </a:r>
            <a:r>
              <a:rPr lang="cs-CZ" sz="2400" b="1" dirty="0" err="1"/>
              <a:t>trastuzumabu</a:t>
            </a:r>
            <a:endParaRPr lang="cs-CZ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stanoveny hladiny </a:t>
            </a:r>
            <a:r>
              <a:rPr lang="cs-CZ" sz="2400" b="1" dirty="0" err="1"/>
              <a:t>TnT</a:t>
            </a:r>
            <a:r>
              <a:rPr lang="cs-CZ" sz="2400" b="1" dirty="0"/>
              <a:t>, NT-</a:t>
            </a:r>
            <a:r>
              <a:rPr lang="cs-CZ" sz="2400" b="1" dirty="0" err="1"/>
              <a:t>proBNO</a:t>
            </a:r>
            <a:r>
              <a:rPr lang="cs-CZ" sz="2400" b="1" dirty="0"/>
              <a:t> a ST2 a výše uvedených </a:t>
            </a:r>
            <a:r>
              <a:rPr lang="cs-CZ" sz="2400" b="1" dirty="0" err="1"/>
              <a:t>miRNA</a:t>
            </a:r>
            <a:r>
              <a:rPr lang="cs-CZ" sz="2400" b="1" dirty="0"/>
              <a:t>:</a:t>
            </a: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cs-CZ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hladiny </a:t>
            </a:r>
            <a:r>
              <a:rPr lang="cs-CZ" sz="2400" b="1" dirty="0" err="1"/>
              <a:t>Tn</a:t>
            </a:r>
            <a:r>
              <a:rPr lang="cs-CZ" sz="2400" b="1" dirty="0"/>
              <a:t>, NT-</a:t>
            </a:r>
            <a:r>
              <a:rPr lang="cs-CZ" sz="2400" b="1" dirty="0" err="1"/>
              <a:t>proBNP</a:t>
            </a:r>
            <a:r>
              <a:rPr lang="cs-CZ" sz="2400" b="1" dirty="0"/>
              <a:t> i sST2 korelovaly s tíží poškození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4492" t="16800" r="51333" b="64660"/>
          <a:stretch/>
        </p:blipFill>
        <p:spPr>
          <a:xfrm>
            <a:off x="35496" y="2677355"/>
            <a:ext cx="3076872" cy="22638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2"/>
          <a:srcRect l="34492" t="56766" r="51333" b="24739"/>
          <a:stretch/>
        </p:blipFill>
        <p:spPr>
          <a:xfrm>
            <a:off x="6004372" y="2677355"/>
            <a:ext cx="3084314" cy="22638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/>
          <a:srcRect l="34492" t="36287" r="51333" b="44601"/>
          <a:stretch/>
        </p:blipFill>
        <p:spPr>
          <a:xfrm>
            <a:off x="3059832" y="2677355"/>
            <a:ext cx="2984818" cy="22638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9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9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648072"/>
          </a:xfrm>
        </p:spPr>
        <p:txBody>
          <a:bodyPr>
            <a:noAutofit/>
          </a:bodyPr>
          <a:lstStyle/>
          <a:p>
            <a:r>
              <a:rPr lang="cs-CZ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miRNA</a:t>
            </a:r>
            <a:r>
              <a:rPr lang="cs-C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 v predikci a diagnostice kardiotoxicity</a:t>
            </a:r>
            <a:endParaRPr lang="en-US" sz="3200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78904" y="6081710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fr-FR" sz="1800" b="1" i="1" dirty="0"/>
              <a:t>Frères et al. BMC Cancer (2018) 18:102</a:t>
            </a:r>
            <a:r>
              <a:rPr lang="cs-CZ" sz="1800" b="1" i="1" dirty="0"/>
              <a:t>, </a:t>
            </a:r>
            <a:r>
              <a:rPr lang="fr-FR" sz="1800" b="1" i="1" dirty="0"/>
              <a:t>DOI 10.1186/s12885-018-4015-4</a:t>
            </a:r>
            <a:endParaRPr lang="en-US" sz="1800" b="1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51520" y="620688"/>
            <a:ext cx="87336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Výsledky </a:t>
            </a:r>
            <a:r>
              <a:rPr lang="cs-CZ" sz="2400" b="1" dirty="0" err="1"/>
              <a:t>miRNA</a:t>
            </a:r>
            <a:r>
              <a:rPr lang="cs-CZ" sz="2400" b="1" dirty="0"/>
              <a:t>:</a:t>
            </a:r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endParaRPr lang="cs-CZ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změny hladin ano, avšak nekorelují s poklesem LVEF ani s hladinou </a:t>
            </a:r>
            <a:r>
              <a:rPr lang="cs-CZ" sz="2400" b="1" dirty="0" err="1"/>
              <a:t>kardimarkerů</a:t>
            </a:r>
            <a:endParaRPr lang="cs-CZ" sz="2400" b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5071" t="10518" r="39143" b="14349"/>
          <a:stretch/>
        </p:blipFill>
        <p:spPr>
          <a:xfrm>
            <a:off x="2195736" y="1025958"/>
            <a:ext cx="5332912" cy="40400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9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8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836712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ctrTitle"/>
          </p:nvPr>
        </p:nvSpPr>
        <p:spPr>
          <a:xfrm>
            <a:off x="591797" y="44624"/>
            <a:ext cx="7772400" cy="792088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007FC5"/>
                </a:solidFill>
              </a:rPr>
              <a:t>Kardiotoxicita</a:t>
            </a:r>
            <a:r>
              <a:rPr lang="cs-CZ" sz="3200" b="1" dirty="0">
                <a:solidFill>
                  <a:srgbClr val="007FC5"/>
                </a:solidFill>
              </a:rPr>
              <a:t> protinádorové léčby</a:t>
            </a:r>
          </a:p>
        </p:txBody>
      </p:sp>
      <p:pic>
        <p:nvPicPr>
          <p:cNvPr id="11" name="Obrázek 10"/>
          <p:cNvPicPr/>
          <p:nvPr/>
        </p:nvPicPr>
        <p:blipFill rotWithShape="1">
          <a:blip r:embed="rId5"/>
          <a:srcRect l="9149" t="12198" r="11690" b="24554"/>
          <a:stretch/>
        </p:blipFill>
        <p:spPr bwMode="auto">
          <a:xfrm>
            <a:off x="467544" y="1052736"/>
            <a:ext cx="7848872" cy="288032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6" t="30264" r="27681" b="22611"/>
          <a:stretch/>
        </p:blipFill>
        <p:spPr bwMode="auto">
          <a:xfrm>
            <a:off x="1835696" y="2780928"/>
            <a:ext cx="7107590" cy="3037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359532" y="5841268"/>
            <a:ext cx="867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European Heart Journal (2016) 37, 2768–2801</a:t>
            </a:r>
            <a:endParaRPr lang="cs-CZ" sz="1400" b="1" i="1" dirty="0"/>
          </a:p>
          <a:p>
            <a:pPr algn="r"/>
            <a:r>
              <a:rPr lang="en-US" sz="1400" b="1" i="1" dirty="0" err="1"/>
              <a:t>Cor</a:t>
            </a:r>
            <a:r>
              <a:rPr lang="en-US" sz="1400" b="1" i="1" dirty="0"/>
              <a:t> et Vasa 59 (2017) e181–e195</a:t>
            </a:r>
            <a:r>
              <a:rPr lang="cs-CZ" sz="1400" b="1" i="1" dirty="0"/>
              <a:t>.</a:t>
            </a:r>
            <a:endParaRPr lang="en-US" sz="1400" b="1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720080"/>
          </a:xfrm>
        </p:spPr>
        <p:txBody>
          <a:bodyPr>
            <a:noAutofit/>
          </a:bodyPr>
          <a:lstStyle/>
          <a:p>
            <a:r>
              <a:rPr lang="cs-CZ" sz="3600" b="1" dirty="0" err="1">
                <a:latin typeface="+mn-lt"/>
              </a:rPr>
              <a:t>Multimarkerový</a:t>
            </a:r>
            <a:r>
              <a:rPr lang="cs-CZ" sz="3600" b="1" dirty="0">
                <a:latin typeface="+mn-lt"/>
              </a:rPr>
              <a:t> přístup</a:t>
            </a:r>
            <a:endParaRPr lang="en-US" sz="3600" b="1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6896" y="6003164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 err="1"/>
              <a:t>Ky</a:t>
            </a:r>
            <a:r>
              <a:rPr lang="cs-CZ" sz="1800" b="1" i="1" dirty="0"/>
              <a:t> B et al. </a:t>
            </a:r>
            <a:r>
              <a:rPr lang="en-US" sz="1800" b="1" i="1" dirty="0"/>
              <a:t>J Am </a:t>
            </a:r>
            <a:r>
              <a:rPr lang="en-US" sz="1800" b="1" i="1" dirty="0" err="1"/>
              <a:t>Coll</a:t>
            </a:r>
            <a:r>
              <a:rPr lang="en-US" sz="1800" b="1" i="1" dirty="0"/>
              <a:t> </a:t>
            </a:r>
            <a:r>
              <a:rPr lang="en-US" sz="1800" b="1" i="1" dirty="0" err="1"/>
              <a:t>Cardiol</a:t>
            </a:r>
            <a:r>
              <a:rPr lang="en-US" sz="1800" b="1" i="1" dirty="0"/>
              <a:t> 2014;63:809–16</a:t>
            </a:r>
            <a:r>
              <a:rPr lang="nl-NL" sz="1800" b="1" i="1" dirty="0"/>
              <a:t>.</a:t>
            </a:r>
          </a:p>
          <a:p>
            <a:pPr marL="0" indent="0" algn="r">
              <a:buNone/>
            </a:pPr>
            <a:endParaRPr lang="en-US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620688"/>
            <a:ext cx="7920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Výhoda: ↑ senzitivita a specificita, nevýhoda: ↑ cena</a:t>
            </a:r>
          </a:p>
          <a:p>
            <a:r>
              <a:rPr lang="cs-CZ" sz="2000" b="1" dirty="0"/>
              <a:t>Např. studie: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err="1"/>
              <a:t>TnI</a:t>
            </a:r>
            <a:r>
              <a:rPr lang="cs-CZ" sz="2000" b="1" dirty="0"/>
              <a:t> a MPO – nejsilnější prediktory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err="1"/>
              <a:t>TnI</a:t>
            </a:r>
            <a:r>
              <a:rPr lang="cs-CZ" sz="2000" b="1" dirty="0"/>
              <a:t>: </a:t>
            </a:r>
            <a:r>
              <a:rPr lang="en-US" sz="2000" b="1" dirty="0"/>
              <a:t>HR: 1.38; 95%</a:t>
            </a:r>
            <a:r>
              <a:rPr lang="cs-CZ" sz="2000" b="1" dirty="0"/>
              <a:t> </a:t>
            </a:r>
            <a:r>
              <a:rPr lang="en-US" sz="2000" b="1" dirty="0"/>
              <a:t>CI: 1.05 to 1.81; p </a:t>
            </a:r>
            <a:r>
              <a:rPr lang="cs-CZ" sz="2000" b="1" dirty="0"/>
              <a:t>=</a:t>
            </a:r>
            <a:r>
              <a:rPr lang="en-US" sz="2000" b="1" dirty="0"/>
              <a:t> 0.020</a:t>
            </a:r>
            <a:endParaRPr lang="cs-CZ" sz="20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b="1" dirty="0"/>
              <a:t>MPO</a:t>
            </a:r>
            <a:r>
              <a:rPr lang="cs-CZ" sz="2000" b="1" dirty="0"/>
              <a:t>: </a:t>
            </a:r>
            <a:r>
              <a:rPr lang="en-US" sz="2000" b="1" dirty="0"/>
              <a:t>HR: 1.34; 95% CI: 1.00 to 1.80; p </a:t>
            </a:r>
            <a:r>
              <a:rPr lang="cs-CZ" sz="2000" b="1" dirty="0"/>
              <a:t>=</a:t>
            </a:r>
            <a:r>
              <a:rPr lang="en-US" sz="2000" b="1" dirty="0"/>
              <a:t> 0.048</a:t>
            </a:r>
            <a:endParaRPr lang="cs-CZ" sz="2000" b="1" dirty="0"/>
          </a:p>
          <a:p>
            <a:pPr marL="285750" indent="-285750">
              <a:buFont typeface="Arial" pitchFamily="34" charset="0"/>
              <a:buChar char="•"/>
            </a:pPr>
            <a:endParaRPr lang="cs-CZ" sz="2000" b="1" dirty="0"/>
          </a:p>
          <a:p>
            <a:endParaRPr lang="en-US"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43217" t="15253" r="14147" b="26494"/>
          <a:stretch/>
        </p:blipFill>
        <p:spPr>
          <a:xfrm>
            <a:off x="2483768" y="2216844"/>
            <a:ext cx="4716524" cy="36247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1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864096"/>
          </a:xfrm>
        </p:spPr>
        <p:txBody>
          <a:bodyPr>
            <a:noAutofit/>
          </a:bodyPr>
          <a:lstStyle/>
          <a:p>
            <a:r>
              <a:rPr lang="cs-CZ" sz="3200" b="1" dirty="0" err="1">
                <a:latin typeface="+mn-lt"/>
              </a:rPr>
              <a:t>Multimodalitní</a:t>
            </a:r>
            <a:r>
              <a:rPr lang="cs-CZ" sz="3200" b="1" dirty="0">
                <a:latin typeface="+mn-lt"/>
              </a:rPr>
              <a:t> přístup</a:t>
            </a:r>
            <a:endParaRPr lang="en-US" sz="3200" b="1" dirty="0">
              <a:latin typeface="+mn-lt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806896" y="5265204"/>
            <a:ext cx="8229600" cy="392907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cs-CZ" sz="1800" b="1" i="1" dirty="0" err="1"/>
              <a:t>Sawaya</a:t>
            </a:r>
            <a:r>
              <a:rPr lang="cs-CZ" sz="1800" b="1" i="1" dirty="0"/>
              <a:t> E et al. </a:t>
            </a:r>
            <a:r>
              <a:rPr lang="cs-CZ" sz="1800" b="1" i="1" dirty="0" err="1"/>
              <a:t>Circ</a:t>
            </a:r>
            <a:r>
              <a:rPr lang="cs-CZ" sz="1800" b="1" i="1" dirty="0"/>
              <a:t> </a:t>
            </a:r>
            <a:r>
              <a:rPr lang="cs-CZ" sz="1800" b="1" i="1" dirty="0" err="1"/>
              <a:t>Cardiovasc</a:t>
            </a:r>
            <a:r>
              <a:rPr lang="cs-CZ" sz="1800" b="1" i="1" dirty="0"/>
              <a:t> </a:t>
            </a:r>
            <a:r>
              <a:rPr lang="cs-CZ" sz="1800" b="1" i="1" dirty="0" err="1"/>
              <a:t>Imaging</a:t>
            </a:r>
            <a:r>
              <a:rPr lang="cs-CZ" sz="1800" b="1" i="1" dirty="0"/>
              <a:t>. 2012;5:596–603</a:t>
            </a:r>
            <a:r>
              <a:rPr lang="nl-NL" sz="1800" b="1" i="1" dirty="0"/>
              <a:t>.</a:t>
            </a:r>
          </a:p>
          <a:p>
            <a:pPr marL="0" indent="0" algn="r">
              <a:buNone/>
            </a:pPr>
            <a:endParaRPr lang="en-US" sz="1800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539552" y="908720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Kombinace </a:t>
            </a:r>
            <a:r>
              <a:rPr lang="cs-CZ" sz="2400" b="1" dirty="0" err="1"/>
              <a:t>echoparametrů</a:t>
            </a:r>
            <a:r>
              <a:rPr lang="cs-CZ" sz="2400" b="1" dirty="0"/>
              <a:t> a </a:t>
            </a:r>
            <a:r>
              <a:rPr lang="cs-CZ" sz="2400" b="1" dirty="0" err="1"/>
              <a:t>kardiomarkerů</a:t>
            </a:r>
            <a:endParaRPr lang="cs-CZ" sz="2400" b="1" dirty="0"/>
          </a:p>
          <a:p>
            <a:r>
              <a:rPr lang="cs-CZ" sz="2400" b="1" dirty="0" err="1"/>
              <a:t>Echoparametry</a:t>
            </a:r>
            <a:r>
              <a:rPr lang="cs-CZ" sz="2400" b="1" dirty="0"/>
              <a:t>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systolická funkce LK: základní (LVEF) a </a:t>
            </a:r>
            <a:r>
              <a:rPr lang="cs-CZ" sz="2400" b="1" dirty="0" err="1"/>
              <a:t>pokoročilé</a:t>
            </a:r>
            <a:r>
              <a:rPr lang="cs-CZ" sz="2400" b="1" dirty="0"/>
              <a:t> (GLS, PWTDI Mi </a:t>
            </a:r>
            <a:r>
              <a:rPr lang="cs-CZ" sz="2400" b="1" dirty="0" err="1"/>
              <a:t>anulu</a:t>
            </a:r>
            <a:r>
              <a:rPr lang="cs-CZ" sz="2400" b="1" dirty="0"/>
              <a:t>)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400" b="1" dirty="0"/>
              <a:t>diastolická funkce LK (E/A, Em/</a:t>
            </a:r>
            <a:r>
              <a:rPr lang="cs-CZ" sz="2400" b="1" dirty="0" err="1"/>
              <a:t>Am</a:t>
            </a:r>
            <a:r>
              <a:rPr lang="cs-CZ" sz="2400" b="1" dirty="0"/>
              <a:t>)</a:t>
            </a:r>
          </a:p>
          <a:p>
            <a:endParaRPr lang="cs-CZ" sz="2400" b="1" dirty="0"/>
          </a:p>
          <a:p>
            <a:r>
              <a:rPr lang="cs-CZ" sz="2400" b="1" dirty="0" err="1"/>
              <a:t>Sawaya</a:t>
            </a:r>
            <a:r>
              <a:rPr lang="cs-CZ" sz="2400" b="1" dirty="0"/>
              <a:t> et al.: kombinace hodnot GLS a troponinu I</a:t>
            </a:r>
          </a:p>
          <a:p>
            <a:endParaRPr lang="en-US" sz="2400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8783" t="40713" r="9542" b="37429"/>
          <a:stretch/>
        </p:blipFill>
        <p:spPr>
          <a:xfrm>
            <a:off x="35496" y="3717032"/>
            <a:ext cx="9088429" cy="1368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7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5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3200" b="1" dirty="0"/>
              <a:t>Role </a:t>
            </a:r>
            <a:r>
              <a:rPr lang="cs-CZ" sz="3200" b="1" dirty="0" err="1"/>
              <a:t>kardiomarkerů</a:t>
            </a:r>
            <a:r>
              <a:rPr lang="cs-CZ" sz="3200" b="1" dirty="0"/>
              <a:t> ve stratifikaci rizika, diagnostice a terapii kardiotoxicity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619672" y="612930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/>
              <a:t>Yu AF, </a:t>
            </a:r>
            <a:r>
              <a:rPr lang="en-US" b="1" i="1" dirty="0" err="1"/>
              <a:t>Ky</a:t>
            </a:r>
            <a:r>
              <a:rPr lang="en-US" b="1" i="1" dirty="0"/>
              <a:t> B. Heart 2016;102:425–430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Obrázek 7"/>
          <p:cNvPicPr/>
          <p:nvPr/>
        </p:nvPicPr>
        <p:blipFill rotWithShape="1">
          <a:blip r:embed="rId2"/>
          <a:srcRect l="62643" t="2156" r="7786" b="27766"/>
          <a:stretch/>
        </p:blipFill>
        <p:spPr bwMode="auto">
          <a:xfrm>
            <a:off x="621904" y="1040957"/>
            <a:ext cx="8064896" cy="4932548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7" name="Picture 2" descr="G:\!!Prace\Loga\_logo FN H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4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cs-CZ" sz="3200" b="1" dirty="0"/>
              <a:t>Současný stav znalostí a možné budoucí směry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83264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300"/>
              </a:spcBef>
            </a:pPr>
            <a:r>
              <a:rPr lang="cs-CZ" sz="2800" b="1" dirty="0"/>
              <a:t>existuje řada důkazů o schopnosti některých </a:t>
            </a:r>
            <a:r>
              <a:rPr lang="cs-CZ" sz="2800" b="1" dirty="0" err="1"/>
              <a:t>kardiomarkerů</a:t>
            </a:r>
            <a:r>
              <a:rPr lang="cs-CZ" sz="2800" b="1" dirty="0"/>
              <a:t> detekovat velmi časná stadia kardiotoxicity (</a:t>
            </a:r>
            <a:r>
              <a:rPr lang="cs-CZ" sz="2800" b="1" dirty="0" err="1"/>
              <a:t>Tn</a:t>
            </a:r>
            <a:r>
              <a:rPr lang="cs-CZ" sz="2800" b="1" dirty="0"/>
              <a:t>, NP)</a:t>
            </a:r>
          </a:p>
          <a:p>
            <a:pPr>
              <a:spcBef>
                <a:spcPts val="300"/>
              </a:spcBef>
            </a:pPr>
            <a:r>
              <a:rPr lang="cs-CZ" sz="2800" b="1" dirty="0"/>
              <a:t>řada z nich má schopnost predikovat (iniciální stratifikace rizika/predikce srdečního selhání/mortality)</a:t>
            </a:r>
          </a:p>
          <a:p>
            <a:pPr>
              <a:spcBef>
                <a:spcPts val="300"/>
              </a:spcBef>
            </a:pPr>
            <a:r>
              <a:rPr lang="cs-CZ" sz="2800" b="1" dirty="0"/>
              <a:t>pro zvýšení </a:t>
            </a:r>
            <a:r>
              <a:rPr lang="cs-CZ" sz="2800" b="1" dirty="0" err="1"/>
              <a:t>zvýšení</a:t>
            </a:r>
            <a:r>
              <a:rPr lang="cs-CZ" sz="2800" b="1" dirty="0"/>
              <a:t> senzitivity a specificity -</a:t>
            </a:r>
            <a:r>
              <a:rPr lang="cs-CZ" sz="2800" b="1" dirty="0" err="1"/>
              <a:t>multimarkerový</a:t>
            </a:r>
            <a:r>
              <a:rPr lang="cs-CZ" sz="2800" b="1" dirty="0"/>
              <a:t> a </a:t>
            </a:r>
            <a:r>
              <a:rPr lang="cs-CZ" sz="2800" b="1" dirty="0" err="1"/>
              <a:t>miltimodalitní</a:t>
            </a:r>
            <a:r>
              <a:rPr lang="cs-CZ" sz="2800" b="1" dirty="0"/>
              <a:t> přístup</a:t>
            </a:r>
          </a:p>
          <a:p>
            <a:pPr marL="0" indent="0">
              <a:spcBef>
                <a:spcPts val="300"/>
              </a:spcBef>
              <a:buNone/>
            </a:pPr>
            <a:endParaRPr lang="cs-CZ" sz="13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sz="2800" b="1" dirty="0"/>
              <a:t>Avšak:</a:t>
            </a:r>
          </a:p>
          <a:p>
            <a:pPr>
              <a:spcBef>
                <a:spcPts val="300"/>
              </a:spcBef>
            </a:pPr>
            <a:r>
              <a:rPr lang="cs-CZ" sz="2800" b="1" dirty="0"/>
              <a:t>absence stanovení </a:t>
            </a:r>
            <a:r>
              <a:rPr lang="cs-CZ" sz="2800" b="1" dirty="0" err="1"/>
              <a:t>cutt-off</a:t>
            </a:r>
            <a:r>
              <a:rPr lang="cs-CZ" sz="2800" b="1" dirty="0"/>
              <a:t> hodnot</a:t>
            </a:r>
          </a:p>
          <a:p>
            <a:pPr>
              <a:spcBef>
                <a:spcPts val="300"/>
              </a:spcBef>
            </a:pPr>
            <a:r>
              <a:rPr lang="cs-CZ" sz="2800" b="1" dirty="0"/>
              <a:t>absence validovaného univerzálního schématu jejich stanovení</a:t>
            </a:r>
          </a:p>
          <a:p>
            <a:pPr marL="0" indent="0">
              <a:spcBef>
                <a:spcPts val="300"/>
              </a:spcBef>
              <a:buNone/>
            </a:pPr>
            <a:endParaRPr lang="cs-CZ" sz="1300" b="1" dirty="0"/>
          </a:p>
          <a:p>
            <a:pPr marL="0" indent="0">
              <a:spcBef>
                <a:spcPts val="300"/>
              </a:spcBef>
              <a:buNone/>
            </a:pPr>
            <a:r>
              <a:rPr lang="cs-CZ" sz="2800" b="1" dirty="0"/>
              <a:t>Možný budoucí vývoj:</a:t>
            </a:r>
          </a:p>
          <a:p>
            <a:pPr>
              <a:spcBef>
                <a:spcPts val="300"/>
              </a:spcBef>
            </a:pPr>
            <a:r>
              <a:rPr lang="cs-CZ" sz="2800" b="1" dirty="0"/>
              <a:t>prospektivní a randomizované studie na větších souborech pacientů</a:t>
            </a:r>
          </a:p>
          <a:p>
            <a:pPr>
              <a:spcBef>
                <a:spcPts val="300"/>
              </a:spcBef>
            </a:pPr>
            <a:endParaRPr lang="cs-CZ" sz="2800" dirty="0"/>
          </a:p>
          <a:p>
            <a:pPr>
              <a:spcBef>
                <a:spcPts val="300"/>
              </a:spcBef>
            </a:pPr>
            <a:endParaRPr lang="cs-CZ" sz="2400" b="1" dirty="0"/>
          </a:p>
          <a:p>
            <a:pPr lvl="1">
              <a:spcBef>
                <a:spcPts val="300"/>
              </a:spcBef>
            </a:pP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5" name="Picture 2" descr="G:\!!Prace\Loga\_logo FN H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12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ctrTitle"/>
          </p:nvPr>
        </p:nvSpPr>
        <p:spPr>
          <a:xfrm>
            <a:off x="4319972" y="5980784"/>
            <a:ext cx="4575695" cy="792088"/>
          </a:xfrm>
        </p:spPr>
        <p:txBody>
          <a:bodyPr>
            <a:noAutofit/>
          </a:bodyPr>
          <a:lstStyle/>
          <a:p>
            <a:pPr algn="r"/>
            <a:r>
              <a:rPr lang="cs-CZ" sz="2800" b="1" i="1" dirty="0">
                <a:solidFill>
                  <a:srgbClr val="007FC5"/>
                </a:solidFill>
              </a:rPr>
              <a:t>…děkuji za pozornost</a:t>
            </a:r>
          </a:p>
        </p:txBody>
      </p:sp>
      <p:pic>
        <p:nvPicPr>
          <p:cNvPr id="9" name="Picture 10" descr="DSC_85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341" y="643086"/>
            <a:ext cx="3546697" cy="53376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59532" y="3771038"/>
            <a:ext cx="4610902" cy="1692188"/>
          </a:xfrm>
        </p:spPr>
        <p:txBody>
          <a:bodyPr>
            <a:normAutofit/>
          </a:bodyPr>
          <a:lstStyle/>
          <a:p>
            <a:pPr marL="0" lvl="1" algn="l"/>
            <a:r>
              <a:rPr lang="cs-CZ" b="1" dirty="0">
                <a:solidFill>
                  <a:schemeClr val="tx1"/>
                </a:solidFill>
              </a:rPr>
              <a:t>Hlavní cíl: zlepšení mortality i morbidity pacientů včetně kvality jejich života</a:t>
            </a:r>
          </a:p>
          <a:p>
            <a:pPr algn="l"/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11" name="Zástupný symbol pro obsah 6"/>
          <p:cNvSpPr txBox="1">
            <a:spLocks/>
          </p:cNvSpPr>
          <p:nvPr/>
        </p:nvSpPr>
        <p:spPr>
          <a:xfrm>
            <a:off x="467544" y="656692"/>
            <a:ext cx="4788532" cy="31085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r>
              <a:rPr lang="cs-CZ" sz="2800" b="1" dirty="0" err="1"/>
              <a:t>Kardiotoxicita</a:t>
            </a:r>
            <a:r>
              <a:rPr lang="cs-CZ" sz="2800" b="1" dirty="0"/>
              <a:t> a její detekce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esenciální je včasná diagnostika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role echokardiografie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role </a:t>
            </a:r>
            <a:r>
              <a:rPr lang="cs-CZ" sz="2400" dirty="0" err="1"/>
              <a:t>kardiomarkerů</a:t>
            </a:r>
            <a:endParaRPr lang="cs-CZ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400" dirty="0"/>
              <a:t>význam: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inciciální</a:t>
            </a:r>
            <a:r>
              <a:rPr lang="cs-CZ" sz="2400" dirty="0"/>
              <a:t> stratifikace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včasná diagnostika a zahájení terapie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720080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Incidence KV toxicity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28700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6" t="16836" r="28266" b="35665"/>
          <a:stretch/>
        </p:blipFill>
        <p:spPr bwMode="auto">
          <a:xfrm>
            <a:off x="618031" y="941239"/>
            <a:ext cx="3881961" cy="5490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7" t="64613" r="28272" b="6069"/>
          <a:stretch/>
        </p:blipFill>
        <p:spPr bwMode="auto">
          <a:xfrm>
            <a:off x="4823932" y="953451"/>
            <a:ext cx="3924029" cy="34271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568516" y="567828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/>
              <a:t>European Heart Journal (2016) 37, 2768–2801</a:t>
            </a:r>
            <a:endParaRPr lang="cs-CZ" sz="1600" b="1" i="1" dirty="0"/>
          </a:p>
          <a:p>
            <a:pPr algn="r"/>
            <a:r>
              <a:rPr lang="en-US" sz="1600" b="1" i="1" dirty="0" err="1"/>
              <a:t>Cor</a:t>
            </a:r>
            <a:r>
              <a:rPr lang="en-US" sz="1600" b="1" i="1" dirty="0"/>
              <a:t> et Vasa 59 (2017) e181–e195</a:t>
            </a:r>
            <a:r>
              <a:rPr lang="cs-CZ" sz="1600" b="1" i="1" dirty="0"/>
              <a:t>.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2569688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720080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Kardiovaskulární toxicita chemoterapeutik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728700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373547"/>
              </p:ext>
            </p:extLst>
          </p:nvPr>
        </p:nvGraphicFramePr>
        <p:xfrm>
          <a:off x="367310" y="939244"/>
          <a:ext cx="8496944" cy="5256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5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7569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Srdeční selhání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antracykliny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antrachinolony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cyklofosmamid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antimetabolity,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b="1" baseline="0" dirty="0" err="1">
                          <a:solidFill>
                            <a:schemeClr val="tx1"/>
                          </a:solidFill>
                        </a:rPr>
                        <a:t>antimikrotubulární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 látky, monoklonální </a:t>
                      </a:r>
                      <a:r>
                        <a:rPr lang="cs-CZ" b="1" baseline="0" dirty="0" err="1">
                          <a:solidFill>
                            <a:schemeClr val="tx1"/>
                          </a:solidFill>
                        </a:rPr>
                        <a:t>protiklátky</a:t>
                      </a:r>
                      <a:r>
                        <a:rPr lang="cs-CZ" b="1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inhibitory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thyrozinkináz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 a proteáz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29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Postižení koronárních tepen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antimetabolity (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fluorouracil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),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inhibitotory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 VEGF,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cisplatina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radioterapie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Postižení chlopní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radioterapie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Arytmie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většina chemoterapeutik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Trombembolismus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antracykliny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taxany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cisplatina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VEGF inhibitory, tamoxifen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129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Periferní tepny/CMP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nilotinib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ponatinib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TKIs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L-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asparagináza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cisplatina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methotrexat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5-FU a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paclitaxel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Hypertenze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bevacizumab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cisplatina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sunitinib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sorafenib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Plicní hypertenze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dasatinib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cs-CZ" b="1" dirty="0" err="1">
                          <a:solidFill>
                            <a:schemeClr val="tx1"/>
                          </a:solidFill>
                        </a:rPr>
                        <a:t>cyklophosfamid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, alkylující látky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070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Peri/myokarditis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anthracy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lin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y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, cy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lophos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amid, 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</a:rPr>
                        <a:t>cytarabin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 a</a:t>
                      </a:r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bleomycin),</a:t>
                      </a:r>
                      <a:endParaRPr lang="cs-CZ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152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44624"/>
            <a:ext cx="8742501" cy="720080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Srdeční selhání v důsledku chemoterapie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692696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9" name="Zástupný symbol pro obsah 6"/>
          <p:cNvSpPr txBox="1">
            <a:spLocks/>
          </p:cNvSpPr>
          <p:nvPr/>
        </p:nvSpPr>
        <p:spPr>
          <a:xfrm>
            <a:off x="359532" y="872716"/>
            <a:ext cx="8388932" cy="57554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i="1" dirty="0" err="1"/>
              <a:t>cancer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therapeutics-related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cardiac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dysfunction</a:t>
            </a:r>
            <a:r>
              <a:rPr lang="cs-CZ" altLang="cs-CZ" sz="2400" b="1" i="1" dirty="0"/>
              <a:t> (CTRCD)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Definice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je definována jako pokles LVEF ≥ 10% pod hranice normy (2D, </a:t>
            </a:r>
            <a:r>
              <a:rPr lang="cs-CZ" altLang="cs-CZ" sz="2400" b="1" dirty="0" err="1"/>
              <a:t>Simpsonova</a:t>
            </a:r>
            <a:r>
              <a:rPr lang="cs-CZ" altLang="cs-CZ" sz="2400" b="1" dirty="0"/>
              <a:t> metoda, 3D,)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nutná konfirmace za 2-3 týdny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globální longitudinální </a:t>
            </a:r>
            <a:r>
              <a:rPr lang="cs-CZ" altLang="cs-CZ" sz="2400" b="1" dirty="0" err="1"/>
              <a:t>strain</a:t>
            </a:r>
            <a:r>
              <a:rPr lang="cs-CZ" altLang="cs-CZ" sz="2400" b="1" dirty="0"/>
              <a:t> (GLS) pokles ≥ 15% predikuje pokles EF (nutná validace)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Podle klinických příznaků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symptomatická, asymptomatická dysfunkce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Podle doby vzniku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akutní, intermediální, pozdní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Podle reverzibility</a:t>
            </a:r>
          </a:p>
          <a:p>
            <a:pPr marL="377825" indent="-3429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reverzibilní, ireverzibilní</a:t>
            </a:r>
          </a:p>
        </p:txBody>
      </p:sp>
    </p:spTree>
    <p:extLst>
      <p:ext uri="{BB962C8B-B14F-4D97-AF65-F5344CB8AC3E}">
        <p14:creationId xmlns:p14="http://schemas.microsoft.com/office/powerpoint/2010/main" val="301375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Diagnostika </a:t>
            </a:r>
            <a:r>
              <a:rPr lang="cs-CZ" sz="3200" b="1" dirty="0" err="1">
                <a:solidFill>
                  <a:srgbClr val="007FC5"/>
                </a:solidFill>
                <a:cs typeface="Arial" pitchFamily="34" charset="0"/>
              </a:rPr>
              <a:t>kardiotoxicity</a:t>
            </a:r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 v praxi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84684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210833" y="1058537"/>
            <a:ext cx="8573635" cy="40626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77825" indent="-3429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100" b="1" dirty="0"/>
          </a:p>
          <a:p>
            <a:pPr marL="363538" indent="-328613">
              <a:spcBef>
                <a:spcPts val="600"/>
              </a:spcBef>
              <a:tabLst>
                <a:tab pos="182563" algn="l"/>
              </a:tabLst>
            </a:pPr>
            <a:r>
              <a:rPr lang="cs-CZ" altLang="cs-CZ" sz="2400" b="1" dirty="0"/>
              <a:t>CAVE!  V době klinické manifestace došlo již k plnému rozvoji morfologických i funkčních změn!</a:t>
            </a:r>
          </a:p>
          <a:p>
            <a:pPr marL="34925">
              <a:tabLst>
                <a:tab pos="182563" algn="l"/>
              </a:tabLst>
            </a:pPr>
            <a:endParaRPr lang="cs-CZ" altLang="cs-CZ" sz="1400" b="1" dirty="0"/>
          </a:p>
          <a:p>
            <a:pPr marL="34925">
              <a:tabLst>
                <a:tab pos="182563" algn="l"/>
              </a:tabLst>
            </a:pPr>
            <a:r>
              <a:rPr lang="cs-CZ" altLang="cs-CZ" sz="2800" b="1" dirty="0"/>
              <a:t>Základní cíl: 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včasná diagnostika s možností prevence rozvoje a zahájení včasné terapie projevů</a:t>
            </a:r>
          </a:p>
          <a:p>
            <a:pPr marL="492125" indent="-4572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400" b="1" dirty="0"/>
          </a:p>
          <a:p>
            <a:pPr marL="34925">
              <a:spcBef>
                <a:spcPts val="600"/>
              </a:spcBef>
              <a:tabLst>
                <a:tab pos="182563" algn="l"/>
              </a:tabLst>
            </a:pPr>
            <a:r>
              <a:rPr lang="cs-CZ" altLang="cs-CZ" sz="2800" b="1" dirty="0"/>
              <a:t>Základní kroky: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identifikace osob ve zvýšeném riziku </a:t>
            </a:r>
            <a:r>
              <a:rPr lang="cs-CZ" altLang="cs-CZ" sz="2400" b="1" dirty="0" err="1"/>
              <a:t>kardiotoxicity</a:t>
            </a:r>
            <a:endParaRPr lang="cs-CZ" altLang="cs-CZ" sz="2400" b="1" dirty="0"/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400" b="1" dirty="0"/>
              <a:t>včasná diagnostika projevů </a:t>
            </a:r>
            <a:r>
              <a:rPr lang="cs-CZ" altLang="cs-CZ" sz="2400" b="1" dirty="0" err="1"/>
              <a:t>kardiotoxicity</a:t>
            </a:r>
            <a:endParaRPr lang="cs-CZ" altLang="cs-CZ" sz="2400" b="1" dirty="0"/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7074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8620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Pacienti se </a:t>
            </a:r>
            <a:r>
              <a:rPr lang="pt-BR" sz="3200" b="1" dirty="0">
                <a:solidFill>
                  <a:srgbClr val="007FC5"/>
                </a:solidFill>
                <a:cs typeface="Arial" pitchFamily="34" charset="0"/>
              </a:rPr>
              <a:t>zvýšen</a:t>
            </a:r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ý</a:t>
            </a:r>
            <a:r>
              <a:rPr lang="pt-BR" sz="3200" b="1" dirty="0">
                <a:solidFill>
                  <a:srgbClr val="007FC5"/>
                </a:solidFill>
                <a:cs typeface="Arial" pitchFamily="34" charset="0"/>
              </a:rPr>
              <a:t>m rizik</a:t>
            </a:r>
            <a:r>
              <a:rPr lang="cs-CZ" sz="3200" b="1" dirty="0" err="1">
                <a:solidFill>
                  <a:srgbClr val="007FC5"/>
                </a:solidFill>
                <a:cs typeface="Arial" pitchFamily="34" charset="0"/>
              </a:rPr>
              <a:t>em</a:t>
            </a:r>
            <a:r>
              <a:rPr lang="pt-BR" sz="3200" b="1" dirty="0">
                <a:solidFill>
                  <a:srgbClr val="007FC5"/>
                </a:solidFill>
                <a:cs typeface="Arial" pitchFamily="34" charset="0"/>
              </a:rPr>
              <a:t> kardiotoxicity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584684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graphicFrame>
        <p:nvGraphicFramePr>
          <p:cNvPr id="9" name="Zástupný symbol pro obsah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364486"/>
              </p:ext>
            </p:extLst>
          </p:nvPr>
        </p:nvGraphicFramePr>
        <p:xfrm>
          <a:off x="257990" y="886906"/>
          <a:ext cx="8634490" cy="4974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7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7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457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Současné</a:t>
                      </a:r>
                      <a:r>
                        <a:rPr lang="cs-CZ" sz="2000" baseline="0" dirty="0">
                          <a:solidFill>
                            <a:schemeClr val="tx1"/>
                          </a:solidFill>
                        </a:rPr>
                        <a:t> onemocnění myokardu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Demografické a ostatní faktory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37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srdeční selhání (</a:t>
                      </a:r>
                      <a:r>
                        <a:rPr lang="cs-CZ" dirty="0" err="1"/>
                        <a:t>HFrEF</a:t>
                      </a:r>
                      <a:r>
                        <a:rPr lang="cs-CZ" dirty="0"/>
                        <a:t>, </a:t>
                      </a:r>
                      <a:r>
                        <a:rPr lang="cs-CZ" dirty="0" err="1"/>
                        <a:t>HFpEF</a:t>
                      </a:r>
                      <a:r>
                        <a:rPr lang="cs-CZ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asymptomatická</a:t>
                      </a:r>
                      <a:r>
                        <a:rPr lang="cs-CZ" baseline="0" dirty="0"/>
                        <a:t> dysfunkce LK (LVEF &lt; 50%, ↑ NP)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ICHS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chlopenní vada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arteriální hypertenze s hypertrofií LK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kardiomyopatie (hypertrofická, dilatační, restriktivní)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sarkoidóza srdce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významné arytmie (</a:t>
                      </a:r>
                      <a:r>
                        <a:rPr lang="cs-CZ" baseline="0" dirty="0" err="1"/>
                        <a:t>FiS</a:t>
                      </a:r>
                      <a:r>
                        <a:rPr lang="cs-CZ" baseline="0" dirty="0"/>
                        <a:t>, VT)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věk (pod 18 let a nad 50 let pro </a:t>
                      </a:r>
                      <a:r>
                        <a:rPr lang="cs-CZ" dirty="0" err="1"/>
                        <a:t>trastuzumab</a:t>
                      </a:r>
                      <a:r>
                        <a:rPr lang="cs-CZ" dirty="0"/>
                        <a:t>, nad 65 let pro </a:t>
                      </a:r>
                      <a:r>
                        <a:rPr lang="cs-CZ" dirty="0" err="1"/>
                        <a:t>antracykliny</a:t>
                      </a:r>
                      <a:r>
                        <a:rPr lang="cs-CZ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pozitivní rodinná anamnéza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arteriální</a:t>
                      </a:r>
                      <a:r>
                        <a:rPr lang="cs-CZ" baseline="0" dirty="0"/>
                        <a:t> hypertenze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/>
                        <a:t>diabetes mellitus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baseline="0" dirty="0" err="1"/>
                        <a:t>hypercholesterolémie</a:t>
                      </a:r>
                      <a:endParaRPr lang="cs-CZ" baseline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57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Předchozí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</a:rPr>
                        <a:t>onkoterapie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Ostatní rizikové faktory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557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předchozí terapie </a:t>
                      </a:r>
                      <a:r>
                        <a:rPr lang="cs-CZ" dirty="0" err="1"/>
                        <a:t>antracykliny</a:t>
                      </a:r>
                      <a:endParaRPr lang="cs-CZ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iradiace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kouření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alkohol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obezita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dirty="0"/>
                        <a:t>sedavý</a:t>
                      </a:r>
                      <a:r>
                        <a:rPr lang="cs-CZ" baseline="0" dirty="0"/>
                        <a:t> způsob života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359532" y="5841268"/>
            <a:ext cx="867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1" dirty="0"/>
              <a:t>European Heart Journal (2016) 37, 2768–2801</a:t>
            </a:r>
            <a:endParaRPr lang="cs-CZ" sz="1400" b="1" i="1" dirty="0"/>
          </a:p>
          <a:p>
            <a:pPr algn="r"/>
            <a:r>
              <a:rPr lang="en-US" sz="1400" b="1" i="1" dirty="0" err="1"/>
              <a:t>Cor</a:t>
            </a:r>
            <a:r>
              <a:rPr lang="en-US" sz="1400" b="1" i="1" dirty="0"/>
              <a:t> et Vasa 59 (2017) e181–e195</a:t>
            </a:r>
            <a:r>
              <a:rPr lang="cs-CZ" sz="1400" b="1" i="1" dirty="0"/>
              <a:t>.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65601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7991" y="136949"/>
            <a:ext cx="8742501" cy="627755"/>
          </a:xfrm>
        </p:spPr>
        <p:txBody>
          <a:bodyPr lIns="0" tIns="0" rIns="0" bIns="0">
            <a:noAutofit/>
          </a:bodyPr>
          <a:lstStyle/>
          <a:p>
            <a:r>
              <a:rPr lang="cs-CZ" sz="3200" b="1" dirty="0">
                <a:solidFill>
                  <a:srgbClr val="007FC5"/>
                </a:solidFill>
                <a:cs typeface="Arial" pitchFamily="34" charset="0"/>
              </a:rPr>
              <a:t>Strategie detekce dysfunkce LK </a:t>
            </a:r>
            <a:br>
              <a:rPr lang="cs-CZ" sz="3200" b="1" dirty="0">
                <a:solidFill>
                  <a:srgbClr val="007FC5"/>
                </a:solidFill>
                <a:cs typeface="Arial" pitchFamily="34" charset="0"/>
              </a:rPr>
            </a:br>
            <a:r>
              <a:rPr lang="cs-CZ" sz="2800" b="1" i="1" dirty="0">
                <a:solidFill>
                  <a:srgbClr val="007FC5"/>
                </a:solidFill>
                <a:cs typeface="Arial" pitchFamily="34" charset="0"/>
              </a:rPr>
              <a:t>(</a:t>
            </a:r>
            <a:r>
              <a:rPr lang="cs-CZ" sz="2800" b="1" i="1" dirty="0" err="1">
                <a:solidFill>
                  <a:srgbClr val="007FC5"/>
                </a:solidFill>
                <a:cs typeface="Arial" pitchFamily="34" charset="0"/>
              </a:rPr>
              <a:t>antracykliny</a:t>
            </a:r>
            <a:r>
              <a:rPr lang="cs-CZ" sz="2800" b="1" i="1" dirty="0">
                <a:solidFill>
                  <a:srgbClr val="007FC5"/>
                </a:solidFill>
                <a:cs typeface="Arial" pitchFamily="34" charset="0"/>
              </a:rPr>
              <a:t>, HER-2 terapie, inhibitory VEGF)</a:t>
            </a:r>
          </a:p>
        </p:txBody>
      </p:sp>
      <p:pic>
        <p:nvPicPr>
          <p:cNvPr id="17" name="Picture 2" descr="G:\!!Prace\Loga\_logo FN H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6304100"/>
            <a:ext cx="501549" cy="509276"/>
          </a:xfrm>
          <a:prstGeom prst="rect">
            <a:avLst/>
          </a:prstGeom>
          <a:noFill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513" y="6498434"/>
            <a:ext cx="592487" cy="13492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82070"/>
            <a:ext cx="8820979" cy="1426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532" y="6514253"/>
            <a:ext cx="7363606" cy="119102"/>
          </a:xfrm>
          <a:prstGeom prst="rect">
            <a:avLst/>
          </a:prstGeom>
        </p:spPr>
      </p:pic>
      <p:sp>
        <p:nvSpPr>
          <p:cNvPr id="8" name="Zástupný symbol pro obsah 6"/>
          <p:cNvSpPr txBox="1">
            <a:spLocks/>
          </p:cNvSpPr>
          <p:nvPr/>
        </p:nvSpPr>
        <p:spPr>
          <a:xfrm>
            <a:off x="246837" y="1082635"/>
            <a:ext cx="8573635" cy="5216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34925">
              <a:tabLst>
                <a:tab pos="182563" algn="l"/>
              </a:tabLst>
            </a:pPr>
            <a:r>
              <a:rPr lang="cs-CZ" altLang="cs-CZ" sz="2800" b="1" dirty="0"/>
              <a:t>Před zahájením léčby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stratifikace rizika 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echokardiografie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Echokardiografie v průběhu léčby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u="sng" dirty="0" err="1"/>
              <a:t>low-risc</a:t>
            </a:r>
            <a:r>
              <a:rPr lang="cs-CZ" altLang="cs-CZ" sz="2800" b="1" u="sng" dirty="0"/>
              <a:t>:</a:t>
            </a:r>
            <a:r>
              <a:rPr lang="cs-CZ" altLang="cs-CZ" sz="2800" b="1" dirty="0"/>
              <a:t> po dosažení 200mg/m2 </a:t>
            </a:r>
            <a:r>
              <a:rPr lang="cs-CZ" altLang="cs-CZ" sz="2800" b="1" dirty="0" err="1"/>
              <a:t>doxorubicinu</a:t>
            </a:r>
            <a:r>
              <a:rPr lang="cs-CZ" altLang="cs-CZ" sz="2800" b="1" dirty="0"/>
              <a:t> (nebo ekvivalentu) nebo 4 cyklech HER2 terapie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u="sng" dirty="0" err="1"/>
              <a:t>high-risc</a:t>
            </a:r>
            <a:r>
              <a:rPr lang="cs-CZ" altLang="cs-CZ" sz="2800" b="1" u="sng" dirty="0"/>
              <a:t>:</a:t>
            </a:r>
            <a:r>
              <a:rPr lang="cs-CZ" altLang="cs-CZ" sz="2800" b="1" dirty="0"/>
              <a:t> častěji (role </a:t>
            </a:r>
            <a:r>
              <a:rPr lang="cs-CZ" altLang="cs-CZ" sz="2800" b="1" dirty="0" err="1"/>
              <a:t>kardiomarkerů</a:t>
            </a:r>
            <a:r>
              <a:rPr lang="cs-CZ" altLang="cs-CZ" sz="2800" b="1" dirty="0"/>
              <a:t>)</a:t>
            </a:r>
          </a:p>
          <a:p>
            <a:pPr marL="34925">
              <a:spcBef>
                <a:spcPts val="1200"/>
              </a:spcBef>
              <a:tabLst>
                <a:tab pos="182563" algn="l"/>
              </a:tabLst>
            </a:pPr>
            <a:r>
              <a:rPr lang="cs-CZ" altLang="cs-CZ" sz="2800" b="1" dirty="0"/>
              <a:t>Po ukončení léčby</a:t>
            </a:r>
          </a:p>
          <a:p>
            <a:pPr marL="492125" indent="-457200"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cs-CZ" altLang="cs-CZ" sz="2800" b="1" dirty="0"/>
              <a:t>po dosažení 300mg/m2 </a:t>
            </a:r>
            <a:r>
              <a:rPr lang="cs-CZ" altLang="cs-CZ" sz="2800" b="1" dirty="0" err="1"/>
              <a:t>doxorubicinu</a:t>
            </a:r>
            <a:r>
              <a:rPr lang="cs-CZ" altLang="cs-CZ" sz="2800" b="1" dirty="0"/>
              <a:t> nebo ti, u kterých vznikla dysfunkce: za 1 a 5 let po ukončení terapie</a:t>
            </a:r>
          </a:p>
        </p:txBody>
      </p:sp>
    </p:spTree>
    <p:extLst>
      <p:ext uri="{BB962C8B-B14F-4D97-AF65-F5344CB8AC3E}">
        <p14:creationId xmlns:p14="http://schemas.microsoft.com/office/powerpoint/2010/main" val="26437515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2017</TotalTime>
  <Words>1642</Words>
  <Application>Microsoft Office PowerPoint</Application>
  <PresentationFormat>Předvádění na obrazovce (4:3)</PresentationFormat>
  <Paragraphs>278</Paragraphs>
  <Slides>34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Motiv sady Office</vt:lpstr>
      <vt:lpstr>Možnosti diagnostiky kardiotoxicity v praxi </vt:lpstr>
      <vt:lpstr>Význam kardiotoxicity</vt:lpstr>
      <vt:lpstr>Kardiotoxicita protinádorové léčby</vt:lpstr>
      <vt:lpstr>Incidence KV toxicity</vt:lpstr>
      <vt:lpstr>Kardiovaskulární toxicita chemoterapeutik</vt:lpstr>
      <vt:lpstr>Srdeční selhání v důsledku chemoterapie</vt:lpstr>
      <vt:lpstr>Diagnostika kardiotoxicity v praxi</vt:lpstr>
      <vt:lpstr>Pacienti se zvýšeným rizikem kardiotoxicity</vt:lpstr>
      <vt:lpstr>Strategie detekce dysfunkce LK  (antracykliny, HER-2 terapie, inhibitory VEGF)</vt:lpstr>
      <vt:lpstr>Diagnostika kardiotoxicity v praxi</vt:lpstr>
      <vt:lpstr>Echokardiografie v diagnostice kardiotoxicity</vt:lpstr>
      <vt:lpstr>Echokardiografie</vt:lpstr>
      <vt:lpstr>Funkce levé komory</vt:lpstr>
      <vt:lpstr>Funkce levé komory</vt:lpstr>
      <vt:lpstr>Funkce levé komory</vt:lpstr>
      <vt:lpstr>Systolická funkce pravé komory</vt:lpstr>
      <vt:lpstr>Prezentace aplikace PowerPoint</vt:lpstr>
      <vt:lpstr>Prezentace aplikace PowerPoint</vt:lpstr>
      <vt:lpstr>Troponin I a vysokodávková terapie </vt:lpstr>
      <vt:lpstr>Role troponinu v detekci časných fází projevů kardiotoxicity</vt:lpstr>
      <vt:lpstr>Troponin – identifikace rizika a prevence</vt:lpstr>
      <vt:lpstr>Jsou kardiomarkery schopné detekovat kardiotoxicitu i u typu II?</vt:lpstr>
      <vt:lpstr>Prezentace aplikace PowerPoint</vt:lpstr>
      <vt:lpstr>Natriuretické peptidy v detekci kardiotoxicity</vt:lpstr>
      <vt:lpstr>BNP v predikci KV mortality u pacientů s chemoterapií</vt:lpstr>
      <vt:lpstr>Porovnání kardiomarkerů v diagnostice kardiotoxicity</vt:lpstr>
      <vt:lpstr>Další markery predikci a diagnostice kardiotoxicity</vt:lpstr>
      <vt:lpstr>miRNA v predikci a diagnostice kardiotoxicity</vt:lpstr>
      <vt:lpstr>miRNA v predikci a diagnostice kardiotoxicity</vt:lpstr>
      <vt:lpstr>Multimarkerový přístup</vt:lpstr>
      <vt:lpstr>Multimodalitní přístup</vt:lpstr>
      <vt:lpstr>Role kardiomarkerů ve stratifikaci rizika, diagnostice a terapii kardiotoxicity</vt:lpstr>
      <vt:lpstr>Současný stav znalostí a možné budoucí směry</vt:lpstr>
      <vt:lpstr>…děkuji za pozornost</vt:lpstr>
    </vt:vector>
  </TitlesOfParts>
  <Company>FNHK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kopecji1</dc:creator>
  <cp:lastModifiedBy>HP RHSOUND</cp:lastModifiedBy>
  <cp:revision>305</cp:revision>
  <dcterms:created xsi:type="dcterms:W3CDTF">2017-12-19T08:01:14Z</dcterms:created>
  <dcterms:modified xsi:type="dcterms:W3CDTF">2018-11-27T07:31:45Z</dcterms:modified>
</cp:coreProperties>
</file>