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28" r:id="rId2"/>
    <p:sldId id="430" r:id="rId3"/>
    <p:sldId id="635" r:id="rId4"/>
    <p:sldId id="636" r:id="rId5"/>
    <p:sldId id="576" r:id="rId6"/>
    <p:sldId id="356" r:id="rId7"/>
    <p:sldId id="557" r:id="rId8"/>
    <p:sldId id="643" r:id="rId9"/>
    <p:sldId id="616" r:id="rId10"/>
    <p:sldId id="623" r:id="rId11"/>
    <p:sldId id="614" r:id="rId12"/>
    <p:sldId id="656" r:id="rId13"/>
    <p:sldId id="660" r:id="rId14"/>
    <p:sldId id="663" r:id="rId15"/>
    <p:sldId id="665" r:id="rId16"/>
    <p:sldId id="666" r:id="rId17"/>
    <p:sldId id="689" r:id="rId18"/>
    <p:sldId id="671" r:id="rId19"/>
    <p:sldId id="673" r:id="rId20"/>
    <p:sldId id="668" r:id="rId21"/>
    <p:sldId id="2203" r:id="rId22"/>
    <p:sldId id="676" r:id="rId23"/>
    <p:sldId id="690" r:id="rId24"/>
    <p:sldId id="577" r:id="rId25"/>
    <p:sldId id="624" r:id="rId26"/>
    <p:sldId id="596" r:id="rId27"/>
    <p:sldId id="2205" r:id="rId28"/>
    <p:sldId id="677" r:id="rId29"/>
    <p:sldId id="654" r:id="rId30"/>
    <p:sldId id="637" r:id="rId31"/>
    <p:sldId id="2204"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zana Motovsk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57" autoAdjust="0"/>
  </p:normalViewPr>
  <p:slideViewPr>
    <p:cSldViewPr snapToGrid="0">
      <p:cViewPr varScale="1">
        <p:scale>
          <a:sx n="74" d="100"/>
          <a:sy n="74" d="100"/>
        </p:scale>
        <p:origin x="1133" y="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266FC-A18D-41CB-969A-7A3F1F2E8F58}" type="datetimeFigureOut">
              <a:rPr lang="en-US" smtClean="0"/>
              <a:t>1/17/2020</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7588F-D693-4AFE-8247-17893641B05A}" type="slidenum">
              <a:rPr lang="en-US" smtClean="0"/>
              <a:t>‹#›</a:t>
            </a:fld>
            <a:endParaRPr lang="en-US"/>
          </a:p>
        </p:txBody>
      </p:sp>
    </p:spTree>
    <p:extLst>
      <p:ext uri="{BB962C8B-B14F-4D97-AF65-F5344CB8AC3E}">
        <p14:creationId xmlns:p14="http://schemas.microsoft.com/office/powerpoint/2010/main" val="127216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ikijournalclub.org/wiki/WOES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wikijournalclub.org/w/index.php?title=PIONEER-AF-PCI&amp;action=edit&amp;redlink=1" TargetMode="External"/><Relationship Id="rId4" Type="http://schemas.openxmlformats.org/officeDocument/2006/relationships/hyperlink" Target="https://www.wikijournalclub.org/wiki/ISAR-TRIPL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ikijournalclub.org/wiki/WOES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wikijournalclub.org/w/index.php?title=PIONEER-AF-PCI&amp;action=edit&amp;redlink=1" TargetMode="External"/><Relationship Id="rId4" Type="http://schemas.openxmlformats.org/officeDocument/2006/relationships/hyperlink" Target="https://www.wikijournalclub.org/wiki/ISAR-TRIPL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ikijournalclub.org/wiki/WOEST" TargetMode="External"/><Relationship Id="rId7" Type="http://schemas.openxmlformats.org/officeDocument/2006/relationships/hyperlink" Target="https://www.wikijournalclub.org/wiki/ROCKET_A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wikijournalclub.org/wiki/ARISTOTLE" TargetMode="External"/><Relationship Id="rId5" Type="http://schemas.openxmlformats.org/officeDocument/2006/relationships/hyperlink" Target="https://www.wikijournalclub.org/wiki/RE-LY" TargetMode="External"/><Relationship Id="rId4" Type="http://schemas.openxmlformats.org/officeDocument/2006/relationships/hyperlink" Target="https://www.wikijournalclub.org/wiki/ISAR-TRIP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1D7588F-D693-4AFE-8247-17893641B05A}" type="slidenum">
              <a:rPr lang="en-US" smtClean="0"/>
              <a:t>1</a:t>
            </a:fld>
            <a:endParaRPr lang="en-US"/>
          </a:p>
        </p:txBody>
      </p:sp>
    </p:spTree>
    <p:extLst>
      <p:ext uri="{BB962C8B-B14F-4D97-AF65-F5344CB8AC3E}">
        <p14:creationId xmlns:p14="http://schemas.microsoft.com/office/powerpoint/2010/main" val="3449683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effectLst/>
                <a:latin typeface="Calibri" panose="020F0502020204030204" pitchFamily="34" charset="0"/>
                <a:ea typeface="ＭＳ Ｐゴシック" charset="0"/>
                <a:cs typeface="ＭＳ Ｐゴシック" charset="0"/>
              </a:rPr>
              <a:t>BMS/Pfizer has obtained copyright permission from the New England Journal of Medical to use this </a:t>
            </a:r>
            <a:r>
              <a:rPr lang="en-GB" sz="1200" i="0" kern="1200" dirty="0" err="1">
                <a:solidFill>
                  <a:schemeClr val="tx1"/>
                </a:solidFill>
                <a:effectLst/>
                <a:latin typeface="Calibri" panose="020F0502020204030204" pitchFamily="34" charset="0"/>
                <a:ea typeface="ＭＳ Ｐゴシック" charset="0"/>
                <a:cs typeface="ＭＳ Ｐゴシック" charset="0"/>
              </a:rPr>
              <a:t>tablefor</a:t>
            </a:r>
            <a:r>
              <a:rPr lang="en-GB" sz="1200" i="0" kern="1200" dirty="0">
                <a:solidFill>
                  <a:schemeClr val="tx1"/>
                </a:solidFill>
                <a:effectLst/>
                <a:latin typeface="Calibri" panose="020F0502020204030204" pitchFamily="34" charset="0"/>
                <a:ea typeface="ＭＳ Ｐゴシック" charset="0"/>
                <a:cs typeface="ＭＳ Ｐゴシック" charset="0"/>
              </a:rPr>
              <a:t> reactive medical information use only. CCC database checked for digital responsive rights on 1.4.19</a:t>
            </a:r>
            <a:r>
              <a:rPr lang="en-GB" sz="1200" i="1" kern="1200" dirty="0">
                <a:solidFill>
                  <a:schemeClr val="tx1"/>
                </a:solidFill>
                <a:effectLst/>
                <a:latin typeface="Calibri" panose="020F0502020204030204" pitchFamily="34" charset="0"/>
                <a:ea typeface="ＭＳ Ｐゴシック" charset="0"/>
                <a:cs typeface="ＭＳ Ｐゴシック" charset="0"/>
              </a:rPr>
              <a:t>.</a:t>
            </a:r>
          </a:p>
        </p:txBody>
      </p:sp>
      <p:sp>
        <p:nvSpPr>
          <p:cNvPr id="4" name="Slide Number Placeholder 3"/>
          <p:cNvSpPr>
            <a:spLocks noGrp="1"/>
          </p:cNvSpPr>
          <p:nvPr>
            <p:ph type="sldNum" sz="quarter" idx="10"/>
          </p:nvPr>
        </p:nvSpPr>
        <p:spPr/>
        <p:txBody>
          <a:bodyPr/>
          <a:lstStyle/>
          <a:p>
            <a:fld id="{BBC0D03B-9F15-49EE-AB48-954BF0728549}" type="slidenum">
              <a:rPr lang="en-GB" smtClean="0"/>
              <a:pPr/>
              <a:t>18</a:t>
            </a:fld>
            <a:endParaRPr lang="en-GB"/>
          </a:p>
        </p:txBody>
      </p:sp>
    </p:spTree>
    <p:extLst>
      <p:ext uri="{BB962C8B-B14F-4D97-AF65-F5344CB8AC3E}">
        <p14:creationId xmlns:p14="http://schemas.microsoft.com/office/powerpoint/2010/main" val="13937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effectLst/>
                <a:latin typeface="Calibri" panose="020F0502020204030204" pitchFamily="34" charset="0"/>
                <a:ea typeface="ＭＳ Ｐゴシック" charset="0"/>
                <a:cs typeface="ＭＳ Ｐゴシック" charset="0"/>
              </a:rPr>
              <a:t>BMS/Pfizer has obtained copyright permission from the New England Journal of Medical to use this </a:t>
            </a:r>
            <a:r>
              <a:rPr lang="en-GB" sz="1200" i="0" kern="1200" dirty="0" err="1">
                <a:solidFill>
                  <a:schemeClr val="tx1"/>
                </a:solidFill>
                <a:effectLst/>
                <a:latin typeface="Calibri" panose="020F0502020204030204" pitchFamily="34" charset="0"/>
                <a:ea typeface="ＭＳ Ｐゴシック" charset="0"/>
                <a:cs typeface="ＭＳ Ｐゴシック" charset="0"/>
              </a:rPr>
              <a:t>tablefor</a:t>
            </a:r>
            <a:r>
              <a:rPr lang="en-GB" sz="1200" i="0" kern="1200" dirty="0">
                <a:solidFill>
                  <a:schemeClr val="tx1"/>
                </a:solidFill>
                <a:effectLst/>
                <a:latin typeface="Calibri" panose="020F0502020204030204" pitchFamily="34" charset="0"/>
                <a:ea typeface="ＭＳ Ｐゴシック" charset="0"/>
                <a:cs typeface="ＭＳ Ｐゴシック" charset="0"/>
              </a:rPr>
              <a:t> reactive medical information use only. CCC database checked for digital responsive rights on 1.4.19</a:t>
            </a:r>
            <a:r>
              <a:rPr lang="en-GB" sz="1200" i="1" kern="1200" dirty="0">
                <a:solidFill>
                  <a:schemeClr val="tx1"/>
                </a:solidFill>
                <a:effectLst/>
                <a:latin typeface="Calibri" panose="020F0502020204030204" pitchFamily="34" charset="0"/>
                <a:ea typeface="ＭＳ Ｐゴシック" charset="0"/>
                <a:cs typeface="ＭＳ Ｐゴシック" charset="0"/>
              </a:rPr>
              <a:t>.</a:t>
            </a:r>
          </a:p>
        </p:txBody>
      </p:sp>
      <p:sp>
        <p:nvSpPr>
          <p:cNvPr id="4" name="Slide Number Placeholder 3"/>
          <p:cNvSpPr>
            <a:spLocks noGrp="1"/>
          </p:cNvSpPr>
          <p:nvPr>
            <p:ph type="sldNum" sz="quarter" idx="10"/>
          </p:nvPr>
        </p:nvSpPr>
        <p:spPr/>
        <p:txBody>
          <a:bodyPr/>
          <a:lstStyle/>
          <a:p>
            <a:fld id="{BBC0D03B-9F15-49EE-AB48-954BF0728549}" type="slidenum">
              <a:rPr lang="en-GB" smtClean="0"/>
              <a:pPr/>
              <a:t>19</a:t>
            </a:fld>
            <a:endParaRPr lang="en-GB"/>
          </a:p>
        </p:txBody>
      </p:sp>
    </p:spTree>
    <p:extLst>
      <p:ext uri="{BB962C8B-B14F-4D97-AF65-F5344CB8AC3E}">
        <p14:creationId xmlns:p14="http://schemas.microsoft.com/office/powerpoint/2010/main" val="259521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3C9BEE-A43F-1A4C-ACE8-9FD1DA9D613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9546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ESC AF </a:t>
            </a:r>
            <a:r>
              <a:rPr lang="cs-CZ" dirty="0" err="1"/>
              <a:t>guidelines</a:t>
            </a:r>
            <a:r>
              <a:rPr lang="cs-CZ" dirty="0"/>
              <a:t> 2016</a:t>
            </a:r>
            <a:endParaRPr lang="en-US" dirty="0"/>
          </a:p>
        </p:txBody>
      </p:sp>
      <p:sp>
        <p:nvSpPr>
          <p:cNvPr id="4" name="Zástupný symbol pro číslo snímku 3"/>
          <p:cNvSpPr>
            <a:spLocks noGrp="1"/>
          </p:cNvSpPr>
          <p:nvPr>
            <p:ph type="sldNum" sz="quarter" idx="10"/>
          </p:nvPr>
        </p:nvSpPr>
        <p:spPr/>
        <p:txBody>
          <a:bodyPr/>
          <a:lstStyle/>
          <a:p>
            <a:fld id="{91D7588F-D693-4AFE-8247-17893641B05A}" type="slidenum">
              <a:rPr lang="en-US" smtClean="0"/>
              <a:t>25</a:t>
            </a:fld>
            <a:endParaRPr lang="en-US"/>
          </a:p>
        </p:txBody>
      </p:sp>
    </p:spTree>
    <p:extLst>
      <p:ext uri="{BB962C8B-B14F-4D97-AF65-F5344CB8AC3E}">
        <p14:creationId xmlns:p14="http://schemas.microsoft.com/office/powerpoint/2010/main" val="295164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B1205BF-E62F-4DE8-977F-CB20A82E57C1}" type="slidenum">
              <a:rPr lang="cs-CZ" smtClean="0"/>
              <a:t>31</a:t>
            </a:fld>
            <a:endParaRPr lang="cs-CZ"/>
          </a:p>
        </p:txBody>
      </p:sp>
    </p:spTree>
    <p:extLst>
      <p:ext uri="{BB962C8B-B14F-4D97-AF65-F5344CB8AC3E}">
        <p14:creationId xmlns:p14="http://schemas.microsoft.com/office/powerpoint/2010/main" val="365987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dirty="0"/>
              <a:t>Cannon CP et al. </a:t>
            </a:r>
            <a:r>
              <a:rPr lang="en-GB" dirty="0" err="1"/>
              <a:t>Clin</a:t>
            </a:r>
            <a:r>
              <a:rPr lang="en-GB" dirty="0"/>
              <a:t> </a:t>
            </a:r>
            <a:r>
              <a:rPr lang="en-GB" dirty="0" err="1"/>
              <a:t>Cardiol</a:t>
            </a:r>
            <a:r>
              <a:rPr lang="en-GB" dirty="0"/>
              <a:t> 2016;39:555–64</a:t>
            </a:r>
          </a:p>
          <a:p>
            <a:r>
              <a:rPr lang="en-GB" dirty="0"/>
              <a:t>Cannon CP et al. N </a:t>
            </a:r>
            <a:r>
              <a:rPr lang="en-GB" dirty="0" err="1"/>
              <a:t>Engl</a:t>
            </a:r>
            <a:r>
              <a:rPr lang="en-GB" dirty="0"/>
              <a:t> J Med 2017;doi: 10.1056/NEJMoa1708454</a:t>
            </a:r>
          </a:p>
          <a:p>
            <a:endParaRPr lang="en-GB" dirty="0"/>
          </a:p>
          <a:p>
            <a:r>
              <a:rPr lang="en-GB" b="1" dirty="0"/>
              <a:t>P2Y12 inhibitor</a:t>
            </a:r>
          </a:p>
          <a:p>
            <a:r>
              <a:rPr lang="en-GB" dirty="0" err="1"/>
              <a:t>Clopidogrel</a:t>
            </a:r>
            <a:r>
              <a:rPr lang="en-GB" dirty="0"/>
              <a:t> 75 mg once daily or ticagrelor 90 mg twice daily according to the local label for ≥12 months following randomization, with the choice of agent at the discretion of the investigator. Discontinuation of clopidogrel or ticagrelor or switching to ASA (≤100 mg once daily) after 12 months of treatment will also be at the discretion of the investigator. The use of </a:t>
            </a:r>
            <a:r>
              <a:rPr lang="en-GB" dirty="0" err="1"/>
              <a:t>prasugrel</a:t>
            </a:r>
            <a:r>
              <a:rPr lang="en-GB" dirty="0"/>
              <a:t> was not allowed.</a:t>
            </a:r>
          </a:p>
          <a:p>
            <a:endParaRPr lang="en-GB" dirty="0"/>
          </a:p>
          <a:p>
            <a:r>
              <a:rPr lang="en-GB" b="1" dirty="0"/>
              <a:t>Treatment</a:t>
            </a:r>
            <a:r>
              <a:rPr lang="en-GB" b="1" baseline="0" dirty="0"/>
              <a:t> duration</a:t>
            </a: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0" dirty="0">
                <a:latin typeface="Arial" panose="020B0604020202020204"/>
              </a:rPr>
              <a:t>6-month minimum treatment duration with visits every 3 months for the first year, then visits and telephone contact alternating every 3 months and a 1-month post-treatment visit.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0" dirty="0">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0" dirty="0">
                <a:latin typeface="Arial" panose="020B0604020202020204"/>
              </a:rPr>
              <a:t>Patients</a:t>
            </a:r>
            <a:r>
              <a:rPr lang="en-GB" sz="1000" kern="0" baseline="0" dirty="0">
                <a:latin typeface="Arial" panose="020B0604020202020204"/>
              </a:rPr>
              <a:t> had a </a:t>
            </a:r>
            <a:r>
              <a:rPr lang="en-GB" dirty="0"/>
              <a:t>4-week follow-up visit, and telephone follow-ups were conducted at 15, 21, and 27 months.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Formally tested endpoint included: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Non-inferiority and superiority of 110 mg and 150 mg dual therapy in time to first ISTH major bleeding event or clinically relevant non-major bleeding event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Time to first event of death, thromboembolic event (MI, stroke, systemic embolism) with and without unplanned revascularization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8</a:t>
            </a:fld>
            <a:endParaRPr lang="en-US" dirty="0"/>
          </a:p>
        </p:txBody>
      </p:sp>
    </p:spTree>
    <p:extLst>
      <p:ext uri="{BB962C8B-B14F-4D97-AF65-F5344CB8AC3E}">
        <p14:creationId xmlns:p14="http://schemas.microsoft.com/office/powerpoint/2010/main" val="405196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Anti-thrombotic management of patients with </a:t>
            </a:r>
            <a:r>
              <a:rPr lang="en-US" sz="1200" b="0" i="0" kern="1200" dirty="0" err="1">
                <a:solidFill>
                  <a:schemeClr val="tx1"/>
                </a:solidFill>
                <a:effectLst/>
                <a:latin typeface="+mn-lt"/>
                <a:ea typeface="+mn-ea"/>
                <a:cs typeface="+mn-cs"/>
              </a:rPr>
              <a:t>nonvalvular</a:t>
            </a:r>
            <a:r>
              <a:rPr lang="en-US" sz="1200" b="0" i="0" kern="1200" dirty="0">
                <a:solidFill>
                  <a:schemeClr val="tx1"/>
                </a:solidFill>
                <a:effectLst/>
                <a:latin typeface="+mn-lt"/>
                <a:ea typeface="+mn-ea"/>
                <a:cs typeface="+mn-cs"/>
              </a:rPr>
              <a:t> AF undergoing PCI represents a clinical challenge, as therapeutic anticoagulation is known to prevent ischemic stroke while dual anti-platelet therapy (DAPT) with aspirin and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(e.g.,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ticagrelor</a:t>
            </a:r>
            <a:r>
              <a:rPr lang="en-US" sz="1200" b="0" i="0" kern="1200" dirty="0">
                <a:solidFill>
                  <a:schemeClr val="tx1"/>
                </a:solidFill>
                <a:effectLst/>
                <a:latin typeface="+mn-lt"/>
                <a:ea typeface="+mn-ea"/>
                <a:cs typeface="+mn-cs"/>
              </a:rPr>
              <a:t>) is generally considered standard of care to prevent stent thrombosis in the post-PCI period. At the same time, so called "triple therapy" with aspirin,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an oral anticoagulant has been shown to result in high rates of clinical bleeding.</a:t>
            </a:r>
          </a:p>
          <a:p>
            <a:r>
              <a:rPr lang="en-US" dirty="0"/>
              <a:t> In an effort to refine the balance of antithrombotic protection and risk of bleeding, there has been significant interest in assessing the safety and efficacy of several intermediate anti-thrombotic regimens in this </a:t>
            </a:r>
            <a:r>
              <a:rPr lang="en-US" dirty="0" err="1"/>
              <a:t>population.</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2013 </a:t>
            </a:r>
            <a:r>
              <a:rPr lang="en-US" sz="1200" b="0" i="0" u="none" strike="noStrike" kern="1200" dirty="0">
                <a:solidFill>
                  <a:schemeClr val="tx1"/>
                </a:solidFill>
                <a:effectLst/>
                <a:latin typeface="+mn-lt"/>
                <a:ea typeface="+mn-ea"/>
                <a:cs typeface="+mn-cs"/>
                <a:hlinkClick r:id="rId3" tooltip="WOEST"/>
              </a:rPr>
              <a:t>WOEST</a:t>
            </a:r>
            <a:r>
              <a:rPr lang="en-US" sz="1200" b="0" i="0" kern="1200" dirty="0">
                <a:solidFill>
                  <a:schemeClr val="tx1"/>
                </a:solidFill>
                <a:effectLst/>
                <a:latin typeface="+mn-lt"/>
                <a:ea typeface="+mn-ea"/>
                <a:cs typeface="+mn-cs"/>
              </a:rPr>
              <a:t> trial demonstrated that dual therapy with warfarin and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post-PCI resulted in a 25% absolute reduction in bleeding events when compared to triple therapy. Thrombosis rates were similar in both groups, although the trial was not adequately powered for thrombosis events. The </a:t>
            </a:r>
            <a:r>
              <a:rPr lang="en-US" sz="1200" b="0" i="0" u="none" strike="noStrike" kern="1200" dirty="0">
                <a:solidFill>
                  <a:schemeClr val="tx1"/>
                </a:solidFill>
                <a:effectLst/>
                <a:latin typeface="+mn-lt"/>
                <a:ea typeface="+mn-ea"/>
                <a:cs typeface="+mn-cs"/>
                <a:hlinkClick r:id="rId4" tooltip="ISAR-TRIPLE"/>
              </a:rPr>
              <a:t>ISAR-TRIPLE</a:t>
            </a:r>
            <a:r>
              <a:rPr lang="en-US" sz="1200" b="0" i="0" kern="1200" dirty="0">
                <a:solidFill>
                  <a:schemeClr val="tx1"/>
                </a:solidFill>
                <a:effectLst/>
                <a:latin typeface="+mn-lt"/>
                <a:ea typeface="+mn-ea"/>
                <a:cs typeface="+mn-cs"/>
              </a:rPr>
              <a:t> trial demonstrated that a shorter duration of triple therapy (6 weeks as opposed to 6 months) was also associated with a lower rate of bleeding with similar rates of thrombosis. More recently, the </a:t>
            </a:r>
            <a:r>
              <a:rPr lang="en-US" sz="1200" b="0" i="0" u="none" strike="noStrike" kern="1200" dirty="0">
                <a:solidFill>
                  <a:schemeClr val="tx1"/>
                </a:solidFill>
                <a:effectLst/>
                <a:latin typeface="+mn-lt"/>
                <a:ea typeface="+mn-ea"/>
                <a:cs typeface="+mn-cs"/>
                <a:hlinkClick r:id="rId5" tooltip="PIONEER-AF-PCI (page does not exist)"/>
              </a:rPr>
              <a:t>PIONEER-AF-PCI</a:t>
            </a:r>
            <a:r>
              <a:rPr lang="en-US" sz="1200" b="0" i="0" kern="1200" dirty="0">
                <a:solidFill>
                  <a:schemeClr val="tx1"/>
                </a:solidFill>
                <a:effectLst/>
                <a:latin typeface="+mn-lt"/>
                <a:ea typeface="+mn-ea"/>
                <a:cs typeface="+mn-cs"/>
              </a:rPr>
              <a:t> trial randomized patients with AF to triple therapy using warfarin, triple therapy using a very low dose of the direct-acting oral anticoagulant (DOAC) rivaroxaban, and dual therapy using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full-dose rivaroxaban. PIONEER-AF-PCI demonstrated that both triple therapy using very low dose rivaroxaban and dual therapy using full-dose rivaroxaban were both associated with significantly less major bleeding then triple therapy using warfarin, with similar thrombosis rates among all three groups. Largely based on the </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results of </a:t>
            </a:r>
            <a:r>
              <a:rPr lang="en-US" sz="1200" b="0" i="0" u="none" strike="noStrike" kern="1200" dirty="0">
                <a:solidFill>
                  <a:schemeClr val="tx1"/>
                </a:solidFill>
                <a:effectLst/>
                <a:latin typeface="+mn-lt"/>
                <a:ea typeface="+mn-ea"/>
                <a:cs typeface="+mn-cs"/>
                <a:hlinkClick r:id="rId3" tooltip="WOEST"/>
              </a:rPr>
              <a:t>WOEST</a:t>
            </a:r>
            <a:r>
              <a:rPr lang="en-US" sz="1200" b="0" i="0" kern="1200" dirty="0">
                <a:solidFill>
                  <a:schemeClr val="tx1"/>
                </a:solidFill>
                <a:effectLst/>
                <a:latin typeface="+mn-lt"/>
                <a:ea typeface="+mn-ea"/>
                <a:cs typeface="+mn-cs"/>
              </a:rPr>
              <a:t>, current ACC/AHA guidelines provide a class </a:t>
            </a:r>
            <a:r>
              <a:rPr lang="en-US" sz="1200" b="0" i="0" kern="1200" dirty="0" err="1">
                <a:solidFill>
                  <a:schemeClr val="tx1"/>
                </a:solidFill>
                <a:effectLst/>
                <a:latin typeface="+mn-lt"/>
                <a:ea typeface="+mn-ea"/>
                <a:cs typeface="+mn-cs"/>
              </a:rPr>
              <a:t>IIb</a:t>
            </a:r>
            <a:r>
              <a:rPr lang="en-US" sz="1200" b="0" i="0" kern="1200" dirty="0">
                <a:solidFill>
                  <a:schemeClr val="tx1"/>
                </a:solidFill>
                <a:effectLst/>
                <a:latin typeface="+mn-lt"/>
                <a:ea typeface="+mn-ea"/>
                <a:cs typeface="+mn-cs"/>
              </a:rPr>
              <a:t> recommendation ("reasonable") for dual therapy using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and oral anticoagulation without aspirin in patients with AF and elevated stroke risk following PCI.</a:t>
            </a:r>
          </a:p>
          <a:p>
            <a:r>
              <a:rPr lang="en-US" sz="1200" b="0" i="0" kern="1200" dirty="0">
                <a:solidFill>
                  <a:schemeClr val="tx1"/>
                </a:solidFill>
                <a:effectLst/>
                <a:latin typeface="+mn-lt"/>
                <a:ea typeface="+mn-ea"/>
                <a:cs typeface="+mn-cs"/>
              </a:rPr>
              <a:t>The 2017 Randomized Evaluation of Dual Antithrombotic Therapy with Dabigatran versus Triple Therapy with Warfarin in Patients with </a:t>
            </a:r>
            <a:r>
              <a:rPr lang="en-US" sz="1200" b="0" i="0" kern="1200" dirty="0" err="1">
                <a:solidFill>
                  <a:schemeClr val="tx1"/>
                </a:solidFill>
                <a:effectLst/>
                <a:latin typeface="+mn-lt"/>
                <a:ea typeface="+mn-ea"/>
                <a:cs typeface="+mn-cs"/>
              </a:rPr>
              <a:t>Nonvalvular</a:t>
            </a:r>
            <a:r>
              <a:rPr lang="en-US" sz="1200" b="0" i="0" kern="1200" dirty="0">
                <a:solidFill>
                  <a:schemeClr val="tx1"/>
                </a:solidFill>
                <a:effectLst/>
                <a:latin typeface="+mn-lt"/>
                <a:ea typeface="+mn-ea"/>
                <a:cs typeface="+mn-cs"/>
              </a:rPr>
              <a:t> Atrial Fibrillation Undergoing Percutaneous Coronary Intervention (RE-DUAL PCI) trial randomized 2725 patients with AF undergoing PCI (for acute coronary syndrome in 51% of cases) to a) triple therapy using aspirin,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plavix</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ticagrelor</a:t>
            </a:r>
            <a:r>
              <a:rPr lang="en-US" sz="1200" b="0" i="0" kern="1200" dirty="0">
                <a:solidFill>
                  <a:schemeClr val="tx1"/>
                </a:solidFill>
                <a:effectLst/>
                <a:latin typeface="+mn-lt"/>
                <a:ea typeface="+mn-ea"/>
                <a:cs typeface="+mn-cs"/>
              </a:rPr>
              <a:t>), and warfarin (goal INR 2-3), b) dual therapy using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dabigatran 150MG twice daily, and c) dual therapy using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dabigatran 110MG twice daily, and assessed for a primary outcome of major or clinically relevant </a:t>
            </a:r>
            <a:r>
              <a:rPr lang="en-US" sz="1200" b="0" i="0" kern="1200" dirty="0" err="1">
                <a:solidFill>
                  <a:schemeClr val="tx1"/>
                </a:solidFill>
                <a:effectLst/>
                <a:latin typeface="+mn-lt"/>
                <a:ea typeface="+mn-ea"/>
                <a:cs typeface="+mn-cs"/>
              </a:rPr>
              <a:t>nonmajor</a:t>
            </a:r>
            <a:r>
              <a:rPr lang="en-US" sz="1200" b="0" i="0" kern="1200" dirty="0">
                <a:solidFill>
                  <a:schemeClr val="tx1"/>
                </a:solidFill>
                <a:effectLst/>
                <a:latin typeface="+mn-lt"/>
                <a:ea typeface="+mn-ea"/>
                <a:cs typeface="+mn-cs"/>
              </a:rPr>
              <a:t> bleeding. Due to labeling recommendations for dose adjustment only present outside the US, elderly patients outside the US were randomized only to triple therapy including warfarin or dual therapy using dabigatran 110MG twice daily. Patients receiving triple therapy were given aspirin for 1-3 months post-PCI and all patients received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for 12 months post-PCI. At mean follow-up 14 months, triple therapy was associated with an 11.5% absolute increase in the primary outcome over the dabigatran 110MG twice daily dual therapy group and a 5.5% absolute increase over the dabigatran 150MG twice daily dual therapy group (which did not include elderly patients outside the US). In secondary efficacy analyses assessing for thrombotic events, rates of myocardial infarction, stroke, systemic embolism, death, or unplanned revascularization were similar across the three groups, although a pooled analysis combining both doses of dabigatran dual therapy demonstrated a modest and non-significant 1.1% absolute increase in thrombotic events or death compared to the triple therapy group.</a:t>
            </a:r>
          </a:p>
          <a:p>
            <a:r>
              <a:rPr lang="en-US" sz="1200" b="0" i="0" kern="1200" dirty="0">
                <a:solidFill>
                  <a:schemeClr val="tx1"/>
                </a:solidFill>
                <a:effectLst/>
                <a:latin typeface="+mn-lt"/>
                <a:ea typeface="+mn-ea"/>
                <a:cs typeface="+mn-cs"/>
              </a:rPr>
              <a:t>In summary, RE-DUAL PCI adds to accumulating evidence suggesting that "triple therapy" with aspirin,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antiplatelet agent, and full-dose oral anticoagulation is associated with higher rates of bleeding without clear evidence of improved thrombotic protection (either stroke or MI/stent thrombosis) in patients with AF after PCI. Similar to previous studies, RE-DUAL PCI was underpowered to robustly assess for thrombotic outcomes and a pooled analysis involving both dual therapy groups did suggest a small signal towards possible increased thrombosis rates. Notably, however, the rate of thromboembolic events or death was actually lower in the 150MG dabigatran dual therapy group when compared to the corresponding triple therapy group, suggesting that the signal towards more thrombosis may be driven solely by dual therapy using 110MG dabigatran. On balance, these findings suggest that dual therapy with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antiplatelet agent and oral anticoagulation without aspirin appears to be a reasonable compromise between providing adequate thrombotic protection and minimizing bleeding risk in appropriately selected patients. Importantly, triple therapy using aspirin,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very low dose DOAC is also another candidate approach that was not assessed in RE-DUAL PCI. Further study is necessary to define the optimal OAC dosing strategy and duration of antiplatelet therapy in this population.</a:t>
            </a:r>
          </a:p>
          <a:p>
            <a:r>
              <a:rPr lang="en-US" sz="1200" b="0" i="0" kern="1200" dirty="0">
                <a:solidFill>
                  <a:schemeClr val="tx1"/>
                </a:solidFill>
                <a:effectLst/>
                <a:latin typeface="+mn-lt"/>
                <a:ea typeface="+mn-ea"/>
                <a:cs typeface="+mn-cs"/>
              </a:rPr>
              <a:t>Guidelines</a:t>
            </a:r>
          </a:p>
          <a:p>
            <a:endParaRPr lang="en-US" dirty="0"/>
          </a:p>
        </p:txBody>
      </p:sp>
      <p:sp>
        <p:nvSpPr>
          <p:cNvPr id="4" name="Zástupný symbol pro číslo snímku 3"/>
          <p:cNvSpPr>
            <a:spLocks noGrp="1"/>
          </p:cNvSpPr>
          <p:nvPr>
            <p:ph type="sldNum" sz="quarter" idx="10"/>
          </p:nvPr>
        </p:nvSpPr>
        <p:spPr/>
        <p:txBody>
          <a:bodyPr/>
          <a:lstStyle/>
          <a:p>
            <a:fld id="{91D7588F-D693-4AFE-8247-17893641B05A}" type="slidenum">
              <a:rPr lang="en-US" smtClean="0"/>
              <a:t>9</a:t>
            </a:fld>
            <a:endParaRPr lang="en-US"/>
          </a:p>
        </p:txBody>
      </p:sp>
    </p:spTree>
    <p:extLst>
      <p:ext uri="{BB962C8B-B14F-4D97-AF65-F5344CB8AC3E}">
        <p14:creationId xmlns:p14="http://schemas.microsoft.com/office/powerpoint/2010/main" val="123592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Anti-thrombotic management of patients with </a:t>
            </a:r>
            <a:r>
              <a:rPr lang="en-US" sz="1200" b="0" i="0" kern="1200" dirty="0" err="1">
                <a:solidFill>
                  <a:schemeClr val="tx1"/>
                </a:solidFill>
                <a:effectLst/>
                <a:latin typeface="+mn-lt"/>
                <a:ea typeface="+mn-ea"/>
                <a:cs typeface="+mn-cs"/>
              </a:rPr>
              <a:t>nonvalvular</a:t>
            </a:r>
            <a:r>
              <a:rPr lang="en-US" sz="1200" b="0" i="0" kern="1200" dirty="0">
                <a:solidFill>
                  <a:schemeClr val="tx1"/>
                </a:solidFill>
                <a:effectLst/>
                <a:latin typeface="+mn-lt"/>
                <a:ea typeface="+mn-ea"/>
                <a:cs typeface="+mn-cs"/>
              </a:rPr>
              <a:t> AF undergoing PCI represents a clinical challenge, as therapeutic anticoagulation is known to prevent ischemic stroke while dual anti-platelet therapy (DAPT) with aspirin and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(e.g.,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ticagrelor</a:t>
            </a:r>
            <a:r>
              <a:rPr lang="en-US" sz="1200" b="0" i="0" kern="1200" dirty="0">
                <a:solidFill>
                  <a:schemeClr val="tx1"/>
                </a:solidFill>
                <a:effectLst/>
                <a:latin typeface="+mn-lt"/>
                <a:ea typeface="+mn-ea"/>
                <a:cs typeface="+mn-cs"/>
              </a:rPr>
              <a:t>) is generally considered standard of care to prevent stent thrombosis in the post-PCI period. At the same time, so called "triple therapy" with aspirin,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an oral anticoagulant has been shown to result in high rates of clinical bleeding.</a:t>
            </a:r>
          </a:p>
          <a:p>
            <a:r>
              <a:rPr lang="en-US" dirty="0"/>
              <a:t> In an effort to refine the balance of antithrombotic protection and risk of bleeding, there has been significant interest in assessing the safety and efficacy of several intermediate anti-thrombotic regimens in this </a:t>
            </a:r>
            <a:r>
              <a:rPr lang="en-US" dirty="0" err="1"/>
              <a:t>population.</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2013 </a:t>
            </a:r>
            <a:r>
              <a:rPr lang="en-US" sz="1200" b="0" i="0" u="none" strike="noStrike" kern="1200" dirty="0">
                <a:solidFill>
                  <a:schemeClr val="tx1"/>
                </a:solidFill>
                <a:effectLst/>
                <a:latin typeface="+mn-lt"/>
                <a:ea typeface="+mn-ea"/>
                <a:cs typeface="+mn-cs"/>
                <a:hlinkClick r:id="rId3" tooltip="WOEST"/>
              </a:rPr>
              <a:t>WOEST</a:t>
            </a:r>
            <a:r>
              <a:rPr lang="en-US" sz="1200" b="0" i="0" kern="1200" dirty="0">
                <a:solidFill>
                  <a:schemeClr val="tx1"/>
                </a:solidFill>
                <a:effectLst/>
                <a:latin typeface="+mn-lt"/>
                <a:ea typeface="+mn-ea"/>
                <a:cs typeface="+mn-cs"/>
              </a:rPr>
              <a:t> trial demonstrated that dual therapy with warfarin and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post-PCI resulted in a 25% absolute reduction in bleeding events when compared to triple therapy. Thrombosis rates were similar in both groups, although the trial was not adequately powered for thrombosis events. The </a:t>
            </a:r>
            <a:r>
              <a:rPr lang="en-US" sz="1200" b="0" i="0" u="none" strike="noStrike" kern="1200" dirty="0">
                <a:solidFill>
                  <a:schemeClr val="tx1"/>
                </a:solidFill>
                <a:effectLst/>
                <a:latin typeface="+mn-lt"/>
                <a:ea typeface="+mn-ea"/>
                <a:cs typeface="+mn-cs"/>
                <a:hlinkClick r:id="rId4" tooltip="ISAR-TRIPLE"/>
              </a:rPr>
              <a:t>ISAR-TRIPLE</a:t>
            </a:r>
            <a:r>
              <a:rPr lang="en-US" sz="1200" b="0" i="0" kern="1200" dirty="0">
                <a:solidFill>
                  <a:schemeClr val="tx1"/>
                </a:solidFill>
                <a:effectLst/>
                <a:latin typeface="+mn-lt"/>
                <a:ea typeface="+mn-ea"/>
                <a:cs typeface="+mn-cs"/>
              </a:rPr>
              <a:t> trial demonstrated that a shorter duration of triple therapy (6 weeks as opposed to 6 months) was also associated with a lower rate of bleeding with similar rates of thrombosis. More recently, the </a:t>
            </a:r>
            <a:r>
              <a:rPr lang="en-US" sz="1200" b="0" i="0" u="none" strike="noStrike" kern="1200" dirty="0">
                <a:solidFill>
                  <a:schemeClr val="tx1"/>
                </a:solidFill>
                <a:effectLst/>
                <a:latin typeface="+mn-lt"/>
                <a:ea typeface="+mn-ea"/>
                <a:cs typeface="+mn-cs"/>
                <a:hlinkClick r:id="rId5" tooltip="PIONEER-AF-PCI (page does not exist)"/>
              </a:rPr>
              <a:t>PIONEER-AF-PCI</a:t>
            </a:r>
            <a:r>
              <a:rPr lang="en-US" sz="1200" b="0" i="0" kern="1200" dirty="0">
                <a:solidFill>
                  <a:schemeClr val="tx1"/>
                </a:solidFill>
                <a:effectLst/>
                <a:latin typeface="+mn-lt"/>
                <a:ea typeface="+mn-ea"/>
                <a:cs typeface="+mn-cs"/>
              </a:rPr>
              <a:t> trial randomized patients with AF to triple therapy using warfarin, triple therapy using a very low dose of the direct-acting oral anticoagulant (DOAC) rivaroxaban, and dual therapy using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full-dose rivaroxaban. PIONEER-AF-PCI demonstrated that both triple therapy using very low dose rivaroxaban and dual therapy using full-dose rivaroxaban were both associated with significantly less major bleeding then triple therapy using warfarin, with similar thrombosis rates among all three groups. Largely based on the </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results of </a:t>
            </a:r>
            <a:r>
              <a:rPr lang="en-US" sz="1200" b="0" i="0" u="none" strike="noStrike" kern="1200" dirty="0">
                <a:solidFill>
                  <a:schemeClr val="tx1"/>
                </a:solidFill>
                <a:effectLst/>
                <a:latin typeface="+mn-lt"/>
                <a:ea typeface="+mn-ea"/>
                <a:cs typeface="+mn-cs"/>
                <a:hlinkClick r:id="rId3" tooltip="WOEST"/>
              </a:rPr>
              <a:t>WOEST</a:t>
            </a:r>
            <a:r>
              <a:rPr lang="en-US" sz="1200" b="0" i="0" kern="1200" dirty="0">
                <a:solidFill>
                  <a:schemeClr val="tx1"/>
                </a:solidFill>
                <a:effectLst/>
                <a:latin typeface="+mn-lt"/>
                <a:ea typeface="+mn-ea"/>
                <a:cs typeface="+mn-cs"/>
              </a:rPr>
              <a:t>, current ACC/AHA guidelines provide a class </a:t>
            </a:r>
            <a:r>
              <a:rPr lang="en-US" sz="1200" b="0" i="0" kern="1200" dirty="0" err="1">
                <a:solidFill>
                  <a:schemeClr val="tx1"/>
                </a:solidFill>
                <a:effectLst/>
                <a:latin typeface="+mn-lt"/>
                <a:ea typeface="+mn-ea"/>
                <a:cs typeface="+mn-cs"/>
              </a:rPr>
              <a:t>IIb</a:t>
            </a:r>
            <a:r>
              <a:rPr lang="en-US" sz="1200" b="0" i="0" kern="1200" dirty="0">
                <a:solidFill>
                  <a:schemeClr val="tx1"/>
                </a:solidFill>
                <a:effectLst/>
                <a:latin typeface="+mn-lt"/>
                <a:ea typeface="+mn-ea"/>
                <a:cs typeface="+mn-cs"/>
              </a:rPr>
              <a:t> recommendation ("reasonable") for dual therapy using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and oral anticoagulation without aspirin in patients with AF and elevated stroke risk following PCI.</a:t>
            </a:r>
          </a:p>
          <a:p>
            <a:r>
              <a:rPr lang="en-US" sz="1200" b="0" i="0" kern="1200" dirty="0">
                <a:solidFill>
                  <a:schemeClr val="tx1"/>
                </a:solidFill>
                <a:effectLst/>
                <a:latin typeface="+mn-lt"/>
                <a:ea typeface="+mn-ea"/>
                <a:cs typeface="+mn-cs"/>
              </a:rPr>
              <a:t>The 2017 Randomized Evaluation of Dual Antithrombotic Therapy with Dabigatran versus Triple Therapy with Warfarin in Patients with </a:t>
            </a:r>
            <a:r>
              <a:rPr lang="en-US" sz="1200" b="0" i="0" kern="1200" dirty="0" err="1">
                <a:solidFill>
                  <a:schemeClr val="tx1"/>
                </a:solidFill>
                <a:effectLst/>
                <a:latin typeface="+mn-lt"/>
                <a:ea typeface="+mn-ea"/>
                <a:cs typeface="+mn-cs"/>
              </a:rPr>
              <a:t>Nonvalvular</a:t>
            </a:r>
            <a:r>
              <a:rPr lang="en-US" sz="1200" b="0" i="0" kern="1200" dirty="0">
                <a:solidFill>
                  <a:schemeClr val="tx1"/>
                </a:solidFill>
                <a:effectLst/>
                <a:latin typeface="+mn-lt"/>
                <a:ea typeface="+mn-ea"/>
                <a:cs typeface="+mn-cs"/>
              </a:rPr>
              <a:t> Atrial Fibrillation Undergoing Percutaneous Coronary Intervention (RE-DUAL PCI) trial randomized 2725 patients with AF undergoing PCI (for acute coronary syndrome in 51% of cases) to a) triple therapy using aspirin,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plavix</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ticagrelor</a:t>
            </a:r>
            <a:r>
              <a:rPr lang="en-US" sz="1200" b="0" i="0" kern="1200" dirty="0">
                <a:solidFill>
                  <a:schemeClr val="tx1"/>
                </a:solidFill>
                <a:effectLst/>
                <a:latin typeface="+mn-lt"/>
                <a:ea typeface="+mn-ea"/>
                <a:cs typeface="+mn-cs"/>
              </a:rPr>
              <a:t>), and warfarin (goal INR 2-3), b) dual therapy using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dabigatran 150MG twice daily, and c) dual therapy using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dabigatran 110MG twice daily, and assessed for a primary outcome of major or clinically relevant </a:t>
            </a:r>
            <a:r>
              <a:rPr lang="en-US" sz="1200" b="0" i="0" kern="1200" dirty="0" err="1">
                <a:solidFill>
                  <a:schemeClr val="tx1"/>
                </a:solidFill>
                <a:effectLst/>
                <a:latin typeface="+mn-lt"/>
                <a:ea typeface="+mn-ea"/>
                <a:cs typeface="+mn-cs"/>
              </a:rPr>
              <a:t>nonmajor</a:t>
            </a:r>
            <a:r>
              <a:rPr lang="en-US" sz="1200" b="0" i="0" kern="1200" dirty="0">
                <a:solidFill>
                  <a:schemeClr val="tx1"/>
                </a:solidFill>
                <a:effectLst/>
                <a:latin typeface="+mn-lt"/>
                <a:ea typeface="+mn-ea"/>
                <a:cs typeface="+mn-cs"/>
              </a:rPr>
              <a:t> bleeding. Due to labeling recommendations for dose adjustment only present outside the US, elderly patients outside the US were randomized only to triple therapy including warfarin or dual therapy using dabigatran 110MG twice daily. Patients receiving triple therapy were given aspirin for 1-3 months post-PCI and all patients received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for 12 months post-PCI. At mean follow-up 14 months, triple therapy was associated with an 11.5% absolute increase in the primary outcome over the dabigatran 110MG twice daily dual therapy group and a 5.5% absolute increase over the dabigatran 150MG twice daily dual therapy group (which did not include elderly patients outside the US). In secondary efficacy analyses assessing for thrombotic events, rates of myocardial infarction, stroke, systemic embolism, death, or unplanned revascularization were similar across the three groups, although a pooled analysis combining both doses of dabigatran dual therapy demonstrated a modest and non-significant 1.1% absolute increase in thrombotic events or death compared to the triple therapy group.</a:t>
            </a:r>
          </a:p>
          <a:p>
            <a:r>
              <a:rPr lang="en-US" sz="1200" b="0" i="0" kern="1200" dirty="0">
                <a:solidFill>
                  <a:schemeClr val="tx1"/>
                </a:solidFill>
                <a:effectLst/>
                <a:latin typeface="+mn-lt"/>
                <a:ea typeface="+mn-ea"/>
                <a:cs typeface="+mn-cs"/>
              </a:rPr>
              <a:t>In summary, RE-DUAL PCI adds to accumulating evidence suggesting that "triple therapy" with aspirin,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antiplatelet agent, and full-dose oral anticoagulation is associated with higher rates of bleeding without clear evidence of improved thrombotic protection (either stroke or MI/stent thrombosis) in patients with AF after PCI. Similar to previous studies, RE-DUAL PCI was underpowered to robustly assess for thrombotic outcomes and a pooled analysis involving both dual therapy groups did suggest a small signal towards possible increased thrombosis rates. Notably, however, the rate of thromboembolic events or death was actually lower in the 150MG dabigatran dual therapy group when compared to the corresponding triple therapy group, suggesting that the signal towards more thrombosis may be driven solely by dual therapy using 110MG dabigatran. On balance, these findings suggest that dual therapy with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antiplatelet agent and oral anticoagulation without aspirin appears to be a reasonable compromise between providing adequate thrombotic protection and minimizing bleeding risk in appropriately selected patients. Importantly, triple therapy using aspirin, a </a:t>
            </a:r>
            <a:r>
              <a:rPr lang="en-US" sz="1200" b="0" i="0" kern="1200" dirty="0" err="1">
                <a:solidFill>
                  <a:schemeClr val="tx1"/>
                </a:solidFill>
                <a:effectLst/>
                <a:latin typeface="+mn-lt"/>
                <a:ea typeface="+mn-ea"/>
                <a:cs typeface="+mn-cs"/>
              </a:rPr>
              <a:t>thienopyridine</a:t>
            </a:r>
            <a:r>
              <a:rPr lang="en-US" sz="1200" b="0" i="0" kern="1200" dirty="0">
                <a:solidFill>
                  <a:schemeClr val="tx1"/>
                </a:solidFill>
                <a:effectLst/>
                <a:latin typeface="+mn-lt"/>
                <a:ea typeface="+mn-ea"/>
                <a:cs typeface="+mn-cs"/>
              </a:rPr>
              <a:t>, and very low dose DOAC is also another candidate approach that was not assessed in RE-DUAL PCI. Further study is necessary to define the optimal OAC dosing strategy and duration of antiplatelet therapy in this population.</a:t>
            </a:r>
          </a:p>
          <a:p>
            <a:r>
              <a:rPr lang="en-US" sz="1200" b="0" i="0" kern="1200" dirty="0">
                <a:solidFill>
                  <a:schemeClr val="tx1"/>
                </a:solidFill>
                <a:effectLst/>
                <a:latin typeface="+mn-lt"/>
                <a:ea typeface="+mn-ea"/>
                <a:cs typeface="+mn-cs"/>
              </a:rPr>
              <a:t>Guidelines</a:t>
            </a:r>
          </a:p>
          <a:p>
            <a:endParaRPr lang="en-US" dirty="0"/>
          </a:p>
        </p:txBody>
      </p:sp>
      <p:sp>
        <p:nvSpPr>
          <p:cNvPr id="4" name="Zástupný symbol pro číslo snímku 3"/>
          <p:cNvSpPr>
            <a:spLocks noGrp="1"/>
          </p:cNvSpPr>
          <p:nvPr>
            <p:ph type="sldNum" sz="quarter" idx="10"/>
          </p:nvPr>
        </p:nvSpPr>
        <p:spPr/>
        <p:txBody>
          <a:bodyPr/>
          <a:lstStyle/>
          <a:p>
            <a:fld id="{91D7588F-D693-4AFE-8247-17893641B05A}" type="slidenum">
              <a:rPr lang="en-US" smtClean="0"/>
              <a:t>10</a:t>
            </a:fld>
            <a:endParaRPr lang="en-US"/>
          </a:p>
        </p:txBody>
      </p:sp>
    </p:spTree>
    <p:extLst>
      <p:ext uri="{BB962C8B-B14F-4D97-AF65-F5344CB8AC3E}">
        <p14:creationId xmlns:p14="http://schemas.microsoft.com/office/powerpoint/2010/main" val="333045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Up to 1 in 10 patients undergoing PCI have AF. Prior to the publication of </a:t>
            </a:r>
            <a:r>
              <a:rPr lang="en-US" sz="1200" b="0" i="0" u="none" strike="noStrike" kern="1200" dirty="0">
                <a:solidFill>
                  <a:schemeClr val="tx1"/>
                </a:solidFill>
                <a:effectLst/>
                <a:latin typeface="+mn-lt"/>
                <a:ea typeface="+mn-ea"/>
                <a:cs typeface="+mn-cs"/>
                <a:hlinkClick r:id="rId3" tooltip="WOEST"/>
              </a:rPr>
              <a:t>WOEST</a:t>
            </a:r>
            <a:r>
              <a:rPr lang="en-US" sz="1200" b="0" i="0" kern="1200" dirty="0">
                <a:solidFill>
                  <a:schemeClr val="tx1"/>
                </a:solidFill>
                <a:effectLst/>
                <a:latin typeface="+mn-lt"/>
                <a:ea typeface="+mn-ea"/>
                <a:cs typeface="+mn-cs"/>
              </a:rPr>
              <a:t> (2013) and </a:t>
            </a:r>
            <a:r>
              <a:rPr lang="en-US" sz="1200" b="0" i="0" u="none" strike="noStrike" kern="1200" dirty="0">
                <a:solidFill>
                  <a:schemeClr val="tx1"/>
                </a:solidFill>
                <a:effectLst/>
                <a:latin typeface="+mn-lt"/>
                <a:ea typeface="+mn-ea"/>
                <a:cs typeface="+mn-cs"/>
                <a:hlinkClick r:id="rId4" tooltip="ISAR-TRIPLE"/>
              </a:rPr>
              <a:t>ISAR-TRIPLE</a:t>
            </a:r>
            <a:r>
              <a:rPr lang="en-US" sz="1200" b="0" i="0" kern="1200" dirty="0">
                <a:solidFill>
                  <a:schemeClr val="tx1"/>
                </a:solidFill>
                <a:effectLst/>
                <a:latin typeface="+mn-lt"/>
                <a:ea typeface="+mn-ea"/>
                <a:cs typeface="+mn-cs"/>
              </a:rPr>
              <a:t> (2015), clinical practice guidelines suggested that this particular patient population should be placed on a triple therapy anticoagulation strategy post-PCI with warfarin and dual antiplatelet therapy (DAPT). However, since WOEST and ISAR-TRIPLE, current AHA/ACC guidelines suggest that in patients with </a:t>
            </a:r>
            <a:r>
              <a:rPr lang="en-US" sz="1200" b="0" i="0" kern="1200" dirty="0" err="1">
                <a:solidFill>
                  <a:schemeClr val="tx1"/>
                </a:solidFill>
                <a:effectLst/>
                <a:latin typeface="+mn-lt"/>
                <a:ea typeface="+mn-ea"/>
                <a:cs typeface="+mn-cs"/>
              </a:rPr>
              <a:t>nonvalvular</a:t>
            </a:r>
            <a:r>
              <a:rPr lang="en-US" sz="1200" b="0" i="0" kern="1200" dirty="0">
                <a:solidFill>
                  <a:schemeClr val="tx1"/>
                </a:solidFill>
                <a:effectLst/>
                <a:latin typeface="+mn-lt"/>
                <a:ea typeface="+mn-ea"/>
                <a:cs typeface="+mn-cs"/>
              </a:rPr>
              <a:t> AF undergoing PCI, it is reasonable to maintain patients on oral anticoagulation (typically warfarin) and </a:t>
            </a:r>
            <a:r>
              <a:rPr lang="en-US" sz="1200" b="0" i="0" kern="1200" dirty="0" err="1">
                <a:solidFill>
                  <a:schemeClr val="tx1"/>
                </a:solidFill>
                <a:effectLst/>
                <a:latin typeface="+mn-lt"/>
                <a:ea typeface="+mn-ea"/>
                <a:cs typeface="+mn-cs"/>
              </a:rPr>
              <a:t>clopidogrel</a:t>
            </a:r>
            <a:r>
              <a:rPr lang="en-US" sz="1200" b="0" i="0" kern="1200" dirty="0">
                <a:solidFill>
                  <a:schemeClr val="tx1"/>
                </a:solidFill>
                <a:effectLst/>
                <a:latin typeface="+mn-lt"/>
                <a:ea typeface="+mn-ea"/>
                <a:cs typeface="+mn-cs"/>
              </a:rPr>
              <a:t> without ASA.</a:t>
            </a:r>
          </a:p>
          <a:p>
            <a:r>
              <a:rPr lang="en-US" dirty="0"/>
              <a:t> Based on data from </a:t>
            </a:r>
            <a:r>
              <a:rPr lang="en-US" sz="1200" u="none" strike="noStrike" kern="1200" dirty="0">
                <a:solidFill>
                  <a:schemeClr val="tx1"/>
                </a:solidFill>
                <a:effectLst/>
                <a:latin typeface="+mn-lt"/>
                <a:ea typeface="+mn-ea"/>
                <a:cs typeface="+mn-cs"/>
                <a:hlinkClick r:id="rId5" tooltip="RE-LY"/>
              </a:rPr>
              <a:t>RE-LY</a:t>
            </a:r>
            <a:r>
              <a:rPr lang="en-US" dirty="0"/>
              <a:t> (2009), </a:t>
            </a:r>
            <a:r>
              <a:rPr lang="en-US" sz="1200" u="none" strike="noStrike" kern="1200" dirty="0">
                <a:solidFill>
                  <a:schemeClr val="tx1"/>
                </a:solidFill>
                <a:effectLst/>
                <a:latin typeface="+mn-lt"/>
                <a:ea typeface="+mn-ea"/>
                <a:cs typeface="+mn-cs"/>
                <a:hlinkClick r:id="rId6" tooltip="ARISTOTLE"/>
              </a:rPr>
              <a:t>ARISTOTLE</a:t>
            </a:r>
            <a:r>
              <a:rPr lang="en-US" dirty="0"/>
              <a:t> (2011), and </a:t>
            </a:r>
            <a:r>
              <a:rPr lang="en-US" sz="1200" u="none" strike="noStrike" kern="1200" dirty="0">
                <a:solidFill>
                  <a:schemeClr val="tx1"/>
                </a:solidFill>
                <a:effectLst/>
                <a:latin typeface="+mn-lt"/>
                <a:ea typeface="+mn-ea"/>
                <a:cs typeface="+mn-cs"/>
                <a:hlinkClick r:id="rId7" tooltip="ROCKET AF"/>
              </a:rPr>
              <a:t>ROCKET AF</a:t>
            </a:r>
            <a:r>
              <a:rPr lang="en-US" dirty="0"/>
              <a:t> (2011), there is accumulating evidence supporting the use of direct oral anticoagulants (DOACs) in patients with AF compared to warfarin. However, prior to the publication of PIONEER AF-PCI, there were no clinical trials to support the use of DOACs in patients with </a:t>
            </a:r>
            <a:r>
              <a:rPr lang="en-US" dirty="0" err="1"/>
              <a:t>nonvalvular</a:t>
            </a:r>
            <a:r>
              <a:rPr lang="en-US" dirty="0"/>
              <a:t> AF undergoing PCI with stent </a:t>
            </a:r>
            <a:r>
              <a:rPr lang="en-US" dirty="0" err="1"/>
              <a:t>placement.</a:t>
            </a:r>
            <a:r>
              <a:rPr lang="en-US" sz="1200" b="0" i="0" kern="1200" dirty="0" err="1">
                <a:solidFill>
                  <a:schemeClr val="tx1"/>
                </a:solidFill>
                <a:effectLst/>
                <a:latin typeface="+mn-lt"/>
                <a:ea typeface="+mn-ea"/>
                <a:cs typeface="+mn-cs"/>
              </a:rPr>
              <a:t>Published</a:t>
            </a:r>
            <a:r>
              <a:rPr lang="en-US" sz="1200" b="0" i="0" kern="1200" dirty="0">
                <a:solidFill>
                  <a:schemeClr val="tx1"/>
                </a:solidFill>
                <a:effectLst/>
                <a:latin typeface="+mn-lt"/>
                <a:ea typeface="+mn-ea"/>
                <a:cs typeface="+mn-cs"/>
              </a:rPr>
              <a:t> in 2016, the PIONEER AF-PCI trial randomized 2,214 patients with </a:t>
            </a:r>
            <a:r>
              <a:rPr lang="en-US" sz="1200" b="0" i="0" kern="1200" dirty="0" err="1">
                <a:solidFill>
                  <a:schemeClr val="tx1"/>
                </a:solidFill>
                <a:effectLst/>
                <a:latin typeface="+mn-lt"/>
                <a:ea typeface="+mn-ea"/>
                <a:cs typeface="+mn-cs"/>
              </a:rPr>
              <a:t>nonvalvular</a:t>
            </a:r>
            <a:r>
              <a:rPr lang="en-US" sz="1200" b="0" i="0" kern="1200" dirty="0">
                <a:solidFill>
                  <a:schemeClr val="tx1"/>
                </a:solidFill>
                <a:effectLst/>
                <a:latin typeface="+mn-lt"/>
                <a:ea typeface="+mn-ea"/>
                <a:cs typeface="+mn-cs"/>
              </a:rPr>
              <a:t> AF who had just undergone PCI with stent placement to one of three treatment groups:</a:t>
            </a:r>
          </a:p>
          <a:p>
            <a:r>
              <a:rPr lang="en-US" sz="1200" b="0" i="0" kern="1200" dirty="0">
                <a:solidFill>
                  <a:schemeClr val="tx1"/>
                </a:solidFill>
                <a:effectLst/>
                <a:latin typeface="+mn-lt"/>
                <a:ea typeface="+mn-ea"/>
                <a:cs typeface="+mn-cs"/>
              </a:rPr>
              <a:t>Rivaroxaban 10-15 mg daily+P2Y</a:t>
            </a:r>
            <a:r>
              <a:rPr lang="en-US" sz="1200" b="0" i="0" kern="1200" baseline="-25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 inhibitor x12 </a:t>
            </a:r>
            <a:r>
              <a:rPr lang="en-US" sz="1200" b="0" i="0" kern="1200" dirty="0" err="1">
                <a:solidFill>
                  <a:schemeClr val="tx1"/>
                </a:solidFill>
                <a:effectLst/>
                <a:latin typeface="+mn-lt"/>
                <a:ea typeface="+mn-ea"/>
                <a:cs typeface="+mn-cs"/>
              </a:rPr>
              <a:t>mo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Rivaroxaban 2.5 mg BID+DAPT x1, 6, or 12 </a:t>
            </a:r>
            <a:r>
              <a:rPr lang="en-US" sz="1200" b="0" i="0" kern="1200" dirty="0" err="1">
                <a:solidFill>
                  <a:schemeClr val="tx1"/>
                </a:solidFill>
                <a:effectLst/>
                <a:latin typeface="+mn-lt"/>
                <a:ea typeface="+mn-ea"/>
                <a:cs typeface="+mn-cs"/>
              </a:rPr>
              <a:t>mo</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Warfarin+DAPT</a:t>
            </a:r>
            <a:r>
              <a:rPr lang="en-US" sz="1200" b="0" i="0" kern="1200" dirty="0">
                <a:solidFill>
                  <a:schemeClr val="tx1"/>
                </a:solidFill>
                <a:effectLst/>
                <a:latin typeface="+mn-lt"/>
                <a:ea typeface="+mn-ea"/>
                <a:cs typeface="+mn-cs"/>
              </a:rPr>
              <a:t> x1, 6, or 12 </a:t>
            </a:r>
            <a:r>
              <a:rPr lang="en-US" sz="1200" b="0" i="0" kern="1200" dirty="0" err="1">
                <a:solidFill>
                  <a:schemeClr val="tx1"/>
                </a:solidFill>
                <a:effectLst/>
                <a:latin typeface="+mn-lt"/>
                <a:ea typeface="+mn-ea"/>
                <a:cs typeface="+mn-cs"/>
              </a:rPr>
              <a:t>mo</a:t>
            </a:r>
            <a:endParaRPr lang="cs-CZ" sz="1200" b="0"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Prakticky vždy </a:t>
            </a:r>
            <a:r>
              <a:rPr lang="cs-CZ" sz="1200" b="1" i="0" kern="1200" dirty="0" err="1">
                <a:solidFill>
                  <a:schemeClr val="tx1"/>
                </a:solidFill>
                <a:effectLst/>
                <a:latin typeface="+mn-lt"/>
                <a:ea typeface="+mn-ea"/>
                <a:cs typeface="+mn-cs"/>
              </a:rPr>
              <a:t>clopidogrel</a:t>
            </a:r>
            <a:endParaRPr lang="cs-CZ" sz="1200" b="1"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10mg </a:t>
            </a:r>
            <a:r>
              <a:rPr lang="cs-CZ" sz="1200" b="1" i="0" kern="1200" dirty="0" err="1">
                <a:solidFill>
                  <a:schemeClr val="tx1"/>
                </a:solidFill>
                <a:effectLst/>
                <a:latin typeface="+mn-lt"/>
                <a:ea typeface="+mn-ea"/>
                <a:cs typeface="+mn-cs"/>
              </a:rPr>
              <a:t>rivarox</a:t>
            </a:r>
            <a:r>
              <a:rPr lang="cs-CZ" sz="1200" b="1" i="0" kern="1200" dirty="0">
                <a:solidFill>
                  <a:schemeClr val="tx1"/>
                </a:solidFill>
                <a:effectLst/>
                <a:latin typeface="+mn-lt"/>
                <a:ea typeface="+mn-ea"/>
                <a:cs typeface="+mn-cs"/>
              </a:rPr>
              <a:t> u všech s </a:t>
            </a:r>
            <a:r>
              <a:rPr lang="cs-CZ" sz="1200" b="1" i="0" kern="1200" dirty="0" err="1">
                <a:solidFill>
                  <a:schemeClr val="tx1"/>
                </a:solidFill>
                <a:effectLst/>
                <a:latin typeface="+mn-lt"/>
                <a:ea typeface="+mn-ea"/>
                <a:cs typeface="+mn-cs"/>
              </a:rPr>
              <a:t>clerance</a:t>
            </a:r>
            <a:r>
              <a:rPr lang="cs-CZ" sz="1200" b="1" i="0" kern="1200" dirty="0">
                <a:solidFill>
                  <a:schemeClr val="tx1"/>
                </a:solidFill>
                <a:effectLst/>
                <a:latin typeface="+mn-lt"/>
                <a:ea typeface="+mn-ea"/>
                <a:cs typeface="+mn-cs"/>
              </a:rPr>
              <a:t> pod 50</a:t>
            </a:r>
          </a:p>
          <a:p>
            <a:r>
              <a:rPr lang="cs-CZ" sz="1200" b="1" i="0" kern="1200" dirty="0">
                <a:solidFill>
                  <a:schemeClr val="tx1"/>
                </a:solidFill>
                <a:effectLst/>
                <a:latin typeface="+mn-lt"/>
                <a:ea typeface="+mn-ea"/>
                <a:cs typeface="+mn-cs"/>
              </a:rPr>
              <a:t>Vyřazeni pac. s krvácením do GIT a po CMP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12 months, the primary outcome of clinically significant bleeding was lower in the rivaroxaban groups than the warfarin groups (16.8% vs. 18.0% vs. 26.7%). There was no significant difference in the rate of major adverse cardiovascular events (CV mortality, MI, or stroke) between the three groups but the trial. However, this trial was not powered to detect a difference between the groups.</a:t>
            </a:r>
          </a:p>
          <a:p>
            <a:r>
              <a:rPr lang="en-US" sz="1200" b="0" i="0" kern="1200" dirty="0">
                <a:solidFill>
                  <a:schemeClr val="tx1"/>
                </a:solidFill>
                <a:effectLst/>
                <a:latin typeface="+mn-lt"/>
                <a:ea typeface="+mn-ea"/>
                <a:cs typeface="+mn-cs"/>
              </a:rPr>
              <a:t>It should be noted that both of the dosing regimens of rivaroxaban (15 mg daily or 2.5 mg twice daily) used in the trial have not been formally investigated and are not FDA approved for AF or acute coronary syndromes. And, while lower than approved doses of rivaroxaban were used in this trial, a lower INR target was not tested.</a:t>
            </a:r>
          </a:p>
        </p:txBody>
      </p:sp>
      <p:sp>
        <p:nvSpPr>
          <p:cNvPr id="4" name="Zástupný symbol pro číslo snímku 3"/>
          <p:cNvSpPr>
            <a:spLocks noGrp="1"/>
          </p:cNvSpPr>
          <p:nvPr>
            <p:ph type="sldNum" sz="quarter" idx="10"/>
          </p:nvPr>
        </p:nvSpPr>
        <p:spPr/>
        <p:txBody>
          <a:bodyPr/>
          <a:lstStyle/>
          <a:p>
            <a:fld id="{91D7588F-D693-4AFE-8247-17893641B05A}" type="slidenum">
              <a:rPr lang="en-US" smtClean="0"/>
              <a:t>11</a:t>
            </a:fld>
            <a:endParaRPr lang="en-US"/>
          </a:p>
        </p:txBody>
      </p:sp>
    </p:spTree>
    <p:extLst>
      <p:ext uri="{BB962C8B-B14F-4D97-AF65-F5344CB8AC3E}">
        <p14:creationId xmlns:p14="http://schemas.microsoft.com/office/powerpoint/2010/main" val="292072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C0D03B-9F15-49EE-AB48-954BF0728549}" type="slidenum">
              <a:rPr lang="en-GB" smtClean="0"/>
              <a:pPr/>
              <a:t>12</a:t>
            </a:fld>
            <a:endParaRPr lang="en-GB"/>
          </a:p>
        </p:txBody>
      </p:sp>
    </p:spTree>
    <p:extLst>
      <p:ext uri="{BB962C8B-B14F-4D97-AF65-F5344CB8AC3E}">
        <p14:creationId xmlns:p14="http://schemas.microsoft.com/office/powerpoint/2010/main" val="369526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8503" indent="-287886">
              <a:defRPr sz="2400">
                <a:solidFill>
                  <a:schemeClr val="tx1"/>
                </a:solidFill>
                <a:latin typeface="Times New Roman" pitchFamily="18" charset="0"/>
                <a:ea typeface="MS PGothic" pitchFamily="34" charset="-128"/>
              </a:defRPr>
            </a:lvl2pPr>
            <a:lvl3pPr marL="1151545" indent="-230309">
              <a:defRPr sz="2400">
                <a:solidFill>
                  <a:schemeClr val="tx1"/>
                </a:solidFill>
                <a:latin typeface="Times New Roman" pitchFamily="18" charset="0"/>
                <a:ea typeface="MS PGothic" pitchFamily="34" charset="-128"/>
              </a:defRPr>
            </a:lvl3pPr>
            <a:lvl4pPr marL="1612163" indent="-230309">
              <a:defRPr sz="2400">
                <a:solidFill>
                  <a:schemeClr val="tx1"/>
                </a:solidFill>
                <a:latin typeface="Times New Roman" pitchFamily="18" charset="0"/>
                <a:ea typeface="MS PGothic" pitchFamily="34" charset="-128"/>
              </a:defRPr>
            </a:lvl4pPr>
            <a:lvl5pPr marL="2072780" indent="-230309">
              <a:defRPr sz="2400">
                <a:solidFill>
                  <a:schemeClr val="tx1"/>
                </a:solidFill>
                <a:latin typeface="Times New Roman" pitchFamily="18" charset="0"/>
                <a:ea typeface="MS PGothic" pitchFamily="34" charset="-128"/>
              </a:defRPr>
            </a:lvl5pPr>
            <a:lvl6pPr marL="2533399" indent="-230309"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94016" indent="-230309"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54633" indent="-230309"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15253" indent="-230309"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6CEF678-3C54-4C2F-B90F-771019317B8A}"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89091" name="Rectangle 2"/>
          <p:cNvSpPr>
            <a:spLocks noGrp="1" noRot="1" noChangeAspect="1" noChangeArrowheads="1" noTextEdit="1"/>
          </p:cNvSpPr>
          <p:nvPr>
            <p:ph type="sldImg"/>
          </p:nvPr>
        </p:nvSpPr>
        <p:spPr>
          <a:xfrm>
            <a:off x="1157288" y="690563"/>
            <a:ext cx="4603750" cy="3452812"/>
          </a:xfrm>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itchFamily="34" charset="0"/>
              </a:rPr>
              <a:t>BMS/Pfizer has obtained copyright permission from the American Heart Journal to use the figure for reactive medical information use only. CCC database checked for digital responsive rights on 31.3.19.</a:t>
            </a:r>
            <a:endParaRPr lang="en-US" altLang="en-US" dirty="0">
              <a:latin typeface="Arial" pitchFamily="34" charset="0"/>
            </a:endParaRPr>
          </a:p>
        </p:txBody>
      </p:sp>
    </p:spTree>
    <p:extLst>
      <p:ext uri="{BB962C8B-B14F-4D97-AF65-F5344CB8AC3E}">
        <p14:creationId xmlns:p14="http://schemas.microsoft.com/office/powerpoint/2010/main" val="3647135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3C9BEE-A43F-1A4C-ACE8-9FD1DA9D613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073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3C9BEE-A43F-1A4C-ACE8-9FD1DA9D613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5630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BC1F1835-E2B3-45A2-82F7-8B12665B1DC3}"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5419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1F1835-E2B3-45A2-82F7-8B12665B1DC3}"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135538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1F1835-E2B3-45A2-82F7-8B12665B1DC3}"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375648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lus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
        <p:nvSpPr>
          <p:cNvPr id="6" name="Content Placeholder 2"/>
          <p:cNvSpPr>
            <a:spLocks noGrp="1"/>
          </p:cNvSpPr>
          <p:nvPr>
            <p:ph idx="1"/>
          </p:nvPr>
        </p:nvSpPr>
        <p:spPr>
          <a:xfrm>
            <a:off x="360364" y="1600203"/>
            <a:ext cx="8428037" cy="4525963"/>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6504494"/>
            <a:ext cx="8326437" cy="216982"/>
          </a:xfrm>
        </p:spPr>
        <p:txBody>
          <a:bodyPr wrap="square" anchor="b">
            <a:spAutoFit/>
          </a:bodyPr>
          <a:lstStyle>
            <a:lvl1pPr marL="0" indent="0">
              <a:buNone/>
              <a:defRPr sz="900"/>
            </a:lvl1pPr>
            <a:lvl2pPr marL="172687" indent="0">
              <a:buNone/>
              <a:defRPr/>
            </a:lvl2pPr>
            <a:lvl3pPr marL="385865" indent="0">
              <a:buNone/>
              <a:defRPr/>
            </a:lvl3pPr>
            <a:lvl4pPr marL="518060" indent="0">
              <a:buNone/>
              <a:defRPr/>
            </a:lvl4pPr>
            <a:lvl5pPr marL="684792" indent="0">
              <a:buNone/>
              <a:defRPr/>
            </a:lvl5pPr>
          </a:lstStyle>
          <a:p>
            <a:pPr lvl="0"/>
            <a:r>
              <a:rPr lang="en-GB" noProof="0" dirty="0"/>
              <a:t>Click to edit reference text styles</a:t>
            </a:r>
          </a:p>
        </p:txBody>
      </p:sp>
    </p:spTree>
    <p:extLst>
      <p:ext uri="{BB962C8B-B14F-4D97-AF65-F5344CB8AC3E}">
        <p14:creationId xmlns:p14="http://schemas.microsoft.com/office/powerpoint/2010/main" val="132939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8"/>
          <p:cNvSpPr>
            <a:spLocks noGrp="1"/>
          </p:cNvSpPr>
          <p:nvPr>
            <p:ph type="body" sz="quarter" idx="15"/>
          </p:nvPr>
        </p:nvSpPr>
        <p:spPr>
          <a:xfrm>
            <a:off x="485999" y="6325264"/>
            <a:ext cx="7988400" cy="263525"/>
          </a:xfrm>
        </p:spPr>
        <p:txBody>
          <a:bodyPr anchor="b"/>
          <a:lstStyle>
            <a:lvl1pPr marL="0" indent="0">
              <a:buFontTx/>
              <a:buNone/>
              <a:defRPr sz="1200"/>
            </a:lvl1pPr>
          </a:lstStyle>
          <a:p>
            <a:pPr lvl="0"/>
            <a:r>
              <a:rPr lang="en-US"/>
              <a:t>Click to edit Master text styles</a:t>
            </a:r>
          </a:p>
        </p:txBody>
      </p:sp>
      <p:sp>
        <p:nvSpPr>
          <p:cNvPr id="4" name="Rectangle 10"/>
          <p:cNvSpPr>
            <a:spLocks noGrp="1" noChangeArrowheads="1"/>
          </p:cNvSpPr>
          <p:nvPr>
            <p:ph type="sldNum" sz="quarter" idx="16"/>
          </p:nvPr>
        </p:nvSpPr>
        <p:spPr/>
        <p:txBody>
          <a:bodyPr/>
          <a:lstStyle>
            <a:lvl1pPr>
              <a:defRPr/>
            </a:lvl1pPr>
          </a:lstStyle>
          <a:p>
            <a:pPr>
              <a:defRPr/>
            </a:pPr>
            <a:fld id="{551CEEBB-BD6D-4D4D-8D58-D9EBB732198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6080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0386" y="1327638"/>
            <a:ext cx="8686067" cy="2058766"/>
          </a:xfrm>
        </p:spPr>
        <p:txBody>
          <a:bodyPr wrap="square" bIns="0" anchor="ctr">
            <a:noAutofit/>
          </a:bodyPr>
          <a:lstStyle>
            <a:lvl1pPr algn="ctr">
              <a:lnSpc>
                <a:spcPct val="90000"/>
              </a:lnSpc>
              <a:defRPr sz="2700" b="1" spc="0" baseline="0">
                <a:solidFill>
                  <a:schemeClr val="tx2"/>
                </a:solidFill>
              </a:defRPr>
            </a:lvl1pPr>
          </a:lstStyle>
          <a:p>
            <a:r>
              <a:rPr lang="en-GB" noProof="0" dirty="0"/>
              <a:t>Insert title here</a:t>
            </a:r>
          </a:p>
        </p:txBody>
      </p:sp>
      <p:sp>
        <p:nvSpPr>
          <p:cNvPr id="10" name="Text Placeholder 9"/>
          <p:cNvSpPr>
            <a:spLocks noGrp="1"/>
          </p:cNvSpPr>
          <p:nvPr>
            <p:ph type="body" sz="quarter" idx="10" hasCustomPrompt="1"/>
          </p:nvPr>
        </p:nvSpPr>
        <p:spPr>
          <a:xfrm>
            <a:off x="230386" y="3405355"/>
            <a:ext cx="8686067" cy="220436"/>
          </a:xfrm>
        </p:spPr>
        <p:txBody>
          <a:bodyPr wrap="square" lIns="0" tIns="72000" rIns="0" bIns="0" anchor="t" anchorCtr="0">
            <a:spAutoFit/>
          </a:bodyPr>
          <a:lstStyle>
            <a:lvl1pPr algn="ctr">
              <a:lnSpc>
                <a:spcPct val="80000"/>
              </a:lnSpc>
              <a:spcBef>
                <a:spcPts val="0"/>
              </a:spcBef>
              <a:defRPr sz="1200" b="0" spc="0" baseline="0">
                <a:solidFill>
                  <a:schemeClr val="tx2"/>
                </a:solidFill>
              </a:defRPr>
            </a:lvl1pPr>
          </a:lstStyle>
          <a:p>
            <a:pPr lvl="0"/>
            <a:r>
              <a:rPr lang="en-GB" noProof="0" dirty="0"/>
              <a:t>Presenter’s/Authors’ name(s)</a:t>
            </a:r>
          </a:p>
        </p:txBody>
      </p:sp>
      <p:cxnSp>
        <p:nvCxnSpPr>
          <p:cNvPr id="5" name="Straight Connector 4"/>
          <p:cNvCxnSpPr/>
          <p:nvPr userDrawn="1"/>
        </p:nvCxnSpPr>
        <p:spPr>
          <a:xfrm>
            <a:off x="230386" y="3386404"/>
            <a:ext cx="86860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38003" y="6505303"/>
            <a:ext cx="2046515" cy="269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70000"/>
              </a:lnSpc>
            </a:pPr>
            <a:endParaRPr lang="en-GB" sz="900" b="1">
              <a:solidFill>
                <a:prstClr val="white"/>
              </a:solidFill>
              <a:latin typeface="Calibri" pitchFamily="34" charset="0"/>
              <a:cs typeface="Arial" pitchFamily="34" charset="0"/>
            </a:endParaRPr>
          </a:p>
        </p:txBody>
      </p:sp>
      <p:sp>
        <p:nvSpPr>
          <p:cNvPr id="9" name="Text Placeholder 9"/>
          <p:cNvSpPr>
            <a:spLocks noGrp="1"/>
          </p:cNvSpPr>
          <p:nvPr>
            <p:ph type="body" sz="quarter" idx="11" hasCustomPrompt="1"/>
          </p:nvPr>
        </p:nvSpPr>
        <p:spPr>
          <a:xfrm>
            <a:off x="230386" y="4369777"/>
            <a:ext cx="8686067" cy="201969"/>
          </a:xfrm>
        </p:spPr>
        <p:txBody>
          <a:bodyPr wrap="square" lIns="0" tIns="72000" rIns="0" bIns="0" anchor="t" anchorCtr="0">
            <a:spAutoFit/>
          </a:bodyPr>
          <a:lstStyle>
            <a:lvl1pPr algn="ctr">
              <a:lnSpc>
                <a:spcPct val="80000"/>
              </a:lnSpc>
              <a:spcBef>
                <a:spcPts val="0"/>
              </a:spcBef>
              <a:defRPr sz="1050" b="0" spc="0" baseline="0">
                <a:solidFill>
                  <a:schemeClr val="tx2"/>
                </a:solidFill>
              </a:defRPr>
            </a:lvl1pPr>
          </a:lstStyle>
          <a:p>
            <a:pPr lvl="0"/>
            <a:r>
              <a:rPr lang="en-GB" noProof="0" dirty="0"/>
              <a:t>Affiliations</a:t>
            </a:r>
          </a:p>
        </p:txBody>
      </p:sp>
    </p:spTree>
    <p:extLst>
      <p:ext uri="{BB962C8B-B14F-4D97-AF65-F5344CB8AC3E}">
        <p14:creationId xmlns:p14="http://schemas.microsoft.com/office/powerpoint/2010/main" val="24701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930">
          <p15:clr>
            <a:srgbClr val="FBAE40"/>
          </p15:clr>
        </p15:guide>
        <p15:guide id="2" pos="1156">
          <p15:clr>
            <a:srgbClr val="FBAE40"/>
          </p15:clr>
        </p15:guide>
        <p15:guide id="3" pos="5375">
          <p15:clr>
            <a:srgbClr val="FBAE40"/>
          </p15:clr>
        </p15:guide>
        <p15:guide id="4" pos="5261">
          <p15:clr>
            <a:srgbClr val="FBAE40"/>
          </p15:clr>
        </p15:guide>
        <p15:guide id="5" pos="4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663" y="91440"/>
            <a:ext cx="8352000" cy="710985"/>
          </a:xfrm>
        </p:spPr>
        <p:txBody>
          <a:bodyPr/>
          <a:lstStyle>
            <a:lvl1pPr algn="l">
              <a:defRPr sz="1950"/>
            </a:lvl1pPr>
          </a:lstStyle>
          <a:p>
            <a:r>
              <a:rPr lang="en-GB" noProof="0"/>
              <a:t>Sub title &amp; bullets</a:t>
            </a:r>
          </a:p>
        </p:txBody>
      </p:sp>
      <p:sp>
        <p:nvSpPr>
          <p:cNvPr id="4" name="Text Placeholder 3"/>
          <p:cNvSpPr>
            <a:spLocks noGrp="1"/>
          </p:cNvSpPr>
          <p:nvPr>
            <p:ph type="body" sz="quarter" idx="10" hasCustomPrompt="1"/>
          </p:nvPr>
        </p:nvSpPr>
        <p:spPr>
          <a:xfrm>
            <a:off x="424800" y="1519200"/>
            <a:ext cx="8280000" cy="4572000"/>
          </a:xfrm>
        </p:spPr>
        <p:txBody>
          <a:bodyPr/>
          <a:lstStyle>
            <a:lvl1pPr>
              <a:buClr>
                <a:schemeClr val="accent1"/>
              </a:buClr>
              <a:defRPr baseline="0"/>
            </a:lvl1pPr>
            <a:lvl2pPr marL="213300" indent="-213300">
              <a:spcAft>
                <a:spcPts val="900"/>
              </a:spcAft>
              <a:buClr>
                <a:schemeClr val="accent1"/>
              </a:buClr>
              <a:buFont typeface="Wingdings" panose="05000000000000000000" pitchFamily="2" charset="2"/>
              <a:buChar char="§"/>
              <a:defRPr/>
            </a:lvl2pPr>
            <a:lvl3pPr marL="399600" indent="-213300">
              <a:buClr>
                <a:schemeClr val="accent1"/>
              </a:buClr>
              <a:buFont typeface="Wingdings" panose="05000000000000000000" pitchFamily="2" charset="2"/>
              <a:buChar char="Ø"/>
              <a:defRPr/>
            </a:lvl3pPr>
            <a:lvl4pPr marL="639900" indent="-213300">
              <a:buClr>
                <a:schemeClr val="accent1"/>
              </a:buClr>
              <a:buFont typeface="Courier New" panose="02070309020205020404" pitchFamily="49" charset="0"/>
              <a:buChar char="o"/>
              <a:defRPr/>
            </a:lvl4pPr>
            <a:lvl5pPr marL="853200" indent="-213300">
              <a:buClr>
                <a:schemeClr val="accent1"/>
              </a:buClr>
              <a:defRPr/>
            </a:lvl5pPr>
          </a:lstStyle>
          <a:p>
            <a:pPr lvl="0"/>
            <a:r>
              <a:rPr lang="en-GB" noProof="0" dirty="0"/>
              <a:t>Subtitle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73673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93F92679-55D0-4C81-98C1-F3CAD9392E61}"/>
              </a:ext>
            </a:extLst>
          </p:cNvPr>
          <p:cNvSpPr>
            <a:spLocks noGrp="1"/>
          </p:cNvSpPr>
          <p:nvPr>
            <p:ph type="body" sz="quarter" idx="14"/>
          </p:nvPr>
        </p:nvSpPr>
        <p:spPr>
          <a:xfrm>
            <a:off x="2016252" y="6270599"/>
            <a:ext cx="6983016" cy="506828"/>
          </a:xfrm>
          <a:prstGeom prst="rect">
            <a:avLst/>
          </a:prstGeom>
        </p:spPr>
        <p:txBody>
          <a:bodyPr lIns="36000" rIns="36000" anchor="ctr">
            <a:noAutofit/>
          </a:bodyPr>
          <a:lstStyle>
            <a:lvl1pPr algn="r">
              <a:spcAft>
                <a:spcPts val="0"/>
              </a:spcAft>
              <a:buNone/>
              <a:defRPr sz="900">
                <a:solidFill>
                  <a:schemeClr val="bg1"/>
                </a:solidFill>
              </a:defRPr>
            </a:lvl1pPr>
          </a:lstStyle>
          <a:p>
            <a:pPr lvl="0"/>
            <a:endParaRPr lang="en-GB" dirty="0"/>
          </a:p>
        </p:txBody>
      </p:sp>
    </p:spTree>
    <p:extLst>
      <p:ext uri="{BB962C8B-B14F-4D97-AF65-F5344CB8AC3E}">
        <p14:creationId xmlns:p14="http://schemas.microsoft.com/office/powerpoint/2010/main" val="135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93F92679-55D0-4C81-98C1-F3CAD9392E61}"/>
              </a:ext>
            </a:extLst>
          </p:cNvPr>
          <p:cNvSpPr>
            <a:spLocks noGrp="1"/>
          </p:cNvSpPr>
          <p:nvPr>
            <p:ph type="body" sz="quarter" idx="14"/>
          </p:nvPr>
        </p:nvSpPr>
        <p:spPr>
          <a:xfrm>
            <a:off x="2016252" y="6270599"/>
            <a:ext cx="6983016" cy="506828"/>
          </a:xfrm>
          <a:prstGeom prst="rect">
            <a:avLst/>
          </a:prstGeom>
        </p:spPr>
        <p:txBody>
          <a:bodyPr lIns="36000" rIns="36000" anchor="ctr">
            <a:noAutofit/>
          </a:bodyPr>
          <a:lstStyle>
            <a:lvl1pPr algn="r">
              <a:spcAft>
                <a:spcPts val="0"/>
              </a:spcAft>
              <a:buNone/>
              <a:defRPr sz="900">
                <a:solidFill>
                  <a:schemeClr val="bg1"/>
                </a:solidFill>
              </a:defRPr>
            </a:lvl1pPr>
          </a:lstStyle>
          <a:p>
            <a:pPr lvl="0"/>
            <a:endParaRPr lang="en-GB" dirty="0"/>
          </a:p>
        </p:txBody>
      </p:sp>
    </p:spTree>
    <p:extLst>
      <p:ext uri="{BB962C8B-B14F-4D97-AF65-F5344CB8AC3E}">
        <p14:creationId xmlns:p14="http://schemas.microsoft.com/office/powerpoint/2010/main" val="26391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93F92679-55D0-4C81-98C1-F3CAD9392E61}"/>
              </a:ext>
            </a:extLst>
          </p:cNvPr>
          <p:cNvSpPr>
            <a:spLocks noGrp="1"/>
          </p:cNvSpPr>
          <p:nvPr>
            <p:ph type="body" sz="quarter" idx="14"/>
          </p:nvPr>
        </p:nvSpPr>
        <p:spPr>
          <a:xfrm>
            <a:off x="2016252" y="6270599"/>
            <a:ext cx="6983016" cy="506828"/>
          </a:xfrm>
          <a:prstGeom prst="rect">
            <a:avLst/>
          </a:prstGeom>
        </p:spPr>
        <p:txBody>
          <a:bodyPr lIns="36000" rIns="36000" anchor="ctr">
            <a:noAutofit/>
          </a:bodyPr>
          <a:lstStyle>
            <a:lvl1pPr algn="r">
              <a:spcAft>
                <a:spcPts val="0"/>
              </a:spcAft>
              <a:buNone/>
              <a:defRPr sz="900">
                <a:solidFill>
                  <a:schemeClr val="bg1"/>
                </a:solidFill>
              </a:defRPr>
            </a:lvl1pPr>
          </a:lstStyle>
          <a:p>
            <a:pPr lvl="0"/>
            <a:endParaRPr lang="en-GB" dirty="0"/>
          </a:p>
        </p:txBody>
      </p:sp>
    </p:spTree>
    <p:extLst>
      <p:ext uri="{BB962C8B-B14F-4D97-AF65-F5344CB8AC3E}">
        <p14:creationId xmlns:p14="http://schemas.microsoft.com/office/powerpoint/2010/main" val="33203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93F92679-55D0-4C81-98C1-F3CAD9392E61}"/>
              </a:ext>
            </a:extLst>
          </p:cNvPr>
          <p:cNvSpPr>
            <a:spLocks noGrp="1"/>
          </p:cNvSpPr>
          <p:nvPr>
            <p:ph type="body" sz="quarter" idx="14"/>
          </p:nvPr>
        </p:nvSpPr>
        <p:spPr>
          <a:xfrm>
            <a:off x="2016252" y="6270599"/>
            <a:ext cx="6983016" cy="506828"/>
          </a:xfrm>
          <a:prstGeom prst="rect">
            <a:avLst/>
          </a:prstGeom>
        </p:spPr>
        <p:txBody>
          <a:bodyPr lIns="36000" rIns="36000" anchor="ctr">
            <a:noAutofit/>
          </a:bodyPr>
          <a:lstStyle>
            <a:lvl1pPr algn="r">
              <a:spcAft>
                <a:spcPts val="0"/>
              </a:spcAft>
              <a:buNone/>
              <a:defRPr sz="900">
                <a:solidFill>
                  <a:schemeClr val="bg1"/>
                </a:solidFill>
              </a:defRPr>
            </a:lvl1pPr>
          </a:lstStyle>
          <a:p>
            <a:pPr lvl="0"/>
            <a:endParaRPr lang="en-GB" dirty="0"/>
          </a:p>
        </p:txBody>
      </p:sp>
    </p:spTree>
    <p:extLst>
      <p:ext uri="{BB962C8B-B14F-4D97-AF65-F5344CB8AC3E}">
        <p14:creationId xmlns:p14="http://schemas.microsoft.com/office/powerpoint/2010/main" val="7640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1F1835-E2B3-45A2-82F7-8B12665B1DC3}"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393009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C1F1835-E2B3-45A2-82F7-8B12665B1DC3}"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8772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C1F1835-E2B3-45A2-82F7-8B12665B1DC3}"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144219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C1F1835-E2B3-45A2-82F7-8B12665B1DC3}"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111133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C1F1835-E2B3-45A2-82F7-8B12665B1DC3}"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206053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F1835-E2B3-45A2-82F7-8B12665B1DC3}"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18423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C1F1835-E2B3-45A2-82F7-8B12665B1DC3}"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110136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C1F1835-E2B3-45A2-82F7-8B12665B1DC3}"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5D11-66D7-4873-96FE-C574D141298C}" type="slidenum">
              <a:rPr lang="en-US" smtClean="0"/>
              <a:t>‹#›</a:t>
            </a:fld>
            <a:endParaRPr lang="en-US"/>
          </a:p>
        </p:txBody>
      </p:sp>
    </p:spTree>
    <p:extLst>
      <p:ext uri="{BB962C8B-B14F-4D97-AF65-F5344CB8AC3E}">
        <p14:creationId xmlns:p14="http://schemas.microsoft.com/office/powerpoint/2010/main" val="15527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F1835-E2B3-45A2-82F7-8B12665B1DC3}" type="datetimeFigureOut">
              <a:rPr lang="en-US" smtClean="0"/>
              <a:t>1/17/2020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55D11-66D7-4873-96FE-C574D141298C}" type="slidenum">
              <a:rPr lang="en-US" smtClean="0"/>
              <a:t>‹#›</a:t>
            </a:fld>
            <a:endParaRPr lang="en-US"/>
          </a:p>
        </p:txBody>
      </p:sp>
    </p:spTree>
    <p:extLst>
      <p:ext uri="{BB962C8B-B14F-4D97-AF65-F5344CB8AC3E}">
        <p14:creationId xmlns:p14="http://schemas.microsoft.com/office/powerpoint/2010/main" val="231468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1" r:id="rId12"/>
    <p:sldLayoutId id="2147483747" r:id="rId13"/>
    <p:sldLayoutId id="2147483748" r:id="rId14"/>
    <p:sldLayoutId id="2147483749" r:id="rId15"/>
    <p:sldLayoutId id="2147483750" r:id="rId16"/>
    <p:sldLayoutId id="2147483751" r:id="rId17"/>
    <p:sldLayoutId id="2147483752" r:id="rId18"/>
    <p:sldLayoutId id="2147483753"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3.mp4"/><Relationship Id="rId7" Type="http://schemas.openxmlformats.org/officeDocument/2006/relationships/image" Target="../media/image13.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video" Target="../media/media3.mp4"/><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95253" y="1047286"/>
            <a:ext cx="8443982" cy="1163749"/>
          </a:xfrm>
        </p:spPr>
        <p:txBody>
          <a:bodyPr>
            <a:noAutofit/>
          </a:bodyPr>
          <a:lstStyle/>
          <a:p>
            <a:br>
              <a:rPr lang="cs-CZ" sz="4800" b="1" kern="1200" dirty="0">
                <a:latin typeface="Arial" pitchFamily="34" charset="0"/>
                <a:ea typeface="+mn-ea"/>
                <a:cs typeface="+mn-cs"/>
              </a:rPr>
            </a:br>
            <a:br>
              <a:rPr lang="cs-CZ" sz="4800" b="1" dirty="0">
                <a:latin typeface="Arial" pitchFamily="34" charset="0"/>
                <a:ea typeface="+mn-ea"/>
                <a:cs typeface="+mn-cs"/>
              </a:rPr>
            </a:br>
            <a:br>
              <a:rPr lang="cs-CZ" sz="4800" b="1" dirty="0">
                <a:latin typeface="Arial" pitchFamily="34" charset="0"/>
                <a:ea typeface="+mn-ea"/>
                <a:cs typeface="+mn-cs"/>
              </a:rPr>
            </a:br>
            <a:br>
              <a:rPr lang="cs-CZ" sz="4800" b="1" dirty="0">
                <a:latin typeface="Arial" pitchFamily="34" charset="0"/>
                <a:ea typeface="+mn-ea"/>
                <a:cs typeface="+mn-cs"/>
              </a:rPr>
            </a:br>
            <a:br>
              <a:rPr lang="cs-CZ" sz="4800" b="1" dirty="0">
                <a:latin typeface="Arial" pitchFamily="34" charset="0"/>
                <a:ea typeface="+mn-ea"/>
                <a:cs typeface="+mn-cs"/>
              </a:rPr>
            </a:br>
            <a:br>
              <a:rPr lang="cs-CZ" sz="4800" b="1" dirty="0">
                <a:latin typeface="Arial" pitchFamily="34" charset="0"/>
                <a:ea typeface="+mn-ea"/>
                <a:cs typeface="+mn-cs"/>
              </a:rPr>
            </a:br>
            <a:r>
              <a:rPr lang="cs-CZ" sz="4400" b="1" dirty="0">
                <a:cs typeface="Arial" panose="020B0604020202020204" pitchFamily="34" charset="0"/>
              </a:rPr>
              <a:t>Jak bezpečně kombinovat AT léčbu  </a:t>
            </a:r>
            <a:r>
              <a:rPr lang="cs-CZ" sz="4400" b="1" dirty="0" err="1">
                <a:cs typeface="Arial" panose="020B0604020202020204" pitchFamily="34" charset="0"/>
              </a:rPr>
              <a:t>nem</a:t>
            </a:r>
            <a:r>
              <a:rPr lang="cs-CZ" sz="4400" b="1" dirty="0">
                <a:cs typeface="Arial" panose="020B0604020202020204" pitchFamily="34" charset="0"/>
              </a:rPr>
              <a:t>. s FS a PCI?</a:t>
            </a:r>
          </a:p>
        </p:txBody>
      </p:sp>
      <p:sp>
        <p:nvSpPr>
          <p:cNvPr id="9219" name="Rectangle 3"/>
          <p:cNvSpPr>
            <a:spLocks noGrp="1" noChangeArrowheads="1"/>
          </p:cNvSpPr>
          <p:nvPr>
            <p:ph type="subTitle" idx="1"/>
          </p:nvPr>
        </p:nvSpPr>
        <p:spPr>
          <a:xfrm>
            <a:off x="1269376" y="1794602"/>
            <a:ext cx="6881473" cy="1752600"/>
          </a:xfrm>
        </p:spPr>
        <p:txBody>
          <a:bodyPr>
            <a:normAutofit/>
          </a:bodyPr>
          <a:lstStyle/>
          <a:p>
            <a:pPr eaLnBrk="1" hangingPunct="1"/>
            <a:endParaRPr lang="cs-CZ" sz="2800" b="1" dirty="0"/>
          </a:p>
          <a:p>
            <a:r>
              <a:rPr lang="en-US" sz="2800" b="1" dirty="0"/>
              <a:t> </a:t>
            </a:r>
            <a:r>
              <a:rPr lang="cs-CZ" sz="3200" b="1" dirty="0"/>
              <a:t>O. Hlinomaz</a:t>
            </a:r>
          </a:p>
        </p:txBody>
      </p:sp>
      <p:sp>
        <p:nvSpPr>
          <p:cNvPr id="9220" name="Text Box 5"/>
          <p:cNvSpPr txBox="1">
            <a:spLocks noChangeArrowheads="1"/>
          </p:cNvSpPr>
          <p:nvPr/>
        </p:nvSpPr>
        <p:spPr bwMode="auto">
          <a:xfrm>
            <a:off x="4524375" y="4437063"/>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defRPr sz="2800" b="1">
                <a:solidFill>
                  <a:schemeClr val="tx2"/>
                </a:solidFill>
                <a:latin typeface="Arial" pitchFamily="34" charset="0"/>
              </a:defRPr>
            </a:lvl1pPr>
            <a:lvl2pPr marL="742950" indent="-285750">
              <a:defRPr sz="2800" b="1">
                <a:solidFill>
                  <a:schemeClr val="tx2"/>
                </a:solidFill>
                <a:latin typeface="Arial" pitchFamily="34" charset="0"/>
              </a:defRPr>
            </a:lvl2pPr>
            <a:lvl3pPr marL="1143000" indent="-228600">
              <a:defRPr sz="2800" b="1">
                <a:solidFill>
                  <a:schemeClr val="tx2"/>
                </a:solidFill>
                <a:latin typeface="Arial" pitchFamily="34" charset="0"/>
              </a:defRPr>
            </a:lvl3pPr>
            <a:lvl4pPr marL="1600200" indent="-228600">
              <a:defRPr sz="2800" b="1">
                <a:solidFill>
                  <a:schemeClr val="tx2"/>
                </a:solidFill>
                <a:latin typeface="Arial" pitchFamily="34" charset="0"/>
              </a:defRPr>
            </a:lvl4pPr>
            <a:lvl5pPr marL="2057400" indent="-228600">
              <a:defRPr sz="2800" b="1">
                <a:solidFill>
                  <a:schemeClr val="tx2"/>
                </a:solidFill>
                <a:latin typeface="Arial" pitchFamily="34" charset="0"/>
              </a:defRPr>
            </a:lvl5pPr>
            <a:lvl6pPr marL="2514600" indent="-228600" algn="ctr" eaLnBrk="0" fontAlgn="base" hangingPunct="0">
              <a:spcBef>
                <a:spcPct val="0"/>
              </a:spcBef>
              <a:spcAft>
                <a:spcPct val="0"/>
              </a:spcAft>
              <a:defRPr sz="2800" b="1">
                <a:solidFill>
                  <a:schemeClr val="tx2"/>
                </a:solidFill>
                <a:latin typeface="Arial" pitchFamily="34" charset="0"/>
              </a:defRPr>
            </a:lvl6pPr>
            <a:lvl7pPr marL="2971800" indent="-228600" algn="ctr" eaLnBrk="0" fontAlgn="base" hangingPunct="0">
              <a:spcBef>
                <a:spcPct val="0"/>
              </a:spcBef>
              <a:spcAft>
                <a:spcPct val="0"/>
              </a:spcAft>
              <a:defRPr sz="2800" b="1">
                <a:solidFill>
                  <a:schemeClr val="tx2"/>
                </a:solidFill>
                <a:latin typeface="Arial" pitchFamily="34" charset="0"/>
              </a:defRPr>
            </a:lvl7pPr>
            <a:lvl8pPr marL="3429000" indent="-228600" algn="ctr" eaLnBrk="0" fontAlgn="base" hangingPunct="0">
              <a:spcBef>
                <a:spcPct val="0"/>
              </a:spcBef>
              <a:spcAft>
                <a:spcPct val="0"/>
              </a:spcAft>
              <a:defRPr sz="2800" b="1">
                <a:solidFill>
                  <a:schemeClr val="tx2"/>
                </a:solidFill>
                <a:latin typeface="Arial" pitchFamily="34" charset="0"/>
              </a:defRPr>
            </a:lvl8pPr>
            <a:lvl9pPr marL="3886200" indent="-228600" algn="ctr" eaLnBrk="0" fontAlgn="base" hangingPunct="0">
              <a:spcBef>
                <a:spcPct val="0"/>
              </a:spcBef>
              <a:spcAft>
                <a:spcPct val="0"/>
              </a:spcAft>
              <a:defRPr sz="2800" b="1">
                <a:solidFill>
                  <a:schemeClr val="tx2"/>
                </a:solidFill>
                <a:latin typeface="Arial" pitchFamily="34" charset="0"/>
              </a:defRPr>
            </a:lvl9pPr>
          </a:lstStyle>
          <a:p>
            <a:endParaRPr lang="cs-CZ" sz="2000">
              <a:solidFill>
                <a:srgbClr val="FFFFFF"/>
              </a:solidFill>
              <a:cs typeface="Arial" pitchFamily="34" charset="0"/>
            </a:endParaRPr>
          </a:p>
        </p:txBody>
      </p:sp>
      <p:pic>
        <p:nvPicPr>
          <p:cNvPr id="9221" name="Picture 11" descr="Státní vlajka Č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1132114" cy="78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ovéPole 13"/>
          <p:cNvSpPr txBox="1">
            <a:spLocks noChangeArrowheads="1"/>
          </p:cNvSpPr>
          <p:nvPr/>
        </p:nvSpPr>
        <p:spPr bwMode="auto">
          <a:xfrm>
            <a:off x="7413625" y="6215063"/>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2"/>
                </a:solidFill>
                <a:latin typeface="Arial" pitchFamily="34" charset="0"/>
              </a:defRPr>
            </a:lvl1pPr>
            <a:lvl2pPr marL="742950" indent="-285750">
              <a:defRPr sz="2800" b="1">
                <a:solidFill>
                  <a:schemeClr val="tx2"/>
                </a:solidFill>
                <a:latin typeface="Arial" pitchFamily="34" charset="0"/>
              </a:defRPr>
            </a:lvl2pPr>
            <a:lvl3pPr marL="1143000" indent="-228600">
              <a:defRPr sz="2800" b="1">
                <a:solidFill>
                  <a:schemeClr val="tx2"/>
                </a:solidFill>
                <a:latin typeface="Arial" pitchFamily="34" charset="0"/>
              </a:defRPr>
            </a:lvl3pPr>
            <a:lvl4pPr marL="1600200" indent="-228600">
              <a:defRPr sz="2800" b="1">
                <a:solidFill>
                  <a:schemeClr val="tx2"/>
                </a:solidFill>
                <a:latin typeface="Arial" pitchFamily="34" charset="0"/>
              </a:defRPr>
            </a:lvl4pPr>
            <a:lvl5pPr marL="2057400" indent="-228600">
              <a:defRPr sz="2800" b="1">
                <a:solidFill>
                  <a:schemeClr val="tx2"/>
                </a:solidFill>
                <a:latin typeface="Arial" pitchFamily="34" charset="0"/>
              </a:defRPr>
            </a:lvl5pPr>
            <a:lvl6pPr marL="2514600" indent="-228600" algn="ctr" eaLnBrk="0" fontAlgn="base" hangingPunct="0">
              <a:spcBef>
                <a:spcPct val="0"/>
              </a:spcBef>
              <a:spcAft>
                <a:spcPct val="0"/>
              </a:spcAft>
              <a:defRPr sz="2800" b="1">
                <a:solidFill>
                  <a:schemeClr val="tx2"/>
                </a:solidFill>
                <a:latin typeface="Arial" pitchFamily="34" charset="0"/>
              </a:defRPr>
            </a:lvl6pPr>
            <a:lvl7pPr marL="2971800" indent="-228600" algn="ctr" eaLnBrk="0" fontAlgn="base" hangingPunct="0">
              <a:spcBef>
                <a:spcPct val="0"/>
              </a:spcBef>
              <a:spcAft>
                <a:spcPct val="0"/>
              </a:spcAft>
              <a:defRPr sz="2800" b="1">
                <a:solidFill>
                  <a:schemeClr val="tx2"/>
                </a:solidFill>
                <a:latin typeface="Arial" pitchFamily="34" charset="0"/>
              </a:defRPr>
            </a:lvl7pPr>
            <a:lvl8pPr marL="3429000" indent="-228600" algn="ctr" eaLnBrk="0" fontAlgn="base" hangingPunct="0">
              <a:spcBef>
                <a:spcPct val="0"/>
              </a:spcBef>
              <a:spcAft>
                <a:spcPct val="0"/>
              </a:spcAft>
              <a:defRPr sz="2800" b="1">
                <a:solidFill>
                  <a:schemeClr val="tx2"/>
                </a:solidFill>
                <a:latin typeface="Arial" pitchFamily="34" charset="0"/>
              </a:defRPr>
            </a:lvl8pPr>
            <a:lvl9pPr marL="3886200" indent="-228600" algn="ctr" eaLnBrk="0" fontAlgn="base" hangingPunct="0">
              <a:spcBef>
                <a:spcPct val="0"/>
              </a:spcBef>
              <a:spcAft>
                <a:spcPct val="0"/>
              </a:spcAft>
              <a:defRPr sz="2800" b="1">
                <a:solidFill>
                  <a:schemeClr val="tx2"/>
                </a:solidFill>
                <a:latin typeface="Arial" pitchFamily="34" charset="0"/>
              </a:defRPr>
            </a:lvl9pPr>
          </a:lstStyle>
          <a:p>
            <a:endParaRPr lang="cs-CZ" sz="2400">
              <a:solidFill>
                <a:srgbClr val="1F497D"/>
              </a:solidFill>
              <a:cs typeface="Arial" pitchFamily="34" charset="0"/>
            </a:endParaRPr>
          </a:p>
        </p:txBody>
      </p:sp>
      <p:sp>
        <p:nvSpPr>
          <p:cNvPr id="9225" name="TextovéPole 14"/>
          <p:cNvSpPr txBox="1">
            <a:spLocks noChangeArrowheads="1"/>
          </p:cNvSpPr>
          <p:nvPr/>
        </p:nvSpPr>
        <p:spPr bwMode="auto">
          <a:xfrm>
            <a:off x="2043340" y="5907435"/>
            <a:ext cx="4732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itchFamily="34" charset="0"/>
              </a:defRPr>
            </a:lvl1pPr>
            <a:lvl2pPr marL="742950" indent="-285750">
              <a:defRPr sz="2800" b="1">
                <a:solidFill>
                  <a:schemeClr val="tx2"/>
                </a:solidFill>
                <a:latin typeface="Arial" pitchFamily="34" charset="0"/>
              </a:defRPr>
            </a:lvl2pPr>
            <a:lvl3pPr marL="1143000" indent="-228600">
              <a:defRPr sz="2800" b="1">
                <a:solidFill>
                  <a:schemeClr val="tx2"/>
                </a:solidFill>
                <a:latin typeface="Arial" pitchFamily="34" charset="0"/>
              </a:defRPr>
            </a:lvl3pPr>
            <a:lvl4pPr marL="1600200" indent="-228600">
              <a:defRPr sz="2800" b="1">
                <a:solidFill>
                  <a:schemeClr val="tx2"/>
                </a:solidFill>
                <a:latin typeface="Arial" pitchFamily="34" charset="0"/>
              </a:defRPr>
            </a:lvl4pPr>
            <a:lvl5pPr marL="2057400" indent="-228600">
              <a:defRPr sz="2800" b="1">
                <a:solidFill>
                  <a:schemeClr val="tx2"/>
                </a:solidFill>
                <a:latin typeface="Arial" pitchFamily="34" charset="0"/>
              </a:defRPr>
            </a:lvl5pPr>
            <a:lvl6pPr marL="2514600" indent="-228600" algn="ctr" eaLnBrk="0" fontAlgn="base" hangingPunct="0">
              <a:spcBef>
                <a:spcPct val="0"/>
              </a:spcBef>
              <a:spcAft>
                <a:spcPct val="0"/>
              </a:spcAft>
              <a:defRPr sz="2800" b="1">
                <a:solidFill>
                  <a:schemeClr val="tx2"/>
                </a:solidFill>
                <a:latin typeface="Arial" pitchFamily="34" charset="0"/>
              </a:defRPr>
            </a:lvl6pPr>
            <a:lvl7pPr marL="2971800" indent="-228600" algn="ctr" eaLnBrk="0" fontAlgn="base" hangingPunct="0">
              <a:spcBef>
                <a:spcPct val="0"/>
              </a:spcBef>
              <a:spcAft>
                <a:spcPct val="0"/>
              </a:spcAft>
              <a:defRPr sz="2800" b="1">
                <a:solidFill>
                  <a:schemeClr val="tx2"/>
                </a:solidFill>
                <a:latin typeface="Arial" pitchFamily="34" charset="0"/>
              </a:defRPr>
            </a:lvl7pPr>
            <a:lvl8pPr marL="3429000" indent="-228600" algn="ctr" eaLnBrk="0" fontAlgn="base" hangingPunct="0">
              <a:spcBef>
                <a:spcPct val="0"/>
              </a:spcBef>
              <a:spcAft>
                <a:spcPct val="0"/>
              </a:spcAft>
              <a:defRPr sz="2800" b="1">
                <a:solidFill>
                  <a:schemeClr val="tx2"/>
                </a:solidFill>
                <a:latin typeface="Arial" pitchFamily="34" charset="0"/>
              </a:defRPr>
            </a:lvl8pPr>
            <a:lvl9pPr marL="3886200" indent="-228600" algn="ctr" eaLnBrk="0" fontAlgn="base" hangingPunct="0">
              <a:spcBef>
                <a:spcPct val="0"/>
              </a:spcBef>
              <a:spcAft>
                <a:spcPct val="0"/>
              </a:spcAft>
              <a:defRPr sz="2800" b="1">
                <a:solidFill>
                  <a:schemeClr val="tx2"/>
                </a:solidFill>
                <a:latin typeface="Arial" pitchFamily="34" charset="0"/>
              </a:defRPr>
            </a:lvl9pPr>
          </a:lstStyle>
          <a:p>
            <a:pPr algn="ctr"/>
            <a:r>
              <a:rPr lang="cs-CZ" sz="1600" b="0" dirty="0">
                <a:solidFill>
                  <a:prstClr val="black"/>
                </a:solidFill>
                <a:cs typeface="Arial" panose="020B0604020202020204" pitchFamily="34" charset="0"/>
              </a:rPr>
              <a:t>IKAK, ICRC, FN u sv. Anny, Brno                   CINRE, Bratislava</a:t>
            </a:r>
          </a:p>
          <a:p>
            <a:pPr algn="ctr"/>
            <a:r>
              <a:rPr lang="cs-CZ" sz="1600" b="0" dirty="0"/>
              <a:t>Tato přednáška je podpořena spol. </a:t>
            </a:r>
            <a:r>
              <a:rPr lang="cs-CZ" sz="1600" b="0" dirty="0" err="1"/>
              <a:t>Pfizer</a:t>
            </a:r>
            <a:r>
              <a:rPr lang="cs-CZ" sz="1600" b="0" dirty="0"/>
              <a:t>.</a:t>
            </a:r>
          </a:p>
          <a:p>
            <a:pPr marL="400050" indent="-400050" algn="ctr">
              <a:buAutoNum type="romanUcPeriod"/>
            </a:pPr>
            <a:endParaRPr lang="en-US" sz="1600" b="0" dirty="0">
              <a:solidFill>
                <a:prstClr val="black"/>
              </a:solidFill>
              <a:cs typeface="Arial" panose="020B0604020202020204" pitchFamily="34" charset="0"/>
            </a:endParaRPr>
          </a:p>
        </p:txBody>
      </p:sp>
      <p:sp>
        <p:nvSpPr>
          <p:cNvPr id="9226" name="TextovéPole 15"/>
          <p:cNvSpPr txBox="1">
            <a:spLocks noChangeArrowheads="1"/>
          </p:cNvSpPr>
          <p:nvPr/>
        </p:nvSpPr>
        <p:spPr bwMode="auto">
          <a:xfrm>
            <a:off x="7480300" y="63087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2"/>
                </a:solidFill>
                <a:latin typeface="Arial" pitchFamily="34" charset="0"/>
              </a:defRPr>
            </a:lvl1pPr>
            <a:lvl2pPr marL="742950" indent="-285750">
              <a:defRPr sz="2800" b="1">
                <a:solidFill>
                  <a:schemeClr val="tx2"/>
                </a:solidFill>
                <a:latin typeface="Arial" pitchFamily="34" charset="0"/>
              </a:defRPr>
            </a:lvl2pPr>
            <a:lvl3pPr marL="1143000" indent="-228600">
              <a:defRPr sz="2800" b="1">
                <a:solidFill>
                  <a:schemeClr val="tx2"/>
                </a:solidFill>
                <a:latin typeface="Arial" pitchFamily="34" charset="0"/>
              </a:defRPr>
            </a:lvl3pPr>
            <a:lvl4pPr marL="1600200" indent="-228600">
              <a:defRPr sz="2800" b="1">
                <a:solidFill>
                  <a:schemeClr val="tx2"/>
                </a:solidFill>
                <a:latin typeface="Arial" pitchFamily="34" charset="0"/>
              </a:defRPr>
            </a:lvl4pPr>
            <a:lvl5pPr marL="2057400" indent="-228600">
              <a:defRPr sz="2800" b="1">
                <a:solidFill>
                  <a:schemeClr val="tx2"/>
                </a:solidFill>
                <a:latin typeface="Arial" pitchFamily="34" charset="0"/>
              </a:defRPr>
            </a:lvl5pPr>
            <a:lvl6pPr marL="2514600" indent="-228600" algn="ctr" eaLnBrk="0" fontAlgn="base" hangingPunct="0">
              <a:spcBef>
                <a:spcPct val="0"/>
              </a:spcBef>
              <a:spcAft>
                <a:spcPct val="0"/>
              </a:spcAft>
              <a:defRPr sz="2800" b="1">
                <a:solidFill>
                  <a:schemeClr val="tx2"/>
                </a:solidFill>
                <a:latin typeface="Arial" pitchFamily="34" charset="0"/>
              </a:defRPr>
            </a:lvl6pPr>
            <a:lvl7pPr marL="2971800" indent="-228600" algn="ctr" eaLnBrk="0" fontAlgn="base" hangingPunct="0">
              <a:spcBef>
                <a:spcPct val="0"/>
              </a:spcBef>
              <a:spcAft>
                <a:spcPct val="0"/>
              </a:spcAft>
              <a:defRPr sz="2800" b="1">
                <a:solidFill>
                  <a:schemeClr val="tx2"/>
                </a:solidFill>
                <a:latin typeface="Arial" pitchFamily="34" charset="0"/>
              </a:defRPr>
            </a:lvl7pPr>
            <a:lvl8pPr marL="3429000" indent="-228600" algn="ctr" eaLnBrk="0" fontAlgn="base" hangingPunct="0">
              <a:spcBef>
                <a:spcPct val="0"/>
              </a:spcBef>
              <a:spcAft>
                <a:spcPct val="0"/>
              </a:spcAft>
              <a:defRPr sz="2800" b="1">
                <a:solidFill>
                  <a:schemeClr val="tx2"/>
                </a:solidFill>
                <a:latin typeface="Arial" pitchFamily="34" charset="0"/>
              </a:defRPr>
            </a:lvl8pPr>
            <a:lvl9pPr marL="3886200" indent="-228600" algn="ctr" eaLnBrk="0" fontAlgn="base" hangingPunct="0">
              <a:spcBef>
                <a:spcPct val="0"/>
              </a:spcBef>
              <a:spcAft>
                <a:spcPct val="0"/>
              </a:spcAft>
              <a:defRPr sz="2800" b="1">
                <a:solidFill>
                  <a:schemeClr val="tx2"/>
                </a:solidFill>
                <a:latin typeface="Arial" pitchFamily="34" charset="0"/>
              </a:defRPr>
            </a:lvl9pPr>
          </a:lstStyle>
          <a:p>
            <a:endParaRPr lang="en-US" sz="2000">
              <a:solidFill>
                <a:prstClr val="black"/>
              </a:solidFill>
              <a:cs typeface="Arial" pitchFamily="34" charset="0"/>
            </a:endParaRPr>
          </a:p>
        </p:txBody>
      </p:sp>
      <p:pic>
        <p:nvPicPr>
          <p:cNvPr id="9227" name="Picture 8" descr="http://www.fnusa.cz/img/foto/icrc/w_vi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397" y="2958351"/>
            <a:ext cx="3741263" cy="280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8831"/>
            <a:ext cx="1195064" cy="791433"/>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6734" y="3024709"/>
            <a:ext cx="2807830" cy="2807830"/>
          </a:xfrm>
          <a:prstGeom prst="rect">
            <a:avLst/>
          </a:prstGeom>
        </p:spPr>
      </p:pic>
      <p:pic>
        <p:nvPicPr>
          <p:cNvPr id="4" name="Obráze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4466" y="82111"/>
            <a:ext cx="1627061" cy="631173"/>
          </a:xfrm>
          <a:prstGeom prst="rect">
            <a:avLst/>
          </a:prstGeom>
        </p:spPr>
      </p:pic>
      <p:pic>
        <p:nvPicPr>
          <p:cNvPr id="6" name="Obráze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8979" y="22835"/>
            <a:ext cx="1593396" cy="836454"/>
          </a:xfrm>
          <a:prstGeom prst="rect">
            <a:avLst/>
          </a:prstGeom>
        </p:spPr>
      </p:pic>
    </p:spTree>
    <p:extLst>
      <p:ext uri="{BB962C8B-B14F-4D97-AF65-F5344CB8AC3E}">
        <p14:creationId xmlns:p14="http://schemas.microsoft.com/office/powerpoint/2010/main" val="29339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C44909-1E8E-402D-AF0B-FFA937DF5CA5}"/>
              </a:ext>
            </a:extLst>
          </p:cNvPr>
          <p:cNvSpPr>
            <a:spLocks noGrp="1"/>
          </p:cNvSpPr>
          <p:nvPr>
            <p:ph type="title"/>
          </p:nvPr>
        </p:nvSpPr>
        <p:spPr>
          <a:xfrm>
            <a:off x="631032" y="55252"/>
            <a:ext cx="7886700" cy="1325563"/>
          </a:xfrm>
        </p:spPr>
        <p:txBody>
          <a:bodyPr/>
          <a:lstStyle/>
          <a:p>
            <a:pPr algn="ctr"/>
            <a:r>
              <a:rPr lang="cs-CZ" sz="5400" b="1" dirty="0">
                <a:solidFill>
                  <a:prstClr val="black"/>
                </a:solidFill>
              </a:rPr>
              <a:t>RE-DUAL PCI</a:t>
            </a:r>
            <a:endParaRPr lang="cs-CZ" dirty="0"/>
          </a:p>
        </p:txBody>
      </p:sp>
      <p:sp>
        <p:nvSpPr>
          <p:cNvPr id="7" name="TextovéPole 6"/>
          <p:cNvSpPr txBox="1"/>
          <p:nvPr/>
        </p:nvSpPr>
        <p:spPr>
          <a:xfrm>
            <a:off x="4413931" y="6536935"/>
            <a:ext cx="4862678" cy="523220"/>
          </a:xfrm>
          <a:prstGeom prst="rect">
            <a:avLst/>
          </a:prstGeom>
          <a:noFill/>
        </p:spPr>
        <p:txBody>
          <a:bodyPr wrap="none" rtlCol="0">
            <a:spAutoFit/>
          </a:bodyPr>
          <a:lstStyle/>
          <a:p>
            <a:r>
              <a:rPr lang="en-GB" sz="1400" dirty="0"/>
              <a:t>Cannon et al. </a:t>
            </a:r>
            <a:r>
              <a:rPr lang="en-GB" sz="1400" dirty="0" err="1"/>
              <a:t>Clin</a:t>
            </a:r>
            <a:r>
              <a:rPr lang="en-GB" sz="1400" dirty="0"/>
              <a:t> </a:t>
            </a:r>
            <a:r>
              <a:rPr lang="en-GB" sz="1400" dirty="0" err="1"/>
              <a:t>Cardiol</a:t>
            </a:r>
            <a:r>
              <a:rPr lang="en-GB" sz="1400" dirty="0"/>
              <a:t> 2016; Cannon et al. N </a:t>
            </a:r>
            <a:r>
              <a:rPr lang="en-GB" sz="1400" dirty="0" err="1"/>
              <a:t>Engl</a:t>
            </a:r>
            <a:r>
              <a:rPr lang="en-GB" sz="1400" dirty="0"/>
              <a:t> J Med 2017</a:t>
            </a:r>
          </a:p>
          <a:p>
            <a:endParaRPr lang="en-US" sz="1400" dirty="0"/>
          </a:p>
        </p:txBody>
      </p:sp>
      <p:pic>
        <p:nvPicPr>
          <p:cNvPr id="6" name="Obrázek 5">
            <a:extLst>
              <a:ext uri="{FF2B5EF4-FFF2-40B4-BE49-F238E27FC236}">
                <a16:creationId xmlns:a16="http://schemas.microsoft.com/office/drawing/2014/main" id="{2826CCCB-1963-43B3-9729-AC07161CAE92}"/>
              </a:ext>
            </a:extLst>
          </p:cNvPr>
          <p:cNvPicPr>
            <a:picLocks noChangeAspect="1"/>
          </p:cNvPicPr>
          <p:nvPr/>
        </p:nvPicPr>
        <p:blipFill rotWithShape="1">
          <a:blip r:embed="rId3"/>
          <a:srcRect l="7466" t="12042" r="49062" b="786"/>
          <a:stretch/>
        </p:blipFill>
        <p:spPr>
          <a:xfrm>
            <a:off x="948502" y="1352352"/>
            <a:ext cx="7420246" cy="4899361"/>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Tree>
    <p:extLst>
      <p:ext uri="{BB962C8B-B14F-4D97-AF65-F5344CB8AC3E}">
        <p14:creationId xmlns:p14="http://schemas.microsoft.com/office/powerpoint/2010/main" val="160312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1449B-FF9C-488D-A37E-4EE28230B5E6}"/>
              </a:ext>
            </a:extLst>
          </p:cNvPr>
          <p:cNvSpPr>
            <a:spLocks noGrp="1"/>
          </p:cNvSpPr>
          <p:nvPr>
            <p:ph type="title"/>
          </p:nvPr>
        </p:nvSpPr>
        <p:spPr>
          <a:xfrm>
            <a:off x="628650" y="505113"/>
            <a:ext cx="7886700" cy="1109681"/>
          </a:xfrm>
        </p:spPr>
        <p:txBody>
          <a:bodyPr>
            <a:normAutofit fontScale="90000"/>
          </a:bodyPr>
          <a:lstStyle/>
          <a:p>
            <a:pPr algn="ctr"/>
            <a:r>
              <a:rPr lang="cs-CZ" sz="4900" b="1" dirty="0"/>
              <a:t>PIONEER AF-PCI</a:t>
            </a:r>
            <a:br>
              <a:rPr lang="cs-CZ" dirty="0"/>
            </a:br>
            <a:endParaRPr lang="cs-CZ" sz="4000" dirty="0"/>
          </a:p>
        </p:txBody>
      </p:sp>
      <p:sp>
        <p:nvSpPr>
          <p:cNvPr id="4" name="Zástupný symbol pro text 3">
            <a:extLst>
              <a:ext uri="{FF2B5EF4-FFF2-40B4-BE49-F238E27FC236}">
                <a16:creationId xmlns:a16="http://schemas.microsoft.com/office/drawing/2014/main" id="{64A1565E-44D0-4264-B75E-625D480B8AD4}"/>
              </a:ext>
            </a:extLst>
          </p:cNvPr>
          <p:cNvSpPr>
            <a:spLocks noGrp="1"/>
          </p:cNvSpPr>
          <p:nvPr>
            <p:ph type="body" sz="quarter" idx="13"/>
          </p:nvPr>
        </p:nvSpPr>
        <p:spPr/>
        <p:txBody>
          <a:bodyPr/>
          <a:lstStyle/>
          <a:p>
            <a:endParaRPr lang="cs-CZ"/>
          </a:p>
        </p:txBody>
      </p:sp>
      <p:pic>
        <p:nvPicPr>
          <p:cNvPr id="6" name="Obrázek 5">
            <a:extLst>
              <a:ext uri="{FF2B5EF4-FFF2-40B4-BE49-F238E27FC236}">
                <a16:creationId xmlns:a16="http://schemas.microsoft.com/office/drawing/2014/main" id="{FB772B30-81CC-4E48-A21E-81BD00BCE4C2}"/>
              </a:ext>
            </a:extLst>
          </p:cNvPr>
          <p:cNvPicPr>
            <a:picLocks noChangeAspect="1"/>
          </p:cNvPicPr>
          <p:nvPr/>
        </p:nvPicPr>
        <p:blipFill rotWithShape="1">
          <a:blip r:embed="rId3"/>
          <a:srcRect l="1" t="24405" r="-492"/>
          <a:stretch/>
        </p:blipFill>
        <p:spPr>
          <a:xfrm>
            <a:off x="457199" y="1614794"/>
            <a:ext cx="8058151" cy="4541190"/>
          </a:xfrm>
          <a:prstGeom prst="rect">
            <a:avLst/>
          </a:prstGeom>
        </p:spPr>
      </p:pic>
      <p:sp>
        <p:nvSpPr>
          <p:cNvPr id="5" name="TextovéPole 4"/>
          <p:cNvSpPr txBox="1"/>
          <p:nvPr/>
        </p:nvSpPr>
        <p:spPr>
          <a:xfrm>
            <a:off x="5875413" y="6553686"/>
            <a:ext cx="3268587" cy="307777"/>
          </a:xfrm>
          <a:prstGeom prst="rect">
            <a:avLst/>
          </a:prstGeom>
          <a:noFill/>
        </p:spPr>
        <p:txBody>
          <a:bodyPr wrap="none" rtlCol="0">
            <a:spAutoFit/>
          </a:bodyPr>
          <a:lstStyle/>
          <a:p>
            <a:r>
              <a:rPr lang="cs-CZ" sz="1400" dirty="0" err="1"/>
              <a:t>Gibson</a:t>
            </a:r>
            <a:r>
              <a:rPr lang="cs-CZ" sz="1400" dirty="0"/>
              <a:t> MC et al.: NEJM 2016;375:2423-34</a:t>
            </a:r>
            <a:endParaRPr lang="en-US" sz="1400" dirty="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Tree>
    <p:extLst>
      <p:ext uri="{BB962C8B-B14F-4D97-AF65-F5344CB8AC3E}">
        <p14:creationId xmlns:p14="http://schemas.microsoft.com/office/powerpoint/2010/main" val="303453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84" y="696871"/>
            <a:ext cx="8686067" cy="2058766"/>
          </a:xfrm>
        </p:spPr>
        <p:txBody>
          <a:bodyPr/>
          <a:lstStyle/>
          <a:p>
            <a:r>
              <a:rPr lang="cs-CZ" sz="3600" dirty="0"/>
              <a:t>Antitrombotická terapie po akutním koronárním syndromu (AKS) nebo perkutánní koronární intervenci (PCI) u pacientů s FS</a:t>
            </a:r>
            <a:br>
              <a:rPr lang="en-US" sz="3600" dirty="0"/>
            </a:br>
            <a:r>
              <a:rPr lang="en-US" sz="4400" dirty="0"/>
              <a:t>(AUGUSTUS)</a:t>
            </a:r>
          </a:p>
        </p:txBody>
      </p:sp>
      <p:sp>
        <p:nvSpPr>
          <p:cNvPr id="3" name="Text Placeholder 2"/>
          <p:cNvSpPr>
            <a:spLocks noGrp="1"/>
          </p:cNvSpPr>
          <p:nvPr>
            <p:ph type="body" sz="quarter" idx="10"/>
          </p:nvPr>
        </p:nvSpPr>
        <p:spPr>
          <a:xfrm>
            <a:off x="278392" y="3582716"/>
            <a:ext cx="8686067" cy="964614"/>
          </a:xfrm>
        </p:spPr>
        <p:txBody>
          <a:bodyPr/>
          <a:lstStyle/>
          <a:p>
            <a:pPr marL="0" indent="0">
              <a:buNone/>
            </a:pPr>
            <a:r>
              <a:rPr lang="en-US" sz="1800" dirty="0"/>
              <a:t>Lopes RD</a:t>
            </a:r>
            <a:r>
              <a:rPr lang="en-GB" sz="1800" baseline="30000" dirty="0"/>
              <a:t>1</a:t>
            </a:r>
            <a:r>
              <a:rPr lang="en-US" sz="1800" dirty="0"/>
              <a:t>; </a:t>
            </a:r>
            <a:r>
              <a:rPr lang="en-US" sz="1800" dirty="0" err="1"/>
              <a:t>Heizer</a:t>
            </a:r>
            <a:r>
              <a:rPr lang="en-US" sz="1800" dirty="0"/>
              <a:t> G</a:t>
            </a:r>
            <a:r>
              <a:rPr lang="en-GB" sz="1800" baseline="30000" dirty="0"/>
              <a:t>1</a:t>
            </a:r>
            <a:r>
              <a:rPr lang="en-US" sz="1800" dirty="0"/>
              <a:t>; Aronson R</a:t>
            </a:r>
            <a:r>
              <a:rPr lang="en-GB" sz="1800" baseline="30000" dirty="0"/>
              <a:t>2</a:t>
            </a:r>
            <a:r>
              <a:rPr lang="en-US" sz="1800" dirty="0"/>
              <a:t>; </a:t>
            </a:r>
            <a:r>
              <a:rPr lang="en-US" sz="1800" dirty="0" err="1"/>
              <a:t>Vora</a:t>
            </a:r>
            <a:r>
              <a:rPr lang="en-US" sz="1800" dirty="0"/>
              <a:t> AN</a:t>
            </a:r>
            <a:r>
              <a:rPr lang="en-GB" sz="1800" baseline="30000" dirty="0"/>
              <a:t>1</a:t>
            </a:r>
            <a:r>
              <a:rPr lang="en-US" sz="1800" dirty="0"/>
              <a:t>; </a:t>
            </a:r>
            <a:r>
              <a:rPr lang="en-US" sz="1800" dirty="0" err="1"/>
              <a:t>Massaro</a:t>
            </a:r>
            <a:r>
              <a:rPr lang="en-US" sz="1800" dirty="0"/>
              <a:t> T</a:t>
            </a:r>
            <a:r>
              <a:rPr lang="en-GB" sz="1800" baseline="30000" dirty="0"/>
              <a:t>1</a:t>
            </a:r>
            <a:r>
              <a:rPr lang="en-US" sz="1800" dirty="0"/>
              <a:t>; </a:t>
            </a:r>
            <a:r>
              <a:rPr lang="en-US" sz="1800" dirty="0" err="1"/>
              <a:t>Mehran</a:t>
            </a:r>
            <a:r>
              <a:rPr lang="en-US" sz="1800" dirty="0"/>
              <a:t> R</a:t>
            </a:r>
            <a:r>
              <a:rPr lang="en-US" sz="1800" baseline="30000" dirty="0"/>
              <a:t>3</a:t>
            </a:r>
            <a:r>
              <a:rPr lang="en-US" sz="1800" dirty="0"/>
              <a:t>; Goodman SG</a:t>
            </a:r>
            <a:r>
              <a:rPr lang="en-GB" sz="1800" baseline="30000" dirty="0"/>
              <a:t>4</a:t>
            </a:r>
            <a:r>
              <a:rPr lang="en-US" sz="1800" dirty="0"/>
              <a:t>; </a:t>
            </a:r>
            <a:r>
              <a:rPr lang="en-US" sz="1800" dirty="0" err="1"/>
              <a:t>Windecker</a:t>
            </a:r>
            <a:r>
              <a:rPr lang="en-US" sz="1800" dirty="0"/>
              <a:t> S</a:t>
            </a:r>
            <a:r>
              <a:rPr lang="en-GB" sz="1800" baseline="30000" dirty="0"/>
              <a:t>5</a:t>
            </a:r>
            <a:r>
              <a:rPr lang="en-US" sz="1800" dirty="0"/>
              <a:t>; Darius H</a:t>
            </a:r>
            <a:r>
              <a:rPr lang="en-GB" sz="1800" baseline="30000" dirty="0"/>
              <a:t>6</a:t>
            </a:r>
            <a:r>
              <a:rPr lang="en-US" sz="1800" dirty="0"/>
              <a:t>; Li J</a:t>
            </a:r>
            <a:r>
              <a:rPr lang="en-GB" sz="1800" baseline="30000" dirty="0"/>
              <a:t>2</a:t>
            </a:r>
            <a:r>
              <a:rPr lang="en-US" sz="1800" dirty="0"/>
              <a:t>; </a:t>
            </a:r>
            <a:r>
              <a:rPr lang="en-US" sz="1800" dirty="0" err="1"/>
              <a:t>Averkov</a:t>
            </a:r>
            <a:r>
              <a:rPr lang="en-US" sz="1800" dirty="0"/>
              <a:t> O</a:t>
            </a:r>
            <a:r>
              <a:rPr lang="en-GB" sz="1800" baseline="30000" dirty="0"/>
              <a:t>8</a:t>
            </a:r>
            <a:r>
              <a:rPr lang="en-US" sz="1800" dirty="0"/>
              <a:t>; </a:t>
            </a:r>
            <a:r>
              <a:rPr lang="en-US" sz="1800" dirty="0" err="1"/>
              <a:t>Bahit</a:t>
            </a:r>
            <a:r>
              <a:rPr lang="en-US" sz="1800" dirty="0"/>
              <a:t> MC</a:t>
            </a:r>
            <a:r>
              <a:rPr lang="en-GB" sz="1800" baseline="30000" dirty="0"/>
              <a:t>9</a:t>
            </a:r>
            <a:r>
              <a:rPr lang="en-US" sz="1800" dirty="0"/>
              <a:t>; Berwanger O</a:t>
            </a:r>
            <a:r>
              <a:rPr lang="es-ES" sz="1800" baseline="30000" dirty="0"/>
              <a:t>10</a:t>
            </a:r>
            <a:r>
              <a:rPr lang="en-US" sz="1800" dirty="0"/>
              <a:t>; </a:t>
            </a:r>
            <a:r>
              <a:rPr lang="en-US" sz="1800" dirty="0" err="1"/>
              <a:t>Budaj</a:t>
            </a:r>
            <a:r>
              <a:rPr lang="en-US" sz="1800" dirty="0"/>
              <a:t> A</a:t>
            </a:r>
            <a:r>
              <a:rPr lang="en-US" sz="1800" baseline="30000" dirty="0"/>
              <a:t>11</a:t>
            </a:r>
            <a:r>
              <a:rPr lang="en-US" sz="1800" dirty="0"/>
              <a:t>; Hijazi Z</a:t>
            </a:r>
            <a:r>
              <a:rPr lang="es-ES" sz="1800" baseline="30000" dirty="0"/>
              <a:t>12</a:t>
            </a:r>
            <a:r>
              <a:rPr lang="en-US" sz="1800" dirty="0"/>
              <a:t>; </a:t>
            </a:r>
            <a:r>
              <a:rPr lang="en-US" sz="1800" dirty="0" err="1"/>
              <a:t>Parkhomenko</a:t>
            </a:r>
            <a:r>
              <a:rPr lang="en-US" sz="1800" dirty="0"/>
              <a:t> A</a:t>
            </a:r>
            <a:r>
              <a:rPr lang="en-GB" sz="1800" baseline="30000" dirty="0"/>
              <a:t>13</a:t>
            </a:r>
            <a:r>
              <a:rPr lang="en-US" sz="1800" dirty="0"/>
              <a:t>; </a:t>
            </a:r>
            <a:r>
              <a:rPr lang="en-US" sz="1800" dirty="0" err="1"/>
              <a:t>Sinnaeve</a:t>
            </a:r>
            <a:r>
              <a:rPr lang="en-US" sz="1800" dirty="0"/>
              <a:t> P</a:t>
            </a:r>
            <a:r>
              <a:rPr lang="en-GB" sz="1800" baseline="30000" dirty="0"/>
              <a:t>14</a:t>
            </a:r>
            <a:r>
              <a:rPr lang="en-US" sz="1800" dirty="0"/>
              <a:t>; Storey RF</a:t>
            </a:r>
            <a:r>
              <a:rPr lang="en-GB" sz="1800" baseline="30000" dirty="0"/>
              <a:t>15</a:t>
            </a:r>
            <a:r>
              <a:rPr lang="en-US" sz="1800" dirty="0"/>
              <a:t>; Thiele H</a:t>
            </a:r>
            <a:r>
              <a:rPr lang="en-US" sz="1800" baseline="30000" dirty="0"/>
              <a:t>7</a:t>
            </a:r>
            <a:r>
              <a:rPr lang="en-US" sz="1800" dirty="0"/>
              <a:t>; </a:t>
            </a:r>
            <a:r>
              <a:rPr lang="en-US" sz="1800" dirty="0" err="1"/>
              <a:t>Vinereanu</a:t>
            </a:r>
            <a:r>
              <a:rPr lang="en-US" sz="1800" dirty="0"/>
              <a:t> D</a:t>
            </a:r>
            <a:r>
              <a:rPr lang="en-GB" sz="1800" baseline="30000" dirty="0"/>
              <a:t>16</a:t>
            </a:r>
            <a:r>
              <a:rPr lang="en-US" sz="1800" dirty="0"/>
              <a:t>; Granger CB</a:t>
            </a:r>
            <a:r>
              <a:rPr lang="en-GB" sz="1800" baseline="30000" dirty="0"/>
              <a:t>1</a:t>
            </a:r>
            <a:r>
              <a:rPr lang="en-US" sz="1800" dirty="0"/>
              <a:t>; Alexander JH</a:t>
            </a:r>
            <a:r>
              <a:rPr lang="en-GB" sz="1800" baseline="30000" dirty="0"/>
              <a:t>1</a:t>
            </a:r>
            <a:r>
              <a:rPr lang="en-US" sz="1800" dirty="0"/>
              <a:t> on behalf of the AUGUSTUS Investigators.</a:t>
            </a:r>
          </a:p>
        </p:txBody>
      </p:sp>
      <p:sp>
        <p:nvSpPr>
          <p:cNvPr id="5" name="Text Placeholder 3"/>
          <p:cNvSpPr txBox="1">
            <a:spLocks/>
          </p:cNvSpPr>
          <p:nvPr/>
        </p:nvSpPr>
        <p:spPr>
          <a:xfrm>
            <a:off x="1355143" y="4993523"/>
            <a:ext cx="6436548" cy="205979"/>
          </a:xfrm>
          <a:prstGeom prst="rect">
            <a:avLst/>
          </a:prstGeom>
        </p:spPr>
        <p:txBody>
          <a:bodyPr vert="horz" wrap="square" lIns="0" tIns="54000" rIns="0" bIns="0" rtlCol="0" anchor="t" anchorCtr="0">
            <a:spAutoFit/>
          </a:bodyPr>
          <a:lstStyle>
            <a:lvl1pPr marL="0" indent="0" algn="ctr" defTabSz="914400" rtl="0" eaLnBrk="1" latinLnBrk="0" hangingPunct="1">
              <a:lnSpc>
                <a:spcPct val="80000"/>
              </a:lnSpc>
              <a:spcBef>
                <a:spcPts val="0"/>
              </a:spcBef>
              <a:spcAft>
                <a:spcPts val="0"/>
              </a:spcAft>
              <a:buClr>
                <a:schemeClr val="accent1"/>
              </a:buClr>
              <a:buSzPct val="75000"/>
              <a:buFontTx/>
              <a:buNone/>
              <a:defRPr sz="1400" b="1" kern="1200" spc="50" baseline="0">
                <a:solidFill>
                  <a:schemeClr val="tx2"/>
                </a:solidFill>
                <a:latin typeface="Arial (Body)"/>
                <a:ea typeface="+mn-ea"/>
                <a:cs typeface="+mn-cs"/>
              </a:defRPr>
            </a:lvl1pPr>
            <a:lvl2pPr marL="284400" indent="-284400" algn="l" defTabSz="914400" rtl="0" eaLnBrk="1" latinLnBrk="0" hangingPunct="1">
              <a:lnSpc>
                <a:spcPct val="90000"/>
              </a:lnSpc>
              <a:spcBef>
                <a:spcPts val="1200"/>
              </a:spcBef>
              <a:spcAft>
                <a:spcPts val="0"/>
              </a:spcAft>
              <a:buClr>
                <a:schemeClr val="tx2"/>
              </a:buClr>
              <a:buSzPct val="100000"/>
              <a:buFont typeface="Arial" panose="020B0604020202020204" pitchFamily="34" charset="0"/>
              <a:buChar char="•"/>
              <a:defRPr lang="en-US" sz="1800" kern="1200" spc="0" baseline="0" dirty="0" smtClean="0">
                <a:solidFill>
                  <a:schemeClr val="tx2"/>
                </a:solidFill>
                <a:latin typeface="Arial (Body)"/>
                <a:ea typeface="+mn-ea"/>
                <a:cs typeface="+mn-cs"/>
              </a:defRPr>
            </a:lvl2pPr>
            <a:lvl3pPr marL="644400" indent="-284400" algn="l" defTabSz="914400" rtl="0" eaLnBrk="1" latinLnBrk="0" hangingPunct="1">
              <a:lnSpc>
                <a:spcPct val="90000"/>
              </a:lnSpc>
              <a:spcBef>
                <a:spcPts val="1200"/>
              </a:spcBef>
              <a:spcAft>
                <a:spcPts val="0"/>
              </a:spcAft>
              <a:buClr>
                <a:schemeClr val="tx2"/>
              </a:buClr>
              <a:buSzPct val="100000"/>
              <a:buFont typeface="Calibri" panose="020F0502020204030204" pitchFamily="34" charset="0"/>
              <a:buChar char="‒"/>
              <a:tabLst/>
              <a:defRPr lang="en-US" sz="1600" kern="1200" spc="0" baseline="0" dirty="0" smtClean="0">
                <a:solidFill>
                  <a:schemeClr val="tx2"/>
                </a:solidFill>
                <a:latin typeface="Arial (Body)"/>
                <a:ea typeface="+mn-ea"/>
                <a:cs typeface="+mn-cs"/>
              </a:defRPr>
            </a:lvl3pPr>
            <a:lvl4pPr marL="1000800" indent="-284400" algn="l" defTabSz="914400" rtl="0" eaLnBrk="1" latinLnBrk="0" hangingPunct="1">
              <a:lnSpc>
                <a:spcPct val="90000"/>
              </a:lnSpc>
              <a:spcBef>
                <a:spcPts val="600"/>
              </a:spcBef>
              <a:spcAft>
                <a:spcPts val="0"/>
              </a:spcAft>
              <a:buClr>
                <a:schemeClr val="tx2"/>
              </a:buClr>
              <a:buSzPct val="110000"/>
              <a:buFont typeface="Wingdings" panose="05000000000000000000" pitchFamily="2" charset="2"/>
              <a:buChar char="§"/>
              <a:tabLst/>
              <a:defRPr sz="1500" kern="1200" spc="0" baseline="0">
                <a:solidFill>
                  <a:schemeClr val="tx2"/>
                </a:solidFill>
                <a:latin typeface="Arial (Body)"/>
                <a:ea typeface="+mn-ea"/>
                <a:cs typeface="+mn-cs"/>
              </a:defRPr>
            </a:lvl4pPr>
            <a:lvl5pPr marL="715963" marR="0" indent="-177800" algn="l" defTabSz="914400" rtl="0" eaLnBrk="1" fontAlgn="auto" latinLnBrk="0" hangingPunct="1">
              <a:lnSpc>
                <a:spcPct val="90000"/>
              </a:lnSpc>
              <a:spcBef>
                <a:spcPts val="600"/>
              </a:spcBef>
              <a:spcAft>
                <a:spcPts val="0"/>
              </a:spcAft>
              <a:buClr>
                <a:schemeClr val="tx2"/>
              </a:buClr>
              <a:buSzPct val="110000"/>
              <a:buFont typeface="Calibri" panose="020F0502020204030204" pitchFamily="34" charset="0"/>
              <a:buChar char="‒"/>
              <a:tabLst/>
              <a:defRPr sz="1400" kern="1200" spc="0" baseline="0">
                <a:solidFill>
                  <a:schemeClr val="tx2"/>
                </a:solidFill>
                <a:latin typeface="Arial (Bod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1200" dirty="0">
                <a:latin typeface="+mn-lt"/>
              </a:rPr>
              <a:t>AUGUSTUS was funded by Bristol-Myers Squibb and Pfizer</a:t>
            </a:r>
          </a:p>
        </p:txBody>
      </p:sp>
      <p:sp>
        <p:nvSpPr>
          <p:cNvPr id="9" name="TextBox 8"/>
          <p:cNvSpPr txBox="1"/>
          <p:nvPr/>
        </p:nvSpPr>
        <p:spPr>
          <a:xfrm>
            <a:off x="5881114" y="6445919"/>
            <a:ext cx="3083345" cy="276999"/>
          </a:xfrm>
          <a:prstGeom prst="rect">
            <a:avLst/>
          </a:prstGeom>
          <a:noFill/>
        </p:spPr>
        <p:txBody>
          <a:bodyPr wrap="none" rtlCol="0">
            <a:spAutoFit/>
          </a:bodyPr>
          <a:lstStyle/>
          <a:p>
            <a:pPr algn="ctr"/>
            <a:r>
              <a:rPr lang="en-GB" sz="1200" dirty="0">
                <a:solidFill>
                  <a:schemeClr val="tx2"/>
                </a:solidFill>
              </a:rPr>
              <a:t>Lopes RD et al. </a:t>
            </a:r>
            <a:r>
              <a:rPr lang="en-GB" sz="1200" i="1" dirty="0">
                <a:solidFill>
                  <a:schemeClr val="tx2"/>
                </a:solidFill>
              </a:rPr>
              <a:t>N </a:t>
            </a:r>
            <a:r>
              <a:rPr lang="en-GB" sz="1200" i="1" dirty="0" err="1">
                <a:solidFill>
                  <a:schemeClr val="tx2"/>
                </a:solidFill>
              </a:rPr>
              <a:t>Engl</a:t>
            </a:r>
            <a:r>
              <a:rPr lang="en-GB" sz="1200" i="1" dirty="0">
                <a:solidFill>
                  <a:schemeClr val="tx2"/>
                </a:solidFill>
              </a:rPr>
              <a:t> J Med. </a:t>
            </a:r>
            <a:r>
              <a:rPr lang="en-GB" sz="1200" dirty="0">
                <a:solidFill>
                  <a:schemeClr val="tx2"/>
                </a:solidFill>
              </a:rPr>
              <a:t>March 17, 2019;</a:t>
            </a:r>
            <a:endParaRPr lang="en-US" sz="1200" dirty="0">
              <a:solidFill>
                <a:schemeClr val="tx2"/>
              </a:solidFill>
            </a:endParaRPr>
          </a:p>
        </p:txBody>
      </p:sp>
    </p:spTree>
    <p:extLst>
      <p:ext uri="{BB962C8B-B14F-4D97-AF65-F5344CB8AC3E}">
        <p14:creationId xmlns:p14="http://schemas.microsoft.com/office/powerpoint/2010/main" val="248357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4" name="Rectangle 4"/>
          <p:cNvSpPr>
            <a:spLocks noChangeArrowheads="1"/>
          </p:cNvSpPr>
          <p:nvPr/>
        </p:nvSpPr>
        <p:spPr bwMode="auto">
          <a:xfrm>
            <a:off x="2330868" y="3651500"/>
            <a:ext cx="1539000" cy="473154"/>
          </a:xfrm>
          <a:prstGeom prst="rect">
            <a:avLst/>
          </a:prstGeom>
          <a:noFill/>
          <a:ln w="28575">
            <a:solidFill>
              <a:srgbClr val="E97C25"/>
            </a:solidFill>
            <a:miter lim="800000"/>
            <a:headEnd/>
            <a:tailEnd/>
          </a:ln>
          <a:effectLst/>
        </p:spPr>
        <p:txBody>
          <a:bodyPr wrap="square" lIns="68554" tIns="68554" rIns="68554" bIns="68554">
            <a:spAutoFit/>
          </a:bodyPr>
          <a:lstStyle/>
          <a:p>
            <a:pPr algn="ctr" defTabSz="685783" fontAlgn="base">
              <a:spcBef>
                <a:spcPct val="0"/>
              </a:spcBef>
              <a:spcAft>
                <a:spcPct val="0"/>
              </a:spcAft>
              <a:defRPr/>
            </a:pPr>
            <a:r>
              <a:rPr lang="en-US" sz="1350" b="1" dirty="0">
                <a:solidFill>
                  <a:srgbClr val="005595"/>
                </a:solidFill>
                <a:latin typeface="Arial" panose="020B0604020202020204"/>
                <a:ea typeface="ＭＳ Ｐゴシック" pitchFamily="34" charset="-128"/>
              </a:rPr>
              <a:t>VKA</a:t>
            </a:r>
          </a:p>
          <a:p>
            <a:pPr algn="ctr" defTabSz="685783" fontAlgn="base">
              <a:spcBef>
                <a:spcPct val="0"/>
              </a:spcBef>
              <a:spcAft>
                <a:spcPct val="0"/>
              </a:spcAft>
              <a:defRPr/>
            </a:pPr>
            <a:r>
              <a:rPr lang="en-US" sz="825" b="1" dirty="0">
                <a:solidFill>
                  <a:srgbClr val="005595"/>
                </a:solidFill>
                <a:latin typeface="Arial" panose="020B0604020202020204"/>
                <a:ea typeface="ＭＳ Ｐゴシック" pitchFamily="34" charset="-128"/>
              </a:rPr>
              <a:t>(INR 2.0 to 3.0)</a:t>
            </a:r>
            <a:endParaRPr lang="en-US" sz="788" b="1" dirty="0">
              <a:solidFill>
                <a:srgbClr val="005595"/>
              </a:solidFill>
              <a:latin typeface="Arial" panose="020B0604020202020204"/>
              <a:ea typeface="ＭＳ Ｐゴシック" pitchFamily="34" charset="-128"/>
            </a:endParaRPr>
          </a:p>
        </p:txBody>
      </p:sp>
      <p:sp>
        <p:nvSpPr>
          <p:cNvPr id="1054725" name="Rectangle 5"/>
          <p:cNvSpPr>
            <a:spLocks noChangeArrowheads="1"/>
          </p:cNvSpPr>
          <p:nvPr/>
        </p:nvSpPr>
        <p:spPr bwMode="auto">
          <a:xfrm>
            <a:off x="684605" y="3664582"/>
            <a:ext cx="1539000" cy="444365"/>
          </a:xfrm>
          <a:prstGeom prst="rect">
            <a:avLst/>
          </a:prstGeom>
          <a:noFill/>
          <a:ln w="28575">
            <a:solidFill>
              <a:srgbClr val="C0D832"/>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cs-CZ" sz="1200" b="1" dirty="0" err="1">
                <a:solidFill>
                  <a:srgbClr val="005595"/>
                </a:solidFill>
                <a:latin typeface="Arial" panose="020B0604020202020204"/>
              </a:rPr>
              <a:t>a</a:t>
            </a:r>
            <a:r>
              <a:rPr lang="en-US" sz="1200" b="1" dirty="0" err="1">
                <a:solidFill>
                  <a:srgbClr val="005595"/>
                </a:solidFill>
                <a:latin typeface="Arial" panose="020B0604020202020204"/>
                <a:ea typeface="ＭＳ Ｐゴシック" pitchFamily="34" charset="-128"/>
              </a:rPr>
              <a:t>pixaban</a:t>
            </a:r>
            <a:r>
              <a:rPr lang="en-US" sz="1200" b="1" dirty="0">
                <a:solidFill>
                  <a:srgbClr val="005595"/>
                </a:solidFill>
                <a:latin typeface="Arial" panose="020B0604020202020204"/>
                <a:ea typeface="ＭＳ Ｐゴシック" pitchFamily="34" charset="-128"/>
              </a:rPr>
              <a:t> 5 mg BID</a:t>
            </a:r>
          </a:p>
          <a:p>
            <a:pPr algn="ctr" defTabSz="685783" fontAlgn="base">
              <a:spcBef>
                <a:spcPct val="0"/>
              </a:spcBef>
              <a:spcAft>
                <a:spcPct val="0"/>
              </a:spcAft>
              <a:defRPr/>
            </a:pPr>
            <a:r>
              <a:rPr lang="en-US" sz="788" dirty="0">
                <a:solidFill>
                  <a:srgbClr val="005595"/>
                </a:solidFill>
                <a:latin typeface="Arial" panose="020B0604020202020204"/>
                <a:ea typeface="ＭＳ Ｐゴシック" pitchFamily="34" charset="-128"/>
              </a:rPr>
              <a:t>2.5 mg BID if criteria met*</a:t>
            </a:r>
          </a:p>
        </p:txBody>
      </p:sp>
      <p:sp>
        <p:nvSpPr>
          <p:cNvPr id="1054729" name="Rectangle 9"/>
          <p:cNvSpPr>
            <a:spLocks noChangeArrowheads="1"/>
          </p:cNvSpPr>
          <p:nvPr/>
        </p:nvSpPr>
        <p:spPr bwMode="auto">
          <a:xfrm>
            <a:off x="3690640" y="2923459"/>
            <a:ext cx="1852910" cy="528966"/>
          </a:xfrm>
          <a:prstGeom prst="rect">
            <a:avLst/>
          </a:prstGeom>
          <a:noFill/>
          <a:ln>
            <a:noFill/>
          </a:ln>
          <a:effectLst/>
        </p:spPr>
        <p:txBody>
          <a:bodyPr wrap="square" lIns="67840" tIns="33325" rIns="67840" bIns="33325">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defTabSz="685783" fontAlgn="base">
              <a:spcBef>
                <a:spcPct val="0"/>
              </a:spcBef>
              <a:spcAft>
                <a:spcPct val="0"/>
              </a:spcAft>
              <a:defRPr/>
            </a:pPr>
            <a:r>
              <a:rPr lang="en-US" altLang="en-US" sz="1200" b="1" i="1" dirty="0">
                <a:solidFill>
                  <a:srgbClr val="005595"/>
                </a:solidFill>
                <a:latin typeface="Arial" pitchFamily="34" charset="0"/>
              </a:rPr>
              <a:t>2 x 2 </a:t>
            </a:r>
            <a:r>
              <a:rPr lang="cs-CZ" altLang="en-US" sz="1200" b="1" i="1" dirty="0">
                <a:solidFill>
                  <a:srgbClr val="005595"/>
                </a:solidFill>
                <a:latin typeface="Arial" pitchFamily="34" charset="0"/>
              </a:rPr>
              <a:t>faktorový design </a:t>
            </a:r>
            <a:endParaRPr lang="en-US" altLang="en-US" sz="1200" b="1" i="1" dirty="0">
              <a:solidFill>
                <a:srgbClr val="005595"/>
              </a:solidFill>
              <a:latin typeface="Arial" pitchFamily="34" charset="0"/>
            </a:endParaRPr>
          </a:p>
          <a:p>
            <a:pPr algn="ctr" defTabSz="685783" fontAlgn="base">
              <a:spcBef>
                <a:spcPct val="0"/>
              </a:spcBef>
              <a:spcAft>
                <a:spcPct val="0"/>
              </a:spcAft>
              <a:defRPr/>
            </a:pPr>
            <a:r>
              <a:rPr lang="en-US" altLang="en-US" sz="900" b="1" i="1" dirty="0">
                <a:solidFill>
                  <a:srgbClr val="005595"/>
                </a:solidFill>
                <a:latin typeface="Arial" pitchFamily="34" charset="0"/>
              </a:rPr>
              <a:t>1:1:1:1 </a:t>
            </a:r>
            <a:r>
              <a:rPr lang="cs-CZ" altLang="en-US" sz="900" b="1" i="1" dirty="0">
                <a:solidFill>
                  <a:srgbClr val="005595"/>
                </a:solidFill>
                <a:latin typeface="Arial" pitchFamily="34" charset="0"/>
              </a:rPr>
              <a:t>randomizace </a:t>
            </a:r>
          </a:p>
          <a:p>
            <a:pPr algn="ctr" defTabSz="685783" fontAlgn="base">
              <a:spcBef>
                <a:spcPct val="0"/>
              </a:spcBef>
              <a:spcAft>
                <a:spcPct val="0"/>
              </a:spcAft>
              <a:defRPr/>
            </a:pPr>
            <a:r>
              <a:rPr lang="cs-CZ" altLang="en-US" sz="900" b="1" i="1" dirty="0">
                <a:solidFill>
                  <a:srgbClr val="005595"/>
                </a:solidFill>
                <a:latin typeface="Arial" pitchFamily="34" charset="0"/>
              </a:rPr>
              <a:t>do 4 léčebných režimů </a:t>
            </a:r>
            <a:endParaRPr lang="en-US" altLang="en-US" sz="900" b="1" i="1" dirty="0">
              <a:solidFill>
                <a:srgbClr val="005595"/>
              </a:solidFill>
              <a:latin typeface="Arial" pitchFamily="34" charset="0"/>
            </a:endParaRPr>
          </a:p>
        </p:txBody>
      </p:sp>
      <p:sp>
        <p:nvSpPr>
          <p:cNvPr id="102406" name="Text Box 13"/>
          <p:cNvSpPr txBox="1">
            <a:spLocks noChangeArrowheads="1"/>
          </p:cNvSpPr>
          <p:nvPr/>
        </p:nvSpPr>
        <p:spPr bwMode="auto">
          <a:xfrm>
            <a:off x="658858" y="1742938"/>
            <a:ext cx="3913141" cy="715554"/>
          </a:xfrm>
          <a:prstGeom prst="rect">
            <a:avLst/>
          </a:prstGeom>
          <a:noFill/>
          <a:ln w="28575">
            <a:solidFill>
              <a:schemeClr val="tx2"/>
            </a:solidFill>
            <a:miter lim="800000"/>
            <a:headEnd type="none" w="sm" len="sm"/>
            <a:tailEnd type="none" w="med" len="lg"/>
          </a:ln>
        </p:spPr>
        <p:txBody>
          <a:bodyPr wrap="square" lIns="68554" tIns="34277" rIns="68554" bIns="34277">
            <a:spAutoFit/>
          </a:bodyPr>
          <a:lstStyle>
            <a:lvl1pPr marL="342900" indent="-342900" eaLnBrk="0" hangingPunct="0">
              <a:lnSpc>
                <a:spcPct val="95000"/>
              </a:lnSpc>
              <a:spcBef>
                <a:spcPct val="40000"/>
              </a:spcBef>
              <a:buClr>
                <a:schemeClr val="hlink"/>
              </a:buClr>
              <a:buSzPct val="68000"/>
              <a:buFont typeface="Wingdings" pitchFamily="2" charset="2"/>
              <a:buChar char="n"/>
              <a:defRPr sz="2600">
                <a:solidFill>
                  <a:schemeClr val="tx1"/>
                </a:solidFill>
                <a:latin typeface="Arial" pitchFamily="34" charset="0"/>
              </a:defRPr>
            </a:lvl1pPr>
            <a:lvl2pPr marL="742950" indent="-285750" eaLnBrk="0" hangingPunct="0">
              <a:lnSpc>
                <a:spcPct val="95000"/>
              </a:lnSpc>
              <a:spcBef>
                <a:spcPct val="20000"/>
              </a:spcBef>
              <a:buClr>
                <a:schemeClr val="accent2"/>
              </a:buClr>
              <a:buSzPct val="68000"/>
              <a:buFont typeface="Wingdings" pitchFamily="2" charset="2"/>
              <a:buChar char="l"/>
              <a:defRPr sz="2600">
                <a:solidFill>
                  <a:schemeClr val="tx1"/>
                </a:solidFill>
                <a:latin typeface="Arial" pitchFamily="34" charset="0"/>
              </a:defRPr>
            </a:lvl2pPr>
            <a:lvl3pPr marL="227013" eaLnBrk="0" hangingPunct="0">
              <a:lnSpc>
                <a:spcPct val="95000"/>
              </a:lnSpc>
              <a:spcBef>
                <a:spcPct val="10000"/>
              </a:spcBef>
              <a:buClr>
                <a:schemeClr val="tx1"/>
              </a:buClr>
              <a:buSzPct val="44000"/>
              <a:buFont typeface="Monotype Sorts" charset="2"/>
              <a:defRPr sz="2600" i="1">
                <a:solidFill>
                  <a:schemeClr val="tx1"/>
                </a:solidFill>
                <a:latin typeface="Arial" pitchFamily="34" charset="0"/>
              </a:defRPr>
            </a:lvl3pPr>
            <a:lvl4pPr marL="1600200" indent="-228600" eaLnBrk="0" hangingPunct="0">
              <a:lnSpc>
                <a:spcPct val="95000"/>
              </a:lnSpc>
              <a:spcBef>
                <a:spcPct val="20000"/>
              </a:spcBef>
              <a:buChar char="–"/>
              <a:defRPr sz="2000">
                <a:solidFill>
                  <a:schemeClr val="tx1"/>
                </a:solidFill>
                <a:latin typeface="Arial" pitchFamily="34" charset="0"/>
              </a:defRPr>
            </a:lvl4pPr>
            <a:lvl5pPr marL="2057400" indent="-228600" eaLnBrk="0" hangingPunct="0">
              <a:lnSpc>
                <a:spcPct val="95000"/>
              </a:lnSpc>
              <a:spcBef>
                <a:spcPct val="20000"/>
              </a:spcBef>
              <a:buChar char="»"/>
              <a:defRPr sz="2000">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a:solidFill>
                  <a:schemeClr val="tx1"/>
                </a:solidFill>
                <a:latin typeface="Arial" pitchFamily="34" charset="0"/>
              </a:defRPr>
            </a:lvl9pPr>
          </a:lstStyle>
          <a:p>
            <a:pPr marL="42859" indent="0" defTabSz="685783" fontAlgn="base">
              <a:lnSpc>
                <a:spcPct val="100000"/>
              </a:lnSpc>
              <a:spcBef>
                <a:spcPct val="0"/>
              </a:spcBef>
              <a:spcAft>
                <a:spcPct val="0"/>
              </a:spcAft>
              <a:buClr>
                <a:srgbClr val="FF3300"/>
              </a:buClr>
              <a:buSzTx/>
              <a:buNone/>
              <a:defRPr/>
            </a:pPr>
            <a:r>
              <a:rPr lang="en-US" altLang="en-US" sz="1050" dirty="0">
                <a:solidFill>
                  <a:srgbClr val="005595"/>
                </a:solidFill>
                <a:ea typeface="ＭＳ Ｐゴシック" pitchFamily="34" charset="-128"/>
                <a:cs typeface="Arial" pitchFamily="34" charset="0"/>
              </a:rPr>
              <a:t>NVAF (</a:t>
            </a:r>
            <a:r>
              <a:rPr lang="cs-CZ" altLang="en-US" sz="1050" dirty="0">
                <a:solidFill>
                  <a:srgbClr val="005595"/>
                </a:solidFill>
                <a:ea typeface="ＭＳ Ｐゴシック" pitchFamily="34" charset="-128"/>
                <a:cs typeface="Arial" pitchFamily="34" charset="0"/>
              </a:rPr>
              <a:t>předchozí, </a:t>
            </a:r>
            <a:r>
              <a:rPr lang="en-US" altLang="en-US" sz="1050" dirty="0">
                <a:solidFill>
                  <a:srgbClr val="005595"/>
                </a:solidFill>
                <a:ea typeface="ＭＳ Ｐゴシック" pitchFamily="34" charset="-128"/>
                <a:cs typeface="Arial" pitchFamily="34" charset="0"/>
              </a:rPr>
              <a:t>persistent</a:t>
            </a:r>
            <a:r>
              <a:rPr lang="cs-CZ" altLang="en-US" sz="1050" dirty="0">
                <a:solidFill>
                  <a:srgbClr val="005595"/>
                </a:solidFill>
                <a:ea typeface="ＭＳ Ｐゴシック" pitchFamily="34" charset="-128"/>
                <a:cs typeface="Arial" pitchFamily="34" charset="0"/>
              </a:rPr>
              <a:t>ní</a:t>
            </a:r>
            <a:r>
              <a:rPr lang="en-US" altLang="en-US" sz="1050" dirty="0">
                <a:solidFill>
                  <a:srgbClr val="005595"/>
                </a:solidFill>
                <a:ea typeface="ＭＳ Ｐゴシック" pitchFamily="34" charset="-128"/>
                <a:cs typeface="Arial" pitchFamily="34" charset="0"/>
              </a:rPr>
              <a:t>/permanent</a:t>
            </a:r>
            <a:r>
              <a:rPr lang="cs-CZ" altLang="en-US" sz="1050" dirty="0">
                <a:solidFill>
                  <a:srgbClr val="005595"/>
                </a:solidFill>
                <a:ea typeface="ＭＳ Ｐゴシック" pitchFamily="34" charset="-128"/>
                <a:cs typeface="Arial" pitchFamily="34" charset="0"/>
              </a:rPr>
              <a:t>ní</a:t>
            </a:r>
            <a:r>
              <a:rPr lang="en-US" altLang="en-US" sz="1050" dirty="0">
                <a:solidFill>
                  <a:srgbClr val="005595"/>
                </a:solidFill>
                <a:ea typeface="ＭＳ Ｐゴシック" pitchFamily="34" charset="-128"/>
                <a:cs typeface="Arial" pitchFamily="34" charset="0"/>
              </a:rPr>
              <a:t>,</a:t>
            </a:r>
            <a:r>
              <a:rPr lang="cs-CZ" altLang="en-US" sz="1050" dirty="0">
                <a:solidFill>
                  <a:srgbClr val="005595"/>
                </a:solidFill>
                <a:ea typeface="ＭＳ Ｐゴシック" pitchFamily="34" charset="-128"/>
                <a:cs typeface="Arial" pitchFamily="34" charset="0"/>
              </a:rPr>
              <a:t> </a:t>
            </a:r>
            <a:r>
              <a:rPr lang="en-US" altLang="en-US" sz="1050" dirty="0" err="1">
                <a:solidFill>
                  <a:srgbClr val="005595"/>
                </a:solidFill>
                <a:ea typeface="ＭＳ Ｐゴシック" pitchFamily="34" charset="-128"/>
                <a:cs typeface="Arial" pitchFamily="34" charset="0"/>
              </a:rPr>
              <a:t>paroxy</a:t>
            </a:r>
            <a:r>
              <a:rPr lang="cs-CZ" altLang="en-US" sz="1050" dirty="0">
                <a:solidFill>
                  <a:srgbClr val="005595"/>
                </a:solidFill>
                <a:cs typeface="Arial" pitchFamily="34" charset="0"/>
              </a:rPr>
              <a:t>s</a:t>
            </a:r>
            <a:r>
              <a:rPr lang="cs-CZ" altLang="en-US" sz="1050" dirty="0" err="1">
                <a:solidFill>
                  <a:srgbClr val="005595"/>
                </a:solidFill>
                <a:ea typeface="ＭＳ Ｐゴシック" pitchFamily="34" charset="-128"/>
                <a:cs typeface="Arial" pitchFamily="34" charset="0"/>
              </a:rPr>
              <a:t>mální</a:t>
            </a:r>
            <a:r>
              <a:rPr lang="cs-CZ" altLang="en-US" sz="1050" dirty="0">
                <a:solidFill>
                  <a:srgbClr val="005595"/>
                </a:solidFill>
                <a:ea typeface="ＭＳ Ｐゴシック" pitchFamily="34" charset="-128"/>
                <a:cs typeface="Arial" pitchFamily="34" charset="0"/>
              </a:rPr>
              <a:t>)</a:t>
            </a:r>
            <a:endParaRPr lang="en-US" altLang="en-US" sz="1050" dirty="0">
              <a:solidFill>
                <a:srgbClr val="005595"/>
              </a:solidFill>
              <a:ea typeface="ＭＳ Ｐゴシック" pitchFamily="34" charset="-128"/>
              <a:cs typeface="Arial" pitchFamily="34" charset="0"/>
            </a:endParaRPr>
          </a:p>
          <a:p>
            <a:pPr marL="213300" lvl="2" indent="-213300" defTabSz="685783" fontAlgn="base">
              <a:lnSpc>
                <a:spcPct val="100000"/>
              </a:lnSpc>
              <a:spcBef>
                <a:spcPct val="0"/>
              </a:spcBef>
              <a:spcAft>
                <a:spcPct val="0"/>
              </a:spcAft>
              <a:buClr>
                <a:schemeClr val="accent1"/>
              </a:buClr>
              <a:buSzTx/>
              <a:buFont typeface="Wingdings" pitchFamily="2" charset="2"/>
              <a:buChar char="§"/>
              <a:defRPr/>
            </a:pPr>
            <a:r>
              <a:rPr lang="cs-CZ" altLang="en-US" sz="1050" i="0" dirty="0">
                <a:solidFill>
                  <a:srgbClr val="005595"/>
                </a:solidFill>
                <a:ea typeface="ＭＳ Ｐゴシック" pitchFamily="34" charset="-128"/>
                <a:cs typeface="Arial" pitchFamily="34" charset="0"/>
              </a:rPr>
              <a:t>Rozhodnutí lékaře o nutnosti podávání </a:t>
            </a:r>
            <a:r>
              <a:rPr lang="cs-CZ" altLang="en-US" sz="1050" i="0" dirty="0" err="1">
                <a:solidFill>
                  <a:srgbClr val="005595"/>
                </a:solidFill>
                <a:ea typeface="ＭＳ Ｐゴシック" pitchFamily="34" charset="-128"/>
                <a:cs typeface="Arial" pitchFamily="34" charset="0"/>
              </a:rPr>
              <a:t>antikoagulace</a:t>
            </a:r>
            <a:r>
              <a:rPr lang="cs-CZ" altLang="en-US" sz="1050" i="0" dirty="0">
                <a:solidFill>
                  <a:srgbClr val="005595"/>
                </a:solidFill>
                <a:ea typeface="ＭＳ Ｐゴシック" pitchFamily="34" charset="-128"/>
                <a:cs typeface="Arial" pitchFamily="34" charset="0"/>
              </a:rPr>
              <a:t>.</a:t>
            </a:r>
            <a:endParaRPr lang="en-US" altLang="en-US" sz="1050" i="0" dirty="0">
              <a:solidFill>
                <a:srgbClr val="005595"/>
              </a:solidFill>
              <a:ea typeface="ＭＳ Ｐゴシック" pitchFamily="34" charset="-128"/>
              <a:cs typeface="Arial" pitchFamily="34" charset="0"/>
            </a:endParaRPr>
          </a:p>
          <a:p>
            <a:pPr marL="213300" lvl="2" indent="-213300" defTabSz="685783" fontAlgn="base">
              <a:lnSpc>
                <a:spcPct val="100000"/>
              </a:lnSpc>
              <a:spcBef>
                <a:spcPct val="0"/>
              </a:spcBef>
              <a:spcAft>
                <a:spcPct val="0"/>
              </a:spcAft>
              <a:buClr>
                <a:schemeClr val="accent1"/>
              </a:buClr>
              <a:buSzTx/>
              <a:buFont typeface="Wingdings" pitchFamily="2" charset="2"/>
              <a:buChar char="§"/>
              <a:defRPr/>
            </a:pPr>
            <a:r>
              <a:rPr lang="en-US" altLang="en-US" sz="1050" i="0" dirty="0">
                <a:solidFill>
                  <a:srgbClr val="005595"/>
                </a:solidFill>
                <a:ea typeface="ＭＳ Ｐゴシック" pitchFamily="34" charset="-128"/>
                <a:cs typeface="Arial" pitchFamily="34" charset="0"/>
              </a:rPr>
              <a:t>A</a:t>
            </a:r>
            <a:r>
              <a:rPr lang="cs-CZ" altLang="en-US" sz="1050" i="0" dirty="0">
                <a:solidFill>
                  <a:srgbClr val="005595"/>
                </a:solidFill>
                <a:ea typeface="ＭＳ Ｐゴシック" pitchFamily="34" charset="-128"/>
                <a:cs typeface="Arial" pitchFamily="34" charset="0"/>
              </a:rPr>
              <a:t>K</a:t>
            </a:r>
            <a:r>
              <a:rPr lang="en-US" altLang="en-US" sz="1050" i="0" dirty="0">
                <a:solidFill>
                  <a:srgbClr val="005595"/>
                </a:solidFill>
                <a:ea typeface="ＭＳ Ｐゴシック" pitchFamily="34" charset="-128"/>
                <a:cs typeface="Arial" pitchFamily="34" charset="0"/>
              </a:rPr>
              <a:t>S a/</a:t>
            </a:r>
            <a:r>
              <a:rPr lang="cs-CZ" altLang="en-US" sz="1050" i="0" dirty="0">
                <a:solidFill>
                  <a:srgbClr val="005595"/>
                </a:solidFill>
                <a:ea typeface="ＭＳ Ｐゴシック" pitchFamily="34" charset="-128"/>
                <a:cs typeface="Arial" pitchFamily="34" charset="0"/>
              </a:rPr>
              <a:t>nebo</a:t>
            </a:r>
            <a:r>
              <a:rPr lang="en-US" altLang="en-US" sz="1050" i="0" dirty="0">
                <a:solidFill>
                  <a:srgbClr val="005595"/>
                </a:solidFill>
                <a:ea typeface="ＭＳ Ｐゴシック" pitchFamily="34" charset="-128"/>
                <a:cs typeface="Arial" pitchFamily="34" charset="0"/>
              </a:rPr>
              <a:t> PCI </a:t>
            </a:r>
            <a:r>
              <a:rPr lang="cs-CZ" altLang="en-US" sz="1050" i="0" dirty="0">
                <a:solidFill>
                  <a:srgbClr val="005595"/>
                </a:solidFill>
                <a:ea typeface="ＭＳ Ｐゴシック" pitchFamily="34" charset="-128"/>
                <a:cs typeface="Arial" pitchFamily="34" charset="0"/>
              </a:rPr>
              <a:t>s plánovým podáváním </a:t>
            </a:r>
            <a:r>
              <a:rPr lang="en-US" altLang="en-US" sz="1050" i="0" dirty="0">
                <a:solidFill>
                  <a:srgbClr val="005595"/>
                </a:solidFill>
                <a:ea typeface="ＭＳ Ｐゴシック" pitchFamily="34" charset="-128"/>
                <a:cs typeface="Arial" pitchFamily="34" charset="0"/>
              </a:rPr>
              <a:t>P2Y</a:t>
            </a:r>
            <a:r>
              <a:rPr lang="en-US" altLang="en-US" sz="1050" i="0" baseline="-25000" dirty="0">
                <a:solidFill>
                  <a:srgbClr val="005595"/>
                </a:solidFill>
                <a:ea typeface="ＭＳ Ｐゴシック" pitchFamily="34" charset="-128"/>
                <a:cs typeface="Arial" pitchFamily="34" charset="0"/>
              </a:rPr>
              <a:t>12</a:t>
            </a:r>
            <a:r>
              <a:rPr lang="en-US" altLang="en-US" sz="1050" i="0" dirty="0">
                <a:solidFill>
                  <a:srgbClr val="005595"/>
                </a:solidFill>
                <a:ea typeface="ＭＳ Ｐゴシック" pitchFamily="34" charset="-128"/>
                <a:cs typeface="Arial" pitchFamily="34" charset="0"/>
              </a:rPr>
              <a:t> inhibitor</a:t>
            </a:r>
            <a:r>
              <a:rPr lang="cs-CZ" altLang="en-US" sz="1050" i="0" dirty="0">
                <a:solidFill>
                  <a:srgbClr val="005595"/>
                </a:solidFill>
                <a:ea typeface="ＭＳ Ｐゴシック" pitchFamily="34" charset="-128"/>
                <a:cs typeface="Arial" pitchFamily="34" charset="0"/>
              </a:rPr>
              <a:t>u pod dobu alespoň </a:t>
            </a:r>
            <a:r>
              <a:rPr lang="en-US" altLang="en-US" sz="1050" i="0" dirty="0">
                <a:solidFill>
                  <a:srgbClr val="005595"/>
                </a:solidFill>
                <a:ea typeface="ＭＳ Ｐゴシック" pitchFamily="34" charset="-128"/>
                <a:cs typeface="Arial" pitchFamily="34" charset="0"/>
              </a:rPr>
              <a:t>6 m</a:t>
            </a:r>
            <a:r>
              <a:rPr lang="cs-CZ" altLang="en-US" sz="1050" i="0" dirty="0" err="1">
                <a:solidFill>
                  <a:srgbClr val="005595"/>
                </a:solidFill>
                <a:ea typeface="ＭＳ Ｐゴシック" pitchFamily="34" charset="-128"/>
                <a:cs typeface="Arial" pitchFamily="34" charset="0"/>
              </a:rPr>
              <a:t>ěsíců</a:t>
            </a:r>
            <a:r>
              <a:rPr lang="en-US" altLang="en-US" sz="1050" i="0" dirty="0">
                <a:solidFill>
                  <a:srgbClr val="005595"/>
                </a:solidFill>
                <a:ea typeface="ＭＳ Ｐゴシック" pitchFamily="34" charset="-128"/>
                <a:cs typeface="Arial" pitchFamily="34" charset="0"/>
              </a:rPr>
              <a:t>.</a:t>
            </a:r>
          </a:p>
        </p:txBody>
      </p:sp>
      <p:sp>
        <p:nvSpPr>
          <p:cNvPr id="13" name="Text Box 13"/>
          <p:cNvSpPr txBox="1">
            <a:spLocks noChangeArrowheads="1"/>
          </p:cNvSpPr>
          <p:nvPr/>
        </p:nvSpPr>
        <p:spPr bwMode="auto">
          <a:xfrm>
            <a:off x="5101103" y="1762453"/>
            <a:ext cx="3645000" cy="715554"/>
          </a:xfrm>
          <a:prstGeom prst="rect">
            <a:avLst/>
          </a:prstGeom>
          <a:noFill/>
          <a:ln w="28575">
            <a:solidFill>
              <a:schemeClr val="tx2"/>
            </a:solidFill>
            <a:miter lim="800000"/>
            <a:headEnd type="none" w="sm" len="sm"/>
            <a:tailEnd type="none" w="med" len="lg"/>
          </a:ln>
          <a:effectLst/>
        </p:spPr>
        <p:txBody>
          <a:bodyPr wrap="square" lIns="68554" tIns="34277" rIns="68554" bIns="34277">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396875" indent="-16827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39274" lvl="2" indent="0" defTabSz="685783" fontAlgn="base">
              <a:spcBef>
                <a:spcPct val="0"/>
              </a:spcBef>
              <a:spcAft>
                <a:spcPct val="0"/>
              </a:spcAft>
              <a:buClr>
                <a:srgbClr val="FF3300"/>
              </a:buClr>
              <a:defRPr/>
            </a:pPr>
            <a:r>
              <a:rPr lang="cs-CZ" sz="1050" dirty="0">
                <a:solidFill>
                  <a:srgbClr val="005595"/>
                </a:solidFill>
                <a:latin typeface="Arial"/>
              </a:rPr>
              <a:t>Vyřazeni:</a:t>
            </a:r>
            <a:endParaRPr lang="en-US" sz="1050" dirty="0">
              <a:solidFill>
                <a:srgbClr val="005595"/>
              </a:solidFill>
              <a:latin typeface="Arial"/>
              <a:ea typeface="ＭＳ Ｐゴシック" pitchFamily="34" charset="-128"/>
            </a:endParaRPr>
          </a:p>
          <a:p>
            <a:pPr marL="213300" lvl="2" indent="-214308" defTabSz="685783" fontAlgn="base">
              <a:spcBef>
                <a:spcPct val="0"/>
              </a:spcBef>
              <a:spcAft>
                <a:spcPct val="0"/>
              </a:spcAft>
              <a:buClr>
                <a:schemeClr val="accent1"/>
              </a:buClr>
              <a:buFont typeface="Wingdings" panose="05000000000000000000" pitchFamily="2" charset="2"/>
              <a:buChar char="§"/>
              <a:defRPr/>
            </a:pPr>
            <a:r>
              <a:rPr lang="cs-CZ" sz="1050" dirty="0">
                <a:solidFill>
                  <a:srgbClr val="005595"/>
                </a:solidFill>
                <a:latin typeface="Arial"/>
                <a:ea typeface="ＭＳ Ｐゴシック" pitchFamily="34" charset="-128"/>
              </a:rPr>
              <a:t>Kontraindikace k duální </a:t>
            </a:r>
            <a:r>
              <a:rPr lang="cs-CZ" sz="1050" dirty="0" err="1">
                <a:solidFill>
                  <a:srgbClr val="005595"/>
                </a:solidFill>
                <a:latin typeface="Arial"/>
                <a:ea typeface="ＭＳ Ｐゴシック" pitchFamily="34" charset="-128"/>
              </a:rPr>
              <a:t>protidestičkové</a:t>
            </a:r>
            <a:r>
              <a:rPr lang="cs-CZ" sz="1050" dirty="0">
                <a:solidFill>
                  <a:srgbClr val="005595"/>
                </a:solidFill>
                <a:latin typeface="Arial"/>
                <a:ea typeface="ＭＳ Ｐゴシック" pitchFamily="34" charset="-128"/>
              </a:rPr>
              <a:t> léčbě</a:t>
            </a:r>
            <a:r>
              <a:rPr lang="en-US" sz="1050" dirty="0">
                <a:solidFill>
                  <a:srgbClr val="005595"/>
                </a:solidFill>
                <a:latin typeface="Arial"/>
                <a:ea typeface="ＭＳ Ｐゴシック" pitchFamily="34" charset="-128"/>
              </a:rPr>
              <a:t>.</a:t>
            </a:r>
          </a:p>
          <a:p>
            <a:pPr marL="213300" lvl="2" indent="-214308" defTabSz="685783" fontAlgn="base">
              <a:spcBef>
                <a:spcPct val="0"/>
              </a:spcBef>
              <a:spcAft>
                <a:spcPct val="0"/>
              </a:spcAft>
              <a:buClr>
                <a:schemeClr val="accent1"/>
              </a:buClr>
              <a:buFont typeface="Wingdings" panose="05000000000000000000" pitchFamily="2" charset="2"/>
              <a:buChar char="§"/>
              <a:defRPr/>
            </a:pPr>
            <a:r>
              <a:rPr lang="cs-CZ" sz="1050" dirty="0">
                <a:solidFill>
                  <a:srgbClr val="005595"/>
                </a:solidFill>
                <a:latin typeface="Arial"/>
                <a:ea typeface="ＭＳ Ｐゴシック" pitchFamily="34" charset="-128"/>
              </a:rPr>
              <a:t>Jiný </a:t>
            </a:r>
            <a:r>
              <a:rPr lang="cs-CZ" sz="1050" dirty="0" err="1">
                <a:solidFill>
                  <a:srgbClr val="005595"/>
                </a:solidFill>
                <a:latin typeface="Arial"/>
                <a:ea typeface="ＭＳ Ｐゴシック" pitchFamily="34" charset="-128"/>
              </a:rPr>
              <a:t>dův</a:t>
            </a:r>
            <a:r>
              <a:rPr lang="cs-CZ" sz="1050" dirty="0">
                <a:solidFill>
                  <a:srgbClr val="005595"/>
                </a:solidFill>
                <a:latin typeface="Arial"/>
              </a:rPr>
              <a:t>od pro podávání VKA </a:t>
            </a:r>
            <a:r>
              <a:rPr lang="en-US" sz="1050" dirty="0">
                <a:solidFill>
                  <a:srgbClr val="005595"/>
                </a:solidFill>
                <a:latin typeface="Arial"/>
                <a:ea typeface="ＭＳ Ｐゴシック" pitchFamily="34" charset="-128"/>
              </a:rPr>
              <a:t>(mechanic</a:t>
            </a:r>
            <a:r>
              <a:rPr lang="cs-CZ" sz="1050" dirty="0" err="1">
                <a:solidFill>
                  <a:srgbClr val="005595"/>
                </a:solidFill>
                <a:latin typeface="Arial"/>
                <a:ea typeface="ＭＳ Ｐゴシック" pitchFamily="34" charset="-128"/>
              </a:rPr>
              <a:t>ká</a:t>
            </a:r>
            <a:r>
              <a:rPr lang="cs-CZ" sz="1050" dirty="0">
                <a:solidFill>
                  <a:srgbClr val="005595"/>
                </a:solidFill>
                <a:latin typeface="Arial"/>
                <a:ea typeface="ＭＳ Ｐゴシック" pitchFamily="34" charset="-128"/>
              </a:rPr>
              <a:t> srdeční chlopeň, </a:t>
            </a:r>
            <a:r>
              <a:rPr lang="cs-CZ" sz="1050" dirty="0" err="1">
                <a:solidFill>
                  <a:srgbClr val="005595"/>
                </a:solidFill>
                <a:latin typeface="Arial"/>
                <a:ea typeface="ＭＳ Ｐゴシック" pitchFamily="34" charset="-128"/>
              </a:rPr>
              <a:t>stř</a:t>
            </a:r>
            <a:r>
              <a:rPr lang="cs-CZ" sz="1050" dirty="0">
                <a:solidFill>
                  <a:srgbClr val="005595"/>
                </a:solidFill>
                <a:latin typeface="Arial"/>
                <a:ea typeface="ＭＳ Ｐゴシック" pitchFamily="34" charset="-128"/>
              </a:rPr>
              <a:t>. závažná/</a:t>
            </a:r>
            <a:r>
              <a:rPr lang="cs-CZ" sz="1050" dirty="0" err="1">
                <a:solidFill>
                  <a:srgbClr val="005595"/>
                </a:solidFill>
                <a:latin typeface="Arial"/>
                <a:ea typeface="ＭＳ Ｐゴシック" pitchFamily="34" charset="-128"/>
              </a:rPr>
              <a:t>závažn</a:t>
            </a:r>
            <a:r>
              <a:rPr lang="cs-CZ" sz="1050" dirty="0">
                <a:solidFill>
                  <a:srgbClr val="005595"/>
                </a:solidFill>
                <a:latin typeface="Arial"/>
              </a:rPr>
              <a:t>á mitrální stenóza</a:t>
            </a:r>
            <a:r>
              <a:rPr lang="en-US" sz="1050" dirty="0">
                <a:solidFill>
                  <a:srgbClr val="005595"/>
                </a:solidFill>
                <a:latin typeface="Arial"/>
                <a:ea typeface="ＭＳ Ｐゴシック" pitchFamily="34" charset="-128"/>
              </a:rPr>
              <a:t>).</a:t>
            </a:r>
          </a:p>
        </p:txBody>
      </p:sp>
      <p:cxnSp>
        <p:nvCxnSpPr>
          <p:cNvPr id="69640" name="Straight Arrow Connector 2"/>
          <p:cNvCxnSpPr>
            <a:cxnSpLocks noChangeShapeType="1"/>
          </p:cNvCxnSpPr>
          <p:nvPr/>
        </p:nvCxnSpPr>
        <p:spPr bwMode="auto">
          <a:xfrm>
            <a:off x="1453824" y="3168485"/>
            <a:ext cx="0" cy="486000"/>
          </a:xfrm>
          <a:prstGeom prst="straightConnector1">
            <a:avLst/>
          </a:prstGeom>
          <a:noFill/>
          <a:ln w="38100" algn="ctr">
            <a:solidFill>
              <a:srgbClr val="C0D832"/>
            </a:solidFill>
            <a:round/>
            <a:headEnd/>
            <a:tailEnd type="none" w="lg" len="med"/>
          </a:ln>
        </p:spPr>
      </p:cxnSp>
      <p:sp>
        <p:nvSpPr>
          <p:cNvPr id="15" name="Title 3"/>
          <p:cNvSpPr>
            <a:spLocks noGrp="1"/>
          </p:cNvSpPr>
          <p:nvPr>
            <p:ph type="title"/>
          </p:nvPr>
        </p:nvSpPr>
        <p:spPr>
          <a:xfrm>
            <a:off x="112324" y="639406"/>
            <a:ext cx="9006840" cy="533239"/>
          </a:xfrm>
        </p:spPr>
        <p:txBody>
          <a:bodyPr>
            <a:noAutofit/>
          </a:bodyPr>
          <a:lstStyle/>
          <a:p>
            <a:pPr algn="ctr">
              <a:defRPr/>
            </a:pPr>
            <a:r>
              <a:rPr lang="cs-CZ" sz="4800" b="1" dirty="0"/>
              <a:t>AU</a:t>
            </a:r>
            <a:r>
              <a:rPr lang="en-US" sz="4800" b="1" dirty="0"/>
              <a:t>GUSTUS</a:t>
            </a:r>
          </a:p>
        </p:txBody>
      </p:sp>
      <p:sp>
        <p:nvSpPr>
          <p:cNvPr id="22" name="Rectangle 5"/>
          <p:cNvSpPr>
            <a:spLocks noChangeArrowheads="1"/>
          </p:cNvSpPr>
          <p:nvPr/>
        </p:nvSpPr>
        <p:spPr bwMode="auto">
          <a:xfrm>
            <a:off x="677340" y="4678879"/>
            <a:ext cx="604541" cy="300030"/>
          </a:xfrm>
          <a:prstGeom prst="rect">
            <a:avLst/>
          </a:prstGeom>
          <a:noFill/>
          <a:ln w="28575">
            <a:solidFill>
              <a:schemeClr val="tx1"/>
            </a:solidFill>
            <a:miter lim="800000"/>
            <a:headEnd/>
            <a:tailEnd/>
          </a:ln>
          <a:effectLst/>
        </p:spPr>
        <p:txBody>
          <a:bodyPr lIns="68554" tIns="68554" rIns="68554" bIns="68554" anchor="ctr" anchorCtr="1">
            <a:spAutoFit/>
          </a:bodyPr>
          <a:lstStyle/>
          <a:p>
            <a:pPr algn="ctr" defTabSz="685783" fontAlgn="base">
              <a:spcBef>
                <a:spcPct val="0"/>
              </a:spcBef>
              <a:spcAft>
                <a:spcPct val="0"/>
              </a:spcAft>
              <a:defRPr/>
            </a:pPr>
            <a:r>
              <a:rPr lang="en-US" sz="1050" b="1" dirty="0">
                <a:solidFill>
                  <a:srgbClr val="005595"/>
                </a:solidFill>
                <a:latin typeface="Arial" panose="020B0604020202020204"/>
                <a:ea typeface="ＭＳ Ｐゴシック" pitchFamily="34" charset="-128"/>
              </a:rPr>
              <a:t>ASA</a:t>
            </a:r>
          </a:p>
        </p:txBody>
      </p:sp>
      <p:cxnSp>
        <p:nvCxnSpPr>
          <p:cNvPr id="69647" name="Straight Arrow Connector 29"/>
          <p:cNvCxnSpPr>
            <a:cxnSpLocks noChangeShapeType="1"/>
          </p:cNvCxnSpPr>
          <p:nvPr/>
        </p:nvCxnSpPr>
        <p:spPr bwMode="auto">
          <a:xfrm flipH="1">
            <a:off x="2719586" y="4301852"/>
            <a:ext cx="134392" cy="232463"/>
          </a:xfrm>
          <a:prstGeom prst="straightConnector1">
            <a:avLst/>
          </a:prstGeom>
          <a:noFill/>
          <a:ln w="38100" algn="ctr">
            <a:solidFill>
              <a:schemeClr val="tx2">
                <a:lumMod val="50000"/>
              </a:schemeClr>
            </a:solidFill>
            <a:round/>
            <a:headEnd/>
            <a:tailEnd type="triangle" w="lg" len="med"/>
          </a:ln>
        </p:spPr>
      </p:cxnSp>
      <p:cxnSp>
        <p:nvCxnSpPr>
          <p:cNvPr id="31" name="Straight Arrow Connector 30"/>
          <p:cNvCxnSpPr/>
          <p:nvPr/>
        </p:nvCxnSpPr>
        <p:spPr bwMode="auto">
          <a:xfrm>
            <a:off x="3304330" y="4308878"/>
            <a:ext cx="128588" cy="232463"/>
          </a:xfrm>
          <a:prstGeom prst="straightConnector1">
            <a:avLst/>
          </a:prstGeom>
          <a:solidFill>
            <a:schemeClr val="accent1"/>
          </a:solidFill>
          <a:ln w="38100" cap="flat" cmpd="sng" algn="ctr">
            <a:solidFill>
              <a:schemeClr val="accent5">
                <a:lumMod val="90000"/>
              </a:schemeClr>
            </a:solidFill>
            <a:prstDash val="solid"/>
            <a:round/>
            <a:headEnd type="none" w="med" len="med"/>
            <a:tailEnd type="triangle" w="lg" len="med"/>
          </a:ln>
          <a:effectLst/>
        </p:spPr>
      </p:cxnSp>
      <p:sp>
        <p:nvSpPr>
          <p:cNvPr id="32" name="Rectangle 5"/>
          <p:cNvSpPr>
            <a:spLocks noChangeArrowheads="1"/>
          </p:cNvSpPr>
          <p:nvPr/>
        </p:nvSpPr>
        <p:spPr bwMode="auto">
          <a:xfrm>
            <a:off x="2393546" y="4679841"/>
            <a:ext cx="604540" cy="300030"/>
          </a:xfrm>
          <a:prstGeom prst="rect">
            <a:avLst/>
          </a:prstGeom>
          <a:noFill/>
          <a:ln w="28575">
            <a:solidFill>
              <a:schemeClr val="tx1"/>
            </a:solidFill>
            <a:miter lim="800000"/>
            <a:headEnd/>
            <a:tailEnd/>
          </a:ln>
          <a:effectLst/>
        </p:spPr>
        <p:txBody>
          <a:bodyPr lIns="68554" tIns="68554" rIns="68554" bIns="68554" anchor="ctr" anchorCtr="1">
            <a:spAutoFit/>
          </a:bodyPr>
          <a:lstStyle/>
          <a:p>
            <a:pPr algn="ctr" defTabSz="685783" fontAlgn="base">
              <a:spcBef>
                <a:spcPct val="0"/>
              </a:spcBef>
              <a:spcAft>
                <a:spcPct val="0"/>
              </a:spcAft>
              <a:defRPr/>
            </a:pPr>
            <a:r>
              <a:rPr lang="en-US" sz="1050" b="1" dirty="0">
                <a:solidFill>
                  <a:srgbClr val="005595"/>
                </a:solidFill>
                <a:latin typeface="Arial" panose="020B0604020202020204"/>
                <a:ea typeface="ＭＳ Ｐゴシック" pitchFamily="34" charset="-128"/>
              </a:rPr>
              <a:t>ASA</a:t>
            </a:r>
          </a:p>
        </p:txBody>
      </p:sp>
      <p:sp>
        <p:nvSpPr>
          <p:cNvPr id="21" name="Rectangle 9"/>
          <p:cNvSpPr>
            <a:spLocks noChangeArrowheads="1"/>
          </p:cNvSpPr>
          <p:nvPr/>
        </p:nvSpPr>
        <p:spPr bwMode="auto">
          <a:xfrm>
            <a:off x="658859" y="5091844"/>
            <a:ext cx="3028950" cy="205800"/>
          </a:xfrm>
          <a:prstGeom prst="rect">
            <a:avLst/>
          </a:prstGeom>
          <a:noFill/>
          <a:ln>
            <a:noFill/>
          </a:ln>
          <a:effectLst/>
        </p:spPr>
        <p:txBody>
          <a:bodyPr wrap="square" lIns="67840" tIns="33325" rIns="67840" bIns="33325">
            <a:spAutoFit/>
          </a:bodyPr>
          <a:lstStyle/>
          <a:p>
            <a:pPr algn="ctr" defTabSz="685783" fontAlgn="base">
              <a:spcBef>
                <a:spcPct val="0"/>
              </a:spcBef>
              <a:spcAft>
                <a:spcPct val="0"/>
              </a:spcAft>
              <a:defRPr/>
            </a:pPr>
            <a:r>
              <a:rPr lang="en-US" sz="900" b="1" i="1" dirty="0">
                <a:solidFill>
                  <a:srgbClr val="FF0000"/>
                </a:solidFill>
                <a:latin typeface="Arial" panose="020B0604020202020204"/>
                <a:ea typeface="ＭＳ Ｐゴシック" pitchFamily="34" charset="-128"/>
              </a:rPr>
              <a:t>P2Y</a:t>
            </a:r>
            <a:r>
              <a:rPr lang="en-US" sz="900" b="1" i="1" baseline="-25000" dirty="0">
                <a:solidFill>
                  <a:srgbClr val="FF0000"/>
                </a:solidFill>
                <a:latin typeface="Arial" panose="020B0604020202020204"/>
                <a:ea typeface="ＭＳ Ｐゴシック" pitchFamily="34" charset="-128"/>
              </a:rPr>
              <a:t>12</a:t>
            </a:r>
            <a:r>
              <a:rPr lang="en-US" sz="900" b="1" i="1" dirty="0">
                <a:solidFill>
                  <a:srgbClr val="FF0000"/>
                </a:solidFill>
                <a:latin typeface="Arial" panose="020B0604020202020204"/>
                <a:ea typeface="ＭＳ Ｐゴシック" pitchFamily="34" charset="-128"/>
              </a:rPr>
              <a:t> inhibitor </a:t>
            </a:r>
            <a:r>
              <a:rPr lang="cs-CZ" sz="900" b="1" i="1" dirty="0">
                <a:solidFill>
                  <a:srgbClr val="FF0000"/>
                </a:solidFill>
                <a:latin typeface="Arial" panose="020B0604020202020204"/>
                <a:ea typeface="ＭＳ Ｐゴシック" pitchFamily="34" charset="-128"/>
              </a:rPr>
              <a:t>pro všechny pacienty 6 měsíců.</a:t>
            </a:r>
            <a:endParaRPr lang="en-US" sz="900" b="1" i="1" dirty="0">
              <a:solidFill>
                <a:srgbClr val="FF0000"/>
              </a:solidFill>
              <a:latin typeface="Arial" panose="020B0604020202020204"/>
              <a:ea typeface="ＭＳ Ｐゴシック" pitchFamily="34" charset="-128"/>
            </a:endParaRPr>
          </a:p>
        </p:txBody>
      </p:sp>
      <p:sp>
        <p:nvSpPr>
          <p:cNvPr id="3" name="TextBox 2"/>
          <p:cNvSpPr txBox="1"/>
          <p:nvPr/>
        </p:nvSpPr>
        <p:spPr>
          <a:xfrm>
            <a:off x="1194282" y="4271499"/>
            <a:ext cx="479876" cy="307777"/>
          </a:xfrm>
          <a:prstGeom prst="rect">
            <a:avLst/>
          </a:prstGeom>
          <a:noFill/>
          <a:ln>
            <a:noFill/>
          </a:ln>
        </p:spPr>
        <p:txBody>
          <a:bodyPr wrap="square" rtlCol="0">
            <a:spAutoFit/>
          </a:bodyPr>
          <a:lstStyle/>
          <a:p>
            <a:pPr algn="ctr" defTabSz="685800" fontAlgn="base">
              <a:spcBef>
                <a:spcPct val="0"/>
              </a:spcBef>
              <a:spcAft>
                <a:spcPct val="0"/>
              </a:spcAft>
              <a:defRPr/>
            </a:pPr>
            <a:r>
              <a:rPr lang="en-US" sz="700" dirty="0">
                <a:solidFill>
                  <a:srgbClr val="00619D"/>
                </a:solidFill>
                <a:latin typeface="Arial" panose="020B0604020202020204"/>
                <a:ea typeface="ＭＳ Ｐゴシック" pitchFamily="34" charset="-128"/>
              </a:rPr>
              <a:t>Double</a:t>
            </a:r>
          </a:p>
          <a:p>
            <a:pPr algn="ctr" defTabSz="685800" fontAlgn="base">
              <a:spcBef>
                <a:spcPct val="0"/>
              </a:spcBef>
              <a:spcAft>
                <a:spcPct val="0"/>
              </a:spcAft>
              <a:defRPr/>
            </a:pPr>
            <a:r>
              <a:rPr lang="en-US" sz="700" dirty="0">
                <a:solidFill>
                  <a:srgbClr val="00619D"/>
                </a:solidFill>
                <a:latin typeface="Arial" panose="020B0604020202020204"/>
                <a:ea typeface="ＭＳ Ｐゴシック" pitchFamily="34" charset="-128"/>
              </a:rPr>
              <a:t>Blind</a:t>
            </a:r>
          </a:p>
        </p:txBody>
      </p:sp>
      <p:sp>
        <p:nvSpPr>
          <p:cNvPr id="25" name="TextBox 24"/>
          <p:cNvSpPr txBox="1"/>
          <p:nvPr/>
        </p:nvSpPr>
        <p:spPr>
          <a:xfrm>
            <a:off x="2826837" y="4269298"/>
            <a:ext cx="505632" cy="334835"/>
          </a:xfrm>
          <a:prstGeom prst="rect">
            <a:avLst/>
          </a:prstGeom>
          <a:noFill/>
          <a:ln>
            <a:noFill/>
          </a:ln>
        </p:spPr>
        <p:txBody>
          <a:bodyPr wrap="square" rtlCol="0">
            <a:spAutoFit/>
          </a:bodyPr>
          <a:lstStyle/>
          <a:p>
            <a:pPr algn="ctr" defTabSz="685800" fontAlgn="base">
              <a:spcBef>
                <a:spcPct val="0"/>
              </a:spcBef>
              <a:spcAft>
                <a:spcPct val="0"/>
              </a:spcAft>
              <a:defRPr/>
            </a:pPr>
            <a:r>
              <a:rPr lang="en-US" sz="788" dirty="0">
                <a:solidFill>
                  <a:srgbClr val="00619D"/>
                </a:solidFill>
                <a:latin typeface="Arial" panose="020B0604020202020204"/>
                <a:ea typeface="ＭＳ Ｐゴシック" pitchFamily="34" charset="-128"/>
              </a:rPr>
              <a:t>Double</a:t>
            </a:r>
          </a:p>
          <a:p>
            <a:pPr algn="ctr" defTabSz="685800" fontAlgn="base">
              <a:spcBef>
                <a:spcPct val="0"/>
              </a:spcBef>
              <a:spcAft>
                <a:spcPct val="0"/>
              </a:spcAft>
              <a:defRPr/>
            </a:pPr>
            <a:r>
              <a:rPr lang="en-US" sz="788" dirty="0">
                <a:solidFill>
                  <a:srgbClr val="00619D"/>
                </a:solidFill>
                <a:latin typeface="Arial" panose="020B0604020202020204"/>
                <a:ea typeface="ＭＳ Ｐゴシック" pitchFamily="34" charset="-128"/>
              </a:rPr>
              <a:t>Blind</a:t>
            </a:r>
          </a:p>
        </p:txBody>
      </p:sp>
      <p:sp>
        <p:nvSpPr>
          <p:cNvPr id="26" name="TextBox 25"/>
          <p:cNvSpPr txBox="1"/>
          <p:nvPr/>
        </p:nvSpPr>
        <p:spPr>
          <a:xfrm>
            <a:off x="1809376" y="3359491"/>
            <a:ext cx="857250" cy="219291"/>
          </a:xfrm>
          <a:prstGeom prst="rect">
            <a:avLst/>
          </a:prstGeom>
          <a:noFill/>
        </p:spPr>
        <p:txBody>
          <a:bodyPr wrap="square" rtlCol="0">
            <a:spAutoFit/>
          </a:bodyPr>
          <a:lstStyle/>
          <a:p>
            <a:pPr algn="ctr" defTabSz="685800" fontAlgn="base">
              <a:spcBef>
                <a:spcPct val="0"/>
              </a:spcBef>
              <a:spcAft>
                <a:spcPct val="0"/>
              </a:spcAft>
              <a:defRPr/>
            </a:pPr>
            <a:r>
              <a:rPr lang="en-US" sz="825" dirty="0">
                <a:solidFill>
                  <a:srgbClr val="00619D"/>
                </a:solidFill>
                <a:latin typeface="Arial" panose="020B0604020202020204"/>
                <a:ea typeface="ＭＳ Ｐゴシック" pitchFamily="34" charset="-128"/>
              </a:rPr>
              <a:t>Open Label</a:t>
            </a:r>
          </a:p>
        </p:txBody>
      </p:sp>
      <p:sp>
        <p:nvSpPr>
          <p:cNvPr id="29" name="Rectangle 9"/>
          <p:cNvSpPr>
            <a:spLocks noChangeArrowheads="1"/>
          </p:cNvSpPr>
          <p:nvPr/>
        </p:nvSpPr>
        <p:spPr bwMode="auto">
          <a:xfrm>
            <a:off x="758539" y="2642193"/>
            <a:ext cx="2827684" cy="498188"/>
          </a:xfrm>
          <a:prstGeom prst="rect">
            <a:avLst/>
          </a:prstGeom>
          <a:noFill/>
          <a:ln>
            <a:noFill/>
          </a:ln>
          <a:effectLst/>
        </p:spPr>
        <p:txBody>
          <a:bodyPr wrap="square" lIns="67840" tIns="33325" rIns="67840" bIns="33325">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defTabSz="685783" fontAlgn="base">
              <a:spcBef>
                <a:spcPct val="0"/>
              </a:spcBef>
              <a:spcAft>
                <a:spcPct val="0"/>
              </a:spcAft>
              <a:defRPr/>
            </a:pPr>
            <a:r>
              <a:rPr lang="cs-CZ" altLang="en-US" sz="1600" b="1" i="1" u="sng" dirty="0">
                <a:solidFill>
                  <a:srgbClr val="005595"/>
                </a:solidFill>
                <a:latin typeface="Arial" pitchFamily="34" charset="0"/>
              </a:rPr>
              <a:t>Srovnání </a:t>
            </a:r>
            <a:r>
              <a:rPr lang="cs-CZ" altLang="en-US" sz="1600" b="1" i="1" u="sng" dirty="0" err="1">
                <a:solidFill>
                  <a:srgbClr val="005595"/>
                </a:solidFill>
                <a:latin typeface="Arial" pitchFamily="34" charset="0"/>
              </a:rPr>
              <a:t>antikoagulace</a:t>
            </a:r>
            <a:endParaRPr lang="cs-CZ" altLang="en-US" sz="1600" b="1" i="1" u="sng" dirty="0">
              <a:solidFill>
                <a:srgbClr val="005595"/>
              </a:solidFill>
              <a:latin typeface="Arial" pitchFamily="34" charset="0"/>
            </a:endParaRPr>
          </a:p>
          <a:p>
            <a:pPr algn="ctr" defTabSz="685783" fontAlgn="base">
              <a:spcBef>
                <a:spcPct val="0"/>
              </a:spcBef>
              <a:spcAft>
                <a:spcPct val="0"/>
              </a:spcAft>
              <a:defRPr/>
            </a:pPr>
            <a:r>
              <a:rPr lang="cs-CZ" altLang="en-US" sz="1200" i="1" dirty="0">
                <a:solidFill>
                  <a:srgbClr val="005595"/>
                </a:solidFill>
                <a:latin typeface="Arial" pitchFamily="34" charset="0"/>
              </a:rPr>
              <a:t>(n</a:t>
            </a:r>
            <a:r>
              <a:rPr lang="en-US" altLang="en-US" sz="1200" i="1" dirty="0">
                <a:solidFill>
                  <a:srgbClr val="005595"/>
                </a:solidFill>
                <a:latin typeface="Arial" pitchFamily="34" charset="0"/>
              </a:rPr>
              <a:t> = 4614)</a:t>
            </a:r>
            <a:r>
              <a:rPr lang="en-US" altLang="en-US" sz="1200" i="1" baseline="30000" dirty="0">
                <a:solidFill>
                  <a:srgbClr val="005595"/>
                </a:solidFill>
                <a:latin typeface="Arial" pitchFamily="34" charset="0"/>
              </a:rPr>
              <a:t>2</a:t>
            </a:r>
          </a:p>
        </p:txBody>
      </p:sp>
      <p:sp>
        <p:nvSpPr>
          <p:cNvPr id="34" name="Rectangle 9"/>
          <p:cNvSpPr>
            <a:spLocks noChangeArrowheads="1"/>
          </p:cNvSpPr>
          <p:nvPr/>
        </p:nvSpPr>
        <p:spPr bwMode="auto">
          <a:xfrm>
            <a:off x="5433152" y="2642193"/>
            <a:ext cx="2827684" cy="498188"/>
          </a:xfrm>
          <a:prstGeom prst="rect">
            <a:avLst/>
          </a:prstGeom>
          <a:noFill/>
          <a:ln>
            <a:noFill/>
          </a:ln>
          <a:effectLst/>
        </p:spPr>
        <p:txBody>
          <a:bodyPr wrap="square" lIns="67840" tIns="33325" rIns="67840" bIns="33325">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defTabSz="685783" fontAlgn="base">
              <a:spcBef>
                <a:spcPct val="0"/>
              </a:spcBef>
              <a:spcAft>
                <a:spcPct val="0"/>
              </a:spcAft>
              <a:defRPr/>
            </a:pPr>
            <a:r>
              <a:rPr lang="cs-CZ" altLang="en-US" sz="1600" b="1" i="1" u="sng" dirty="0">
                <a:solidFill>
                  <a:srgbClr val="005595"/>
                </a:solidFill>
                <a:latin typeface="Arial" pitchFamily="34" charset="0"/>
              </a:rPr>
              <a:t>Srovnání </a:t>
            </a:r>
            <a:r>
              <a:rPr lang="cs-CZ" altLang="en-US" sz="1600" b="1" i="1" u="sng" dirty="0" err="1">
                <a:solidFill>
                  <a:srgbClr val="005595"/>
                </a:solidFill>
                <a:latin typeface="Arial" pitchFamily="34" charset="0"/>
              </a:rPr>
              <a:t>antiagregace</a:t>
            </a:r>
            <a:endParaRPr lang="en-US" altLang="en-US" sz="1600" b="1" i="1" u="sng" dirty="0">
              <a:solidFill>
                <a:srgbClr val="005595"/>
              </a:solidFill>
              <a:latin typeface="Arial" pitchFamily="34" charset="0"/>
            </a:endParaRPr>
          </a:p>
          <a:p>
            <a:pPr algn="ctr" defTabSz="685783">
              <a:defRPr/>
            </a:pPr>
            <a:r>
              <a:rPr lang="en-US" altLang="en-US" sz="1200" i="1" dirty="0">
                <a:solidFill>
                  <a:srgbClr val="005595"/>
                </a:solidFill>
                <a:latin typeface="Arial" pitchFamily="34" charset="0"/>
              </a:rPr>
              <a:t>(n = 4614)</a:t>
            </a:r>
            <a:r>
              <a:rPr lang="en-US" altLang="en-US" sz="1200" i="1" baseline="30000" dirty="0">
                <a:solidFill>
                  <a:srgbClr val="005595"/>
                </a:solidFill>
                <a:latin typeface="Arial" pitchFamily="34" charset="0"/>
              </a:rPr>
              <a:t>2</a:t>
            </a:r>
          </a:p>
        </p:txBody>
      </p:sp>
      <p:cxnSp>
        <p:nvCxnSpPr>
          <p:cNvPr id="37" name="Straight Arrow Connector 15"/>
          <p:cNvCxnSpPr>
            <a:cxnSpLocks noChangeShapeType="1"/>
          </p:cNvCxnSpPr>
          <p:nvPr/>
        </p:nvCxnSpPr>
        <p:spPr bwMode="auto">
          <a:xfrm>
            <a:off x="6000116" y="3171140"/>
            <a:ext cx="0" cy="486000"/>
          </a:xfrm>
          <a:prstGeom prst="straightConnector1">
            <a:avLst/>
          </a:prstGeom>
          <a:noFill/>
          <a:ln w="38100" algn="ctr">
            <a:solidFill>
              <a:schemeClr val="tx1">
                <a:lumMod val="50000"/>
              </a:schemeClr>
            </a:solidFill>
            <a:round/>
            <a:headEnd/>
            <a:tailEnd type="none" w="lg" len="med"/>
          </a:ln>
        </p:spPr>
      </p:cxnSp>
      <p:cxnSp>
        <p:nvCxnSpPr>
          <p:cNvPr id="39" name="Straight Arrow Connector 38"/>
          <p:cNvCxnSpPr/>
          <p:nvPr/>
        </p:nvCxnSpPr>
        <p:spPr bwMode="auto">
          <a:xfrm>
            <a:off x="7678173" y="3176656"/>
            <a:ext cx="0" cy="486000"/>
          </a:xfrm>
          <a:prstGeom prst="straightConnector1">
            <a:avLst/>
          </a:prstGeom>
          <a:solidFill>
            <a:schemeClr val="accent1"/>
          </a:solidFill>
          <a:ln w="38100" cap="flat" cmpd="sng" algn="ctr">
            <a:solidFill>
              <a:schemeClr val="accent5">
                <a:lumMod val="90000"/>
              </a:schemeClr>
            </a:solidFill>
            <a:prstDash val="solid"/>
            <a:round/>
            <a:headEnd type="none" w="med" len="med"/>
            <a:tailEnd type="none" w="lg" len="med"/>
          </a:ln>
          <a:effectLst/>
        </p:spPr>
      </p:cxnSp>
      <p:sp>
        <p:nvSpPr>
          <p:cNvPr id="47" name="Rectangle 5"/>
          <p:cNvSpPr>
            <a:spLocks noChangeArrowheads="1"/>
          </p:cNvSpPr>
          <p:nvPr/>
        </p:nvSpPr>
        <p:spPr bwMode="auto">
          <a:xfrm>
            <a:off x="5230616" y="3742662"/>
            <a:ext cx="1539000" cy="323113"/>
          </a:xfrm>
          <a:prstGeom prst="rect">
            <a:avLst/>
          </a:prstGeom>
          <a:noFill/>
          <a:ln w="28575">
            <a:solidFill>
              <a:schemeClr val="tx1"/>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en-US" sz="1200" b="1" dirty="0">
                <a:solidFill>
                  <a:srgbClr val="005595"/>
                </a:solidFill>
                <a:latin typeface="Arial" panose="020B0604020202020204"/>
                <a:ea typeface="ＭＳ Ｐゴシック" pitchFamily="34" charset="-128"/>
              </a:rPr>
              <a:t>ASA 81 mg QD</a:t>
            </a:r>
          </a:p>
        </p:txBody>
      </p:sp>
      <p:sp>
        <p:nvSpPr>
          <p:cNvPr id="51" name="TextBox 50"/>
          <p:cNvSpPr txBox="1"/>
          <p:nvPr/>
        </p:nvSpPr>
        <p:spPr>
          <a:xfrm>
            <a:off x="6170544" y="3317927"/>
            <a:ext cx="1376014" cy="246221"/>
          </a:xfrm>
          <a:prstGeom prst="rect">
            <a:avLst/>
          </a:prstGeom>
          <a:noFill/>
        </p:spPr>
        <p:txBody>
          <a:bodyPr wrap="square" rtlCol="0">
            <a:spAutoFit/>
          </a:bodyPr>
          <a:lstStyle/>
          <a:p>
            <a:pPr algn="ctr" defTabSz="685800" fontAlgn="base">
              <a:spcBef>
                <a:spcPct val="0"/>
              </a:spcBef>
              <a:spcAft>
                <a:spcPct val="0"/>
              </a:spcAft>
              <a:defRPr/>
            </a:pPr>
            <a:r>
              <a:rPr lang="en-US" sz="1000" dirty="0">
                <a:solidFill>
                  <a:srgbClr val="00619D"/>
                </a:solidFill>
                <a:latin typeface="Arial" panose="020B0604020202020204"/>
                <a:ea typeface="ＭＳ Ｐゴシック" pitchFamily="34" charset="-128"/>
              </a:rPr>
              <a:t>D</a:t>
            </a:r>
            <a:r>
              <a:rPr lang="cs-CZ" sz="1000" dirty="0" err="1">
                <a:solidFill>
                  <a:srgbClr val="00619D"/>
                </a:solidFill>
                <a:latin typeface="Arial" panose="020B0604020202020204"/>
                <a:ea typeface="ＭＳ Ｐゴシック" pitchFamily="34" charset="-128"/>
              </a:rPr>
              <a:t>vojitě</a:t>
            </a:r>
            <a:r>
              <a:rPr lang="cs-CZ" sz="1000" dirty="0">
                <a:solidFill>
                  <a:srgbClr val="00619D"/>
                </a:solidFill>
                <a:latin typeface="Arial" panose="020B0604020202020204"/>
                <a:ea typeface="ＭＳ Ｐゴシック" pitchFamily="34" charset="-128"/>
              </a:rPr>
              <a:t> zaslepené</a:t>
            </a:r>
            <a:endParaRPr lang="en-US" sz="1000" dirty="0">
              <a:solidFill>
                <a:srgbClr val="00619D"/>
              </a:solidFill>
              <a:latin typeface="Arial" panose="020B0604020202020204"/>
              <a:ea typeface="ＭＳ Ｐゴシック" pitchFamily="34" charset="-128"/>
            </a:endParaRPr>
          </a:p>
        </p:txBody>
      </p:sp>
      <p:cxnSp>
        <p:nvCxnSpPr>
          <p:cNvPr id="52" name="Straight Arrow Connector 2"/>
          <p:cNvCxnSpPr>
            <a:cxnSpLocks noChangeShapeType="1"/>
          </p:cNvCxnSpPr>
          <p:nvPr/>
        </p:nvCxnSpPr>
        <p:spPr bwMode="auto">
          <a:xfrm flipH="1">
            <a:off x="5641093" y="4300526"/>
            <a:ext cx="93007" cy="307801"/>
          </a:xfrm>
          <a:prstGeom prst="straightConnector1">
            <a:avLst/>
          </a:prstGeom>
          <a:noFill/>
          <a:ln w="57150" algn="ctr">
            <a:solidFill>
              <a:srgbClr val="C0D832"/>
            </a:solidFill>
            <a:round/>
            <a:headEnd/>
            <a:tailEnd type="triangle" w="lg" len="med"/>
          </a:ln>
        </p:spPr>
      </p:cxnSp>
      <p:cxnSp>
        <p:nvCxnSpPr>
          <p:cNvPr id="58" name="Straight Arrow Connector 13"/>
          <p:cNvCxnSpPr>
            <a:cxnSpLocks noChangeShapeType="1"/>
          </p:cNvCxnSpPr>
          <p:nvPr/>
        </p:nvCxnSpPr>
        <p:spPr bwMode="auto">
          <a:xfrm>
            <a:off x="6338919" y="4302668"/>
            <a:ext cx="121445" cy="301467"/>
          </a:xfrm>
          <a:prstGeom prst="straightConnector1">
            <a:avLst/>
          </a:prstGeom>
          <a:noFill/>
          <a:ln w="57150" algn="ctr">
            <a:solidFill>
              <a:srgbClr val="E97C25"/>
            </a:solidFill>
            <a:round/>
            <a:headEnd/>
            <a:tailEnd type="triangle" w="lg" len="med"/>
          </a:ln>
        </p:spPr>
      </p:cxnSp>
      <p:cxnSp>
        <p:nvCxnSpPr>
          <p:cNvPr id="66" name="Straight Arrow Connector 2"/>
          <p:cNvCxnSpPr>
            <a:cxnSpLocks noChangeShapeType="1"/>
          </p:cNvCxnSpPr>
          <p:nvPr/>
        </p:nvCxnSpPr>
        <p:spPr bwMode="auto">
          <a:xfrm flipH="1">
            <a:off x="7206517" y="4300526"/>
            <a:ext cx="93043" cy="309534"/>
          </a:xfrm>
          <a:prstGeom prst="straightConnector1">
            <a:avLst/>
          </a:prstGeom>
          <a:noFill/>
          <a:ln w="57150" algn="ctr">
            <a:solidFill>
              <a:srgbClr val="C0D832"/>
            </a:solidFill>
            <a:round/>
            <a:headEnd/>
            <a:tailEnd type="triangle" w="lg" len="med"/>
          </a:ln>
        </p:spPr>
      </p:cxnSp>
      <p:sp>
        <p:nvSpPr>
          <p:cNvPr id="69" name="Rectangle 5"/>
          <p:cNvSpPr>
            <a:spLocks noChangeArrowheads="1"/>
          </p:cNvSpPr>
          <p:nvPr/>
        </p:nvSpPr>
        <p:spPr bwMode="auto">
          <a:xfrm>
            <a:off x="5178210" y="4678715"/>
            <a:ext cx="857250" cy="300030"/>
          </a:xfrm>
          <a:prstGeom prst="rect">
            <a:avLst/>
          </a:prstGeom>
          <a:noFill/>
          <a:ln w="28575">
            <a:solidFill>
              <a:srgbClr val="C0D832"/>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en-US" sz="1050" b="1" dirty="0" err="1">
                <a:solidFill>
                  <a:srgbClr val="005595"/>
                </a:solidFill>
                <a:latin typeface="Arial" panose="020B0604020202020204"/>
                <a:ea typeface="ＭＳ Ｐゴシック" pitchFamily="34" charset="-128"/>
              </a:rPr>
              <a:t>Apixaban</a:t>
            </a:r>
            <a:endParaRPr lang="en-US" sz="375" dirty="0">
              <a:solidFill>
                <a:srgbClr val="005595"/>
              </a:solidFill>
              <a:latin typeface="Arial" panose="020B0604020202020204"/>
              <a:ea typeface="ＭＳ Ｐゴシック" pitchFamily="34" charset="-128"/>
            </a:endParaRPr>
          </a:p>
        </p:txBody>
      </p:sp>
      <p:cxnSp>
        <p:nvCxnSpPr>
          <p:cNvPr id="70" name="Straight Arrow Connector 13"/>
          <p:cNvCxnSpPr>
            <a:cxnSpLocks noChangeShapeType="1"/>
          </p:cNvCxnSpPr>
          <p:nvPr/>
        </p:nvCxnSpPr>
        <p:spPr bwMode="auto">
          <a:xfrm>
            <a:off x="7923168" y="4300526"/>
            <a:ext cx="121445" cy="301467"/>
          </a:xfrm>
          <a:prstGeom prst="straightConnector1">
            <a:avLst/>
          </a:prstGeom>
          <a:noFill/>
          <a:ln w="57150" algn="ctr">
            <a:solidFill>
              <a:srgbClr val="E97C25"/>
            </a:solidFill>
            <a:round/>
            <a:headEnd/>
            <a:tailEnd type="triangle" w="lg" len="med"/>
          </a:ln>
        </p:spPr>
      </p:cxnSp>
      <p:sp>
        <p:nvSpPr>
          <p:cNvPr id="71" name="TextBox 70"/>
          <p:cNvSpPr txBox="1"/>
          <p:nvPr/>
        </p:nvSpPr>
        <p:spPr>
          <a:xfrm>
            <a:off x="5628560" y="4294080"/>
            <a:ext cx="857250" cy="334835"/>
          </a:xfrm>
          <a:prstGeom prst="rect">
            <a:avLst/>
          </a:prstGeom>
          <a:noFill/>
          <a:ln>
            <a:noFill/>
          </a:ln>
        </p:spPr>
        <p:txBody>
          <a:bodyPr wrap="square" rtlCol="0">
            <a:spAutoFit/>
          </a:bodyPr>
          <a:lstStyle/>
          <a:p>
            <a:pPr algn="ctr" defTabSz="685800" fontAlgn="base">
              <a:spcBef>
                <a:spcPct val="0"/>
              </a:spcBef>
              <a:spcAft>
                <a:spcPct val="0"/>
              </a:spcAft>
              <a:defRPr/>
            </a:pPr>
            <a:r>
              <a:rPr lang="en-US" sz="788" dirty="0">
                <a:solidFill>
                  <a:srgbClr val="00619D"/>
                </a:solidFill>
                <a:latin typeface="Arial" panose="020B0604020202020204"/>
                <a:ea typeface="ＭＳ Ｐゴシック" pitchFamily="34" charset="-128"/>
              </a:rPr>
              <a:t>Open </a:t>
            </a:r>
          </a:p>
          <a:p>
            <a:pPr algn="ctr" defTabSz="685800" fontAlgn="base">
              <a:spcBef>
                <a:spcPct val="0"/>
              </a:spcBef>
              <a:spcAft>
                <a:spcPct val="0"/>
              </a:spcAft>
              <a:defRPr/>
            </a:pPr>
            <a:r>
              <a:rPr lang="en-US" sz="788" dirty="0">
                <a:solidFill>
                  <a:srgbClr val="00619D"/>
                </a:solidFill>
                <a:latin typeface="Arial" panose="020B0604020202020204"/>
                <a:ea typeface="ＭＳ Ｐゴシック" pitchFamily="34" charset="-128"/>
              </a:rPr>
              <a:t>Label</a:t>
            </a:r>
          </a:p>
        </p:txBody>
      </p:sp>
      <p:sp>
        <p:nvSpPr>
          <p:cNvPr id="72" name="TextBox 71"/>
          <p:cNvSpPr txBox="1"/>
          <p:nvPr/>
        </p:nvSpPr>
        <p:spPr>
          <a:xfrm>
            <a:off x="7180222" y="4294080"/>
            <a:ext cx="857250" cy="334835"/>
          </a:xfrm>
          <a:prstGeom prst="rect">
            <a:avLst/>
          </a:prstGeom>
          <a:noFill/>
          <a:ln>
            <a:noFill/>
          </a:ln>
        </p:spPr>
        <p:txBody>
          <a:bodyPr wrap="square" rtlCol="0">
            <a:spAutoFit/>
          </a:bodyPr>
          <a:lstStyle/>
          <a:p>
            <a:pPr algn="ctr" defTabSz="685800" fontAlgn="base">
              <a:spcBef>
                <a:spcPct val="0"/>
              </a:spcBef>
              <a:spcAft>
                <a:spcPct val="0"/>
              </a:spcAft>
              <a:defRPr/>
            </a:pPr>
            <a:r>
              <a:rPr lang="en-US" sz="788" dirty="0">
                <a:solidFill>
                  <a:srgbClr val="00619D"/>
                </a:solidFill>
                <a:latin typeface="Arial" panose="020B0604020202020204"/>
                <a:ea typeface="ＭＳ Ｐゴシック" pitchFamily="34" charset="-128"/>
              </a:rPr>
              <a:t>Open </a:t>
            </a:r>
          </a:p>
          <a:p>
            <a:pPr algn="ctr" defTabSz="685800" fontAlgn="base">
              <a:spcBef>
                <a:spcPct val="0"/>
              </a:spcBef>
              <a:spcAft>
                <a:spcPct val="0"/>
              </a:spcAft>
              <a:defRPr/>
            </a:pPr>
            <a:r>
              <a:rPr lang="en-US" sz="788" dirty="0">
                <a:solidFill>
                  <a:srgbClr val="00619D"/>
                </a:solidFill>
                <a:latin typeface="Arial" panose="020B0604020202020204"/>
                <a:ea typeface="ＭＳ Ｐゴシック" pitchFamily="34" charset="-128"/>
              </a:rPr>
              <a:t>Label</a:t>
            </a:r>
          </a:p>
        </p:txBody>
      </p:sp>
      <p:sp>
        <p:nvSpPr>
          <p:cNvPr id="53" name="Rectangle 5"/>
          <p:cNvSpPr>
            <a:spLocks noChangeArrowheads="1"/>
          </p:cNvSpPr>
          <p:nvPr/>
        </p:nvSpPr>
        <p:spPr bwMode="auto">
          <a:xfrm>
            <a:off x="6884034" y="3742662"/>
            <a:ext cx="1539000" cy="323113"/>
          </a:xfrm>
          <a:prstGeom prst="rect">
            <a:avLst/>
          </a:prstGeom>
          <a:noFill/>
          <a:ln w="28575">
            <a:solidFill>
              <a:schemeClr val="accent5">
                <a:lumMod val="75000"/>
              </a:schemeClr>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cs-CZ" sz="1200" b="1" dirty="0">
                <a:solidFill>
                  <a:srgbClr val="005595"/>
                </a:solidFill>
                <a:latin typeface="Arial" panose="020B0604020202020204"/>
                <a:ea typeface="ＭＳ Ｐゴシック" pitchFamily="34" charset="-128"/>
              </a:rPr>
              <a:t>p</a:t>
            </a:r>
            <a:r>
              <a:rPr lang="en-US" sz="1200" b="1" dirty="0" err="1">
                <a:solidFill>
                  <a:srgbClr val="005595"/>
                </a:solidFill>
                <a:latin typeface="Arial" panose="020B0604020202020204"/>
                <a:ea typeface="ＭＳ Ｐゴシック" pitchFamily="34" charset="-128"/>
              </a:rPr>
              <a:t>lacebo</a:t>
            </a:r>
            <a:endParaRPr lang="en-US" sz="1200" b="1" dirty="0">
              <a:solidFill>
                <a:srgbClr val="005595"/>
              </a:solidFill>
              <a:latin typeface="Arial" panose="020B0604020202020204"/>
              <a:ea typeface="ＭＳ Ｐゴシック" pitchFamily="34" charset="-128"/>
            </a:endParaRPr>
          </a:p>
        </p:txBody>
      </p:sp>
      <p:sp>
        <p:nvSpPr>
          <p:cNvPr id="54" name="Rectangle 4"/>
          <p:cNvSpPr>
            <a:spLocks noChangeArrowheads="1"/>
          </p:cNvSpPr>
          <p:nvPr/>
        </p:nvSpPr>
        <p:spPr bwMode="auto">
          <a:xfrm>
            <a:off x="7765691" y="4675153"/>
            <a:ext cx="657225" cy="300030"/>
          </a:xfrm>
          <a:prstGeom prst="rect">
            <a:avLst/>
          </a:prstGeom>
          <a:noFill/>
          <a:ln w="28575">
            <a:solidFill>
              <a:srgbClr val="E97C25"/>
            </a:solidFill>
            <a:miter lim="800000"/>
            <a:headEnd/>
            <a:tailEnd/>
          </a:ln>
          <a:effectLst/>
        </p:spPr>
        <p:txBody>
          <a:bodyPr wrap="square" lIns="68554" tIns="68554" rIns="68554" bIns="68554" anchor="ctr">
            <a:spAutoFit/>
          </a:bodyPr>
          <a:lstStyle/>
          <a:p>
            <a:pPr algn="ctr" defTabSz="685783" fontAlgn="base">
              <a:spcBef>
                <a:spcPct val="0"/>
              </a:spcBef>
              <a:spcAft>
                <a:spcPct val="0"/>
              </a:spcAft>
              <a:defRPr/>
            </a:pPr>
            <a:r>
              <a:rPr lang="en-US" sz="1050" b="1" dirty="0">
                <a:solidFill>
                  <a:srgbClr val="005595"/>
                </a:solidFill>
                <a:latin typeface="Arial" panose="020B0604020202020204"/>
                <a:ea typeface="ＭＳ Ｐゴシック" pitchFamily="34" charset="-128"/>
              </a:rPr>
              <a:t>VKA</a:t>
            </a:r>
            <a:endParaRPr lang="en-US" sz="375" b="1" dirty="0">
              <a:solidFill>
                <a:srgbClr val="005595"/>
              </a:solidFill>
              <a:latin typeface="Arial" panose="020B0604020202020204"/>
              <a:ea typeface="ＭＳ Ｐゴシック" pitchFamily="34" charset="-128"/>
            </a:endParaRPr>
          </a:p>
        </p:txBody>
      </p:sp>
      <p:sp>
        <p:nvSpPr>
          <p:cNvPr id="55" name="Rectangle 5"/>
          <p:cNvSpPr>
            <a:spLocks noChangeArrowheads="1"/>
          </p:cNvSpPr>
          <p:nvPr/>
        </p:nvSpPr>
        <p:spPr bwMode="auto">
          <a:xfrm>
            <a:off x="1366536" y="4679841"/>
            <a:ext cx="775991" cy="300030"/>
          </a:xfrm>
          <a:prstGeom prst="rect">
            <a:avLst/>
          </a:prstGeom>
          <a:noFill/>
          <a:ln w="28575">
            <a:solidFill>
              <a:schemeClr val="accent5">
                <a:lumMod val="75000"/>
              </a:schemeClr>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en-US" sz="1050" b="1" dirty="0">
                <a:solidFill>
                  <a:srgbClr val="005595"/>
                </a:solidFill>
                <a:latin typeface="Arial" panose="020B0604020202020204"/>
                <a:ea typeface="ＭＳ Ｐゴシック" pitchFamily="34" charset="-128"/>
              </a:rPr>
              <a:t>Placebo</a:t>
            </a:r>
          </a:p>
        </p:txBody>
      </p:sp>
      <p:sp>
        <p:nvSpPr>
          <p:cNvPr id="56" name="Rectangle 5"/>
          <p:cNvSpPr>
            <a:spLocks noChangeArrowheads="1"/>
          </p:cNvSpPr>
          <p:nvPr/>
        </p:nvSpPr>
        <p:spPr bwMode="auto">
          <a:xfrm>
            <a:off x="3085666" y="4678879"/>
            <a:ext cx="775991" cy="300030"/>
          </a:xfrm>
          <a:prstGeom prst="rect">
            <a:avLst/>
          </a:prstGeom>
          <a:noFill/>
          <a:ln w="28575">
            <a:solidFill>
              <a:schemeClr val="accent5">
                <a:lumMod val="75000"/>
              </a:schemeClr>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en-US" sz="1050" b="1" dirty="0">
                <a:solidFill>
                  <a:srgbClr val="005595"/>
                </a:solidFill>
                <a:latin typeface="Arial" panose="020B0604020202020204"/>
                <a:ea typeface="ＭＳ Ｐゴシック" pitchFamily="34" charset="-128"/>
              </a:rPr>
              <a:t>Placebo</a:t>
            </a:r>
          </a:p>
        </p:txBody>
      </p:sp>
      <p:sp>
        <p:nvSpPr>
          <p:cNvPr id="57" name="Rectangle 5"/>
          <p:cNvSpPr>
            <a:spLocks noChangeArrowheads="1"/>
          </p:cNvSpPr>
          <p:nvPr/>
        </p:nvSpPr>
        <p:spPr bwMode="auto">
          <a:xfrm>
            <a:off x="6137815" y="4678715"/>
            <a:ext cx="604540" cy="300030"/>
          </a:xfrm>
          <a:prstGeom prst="rect">
            <a:avLst/>
          </a:prstGeom>
          <a:noFill/>
          <a:ln w="28575">
            <a:solidFill>
              <a:srgbClr val="E97C25"/>
            </a:solidFill>
            <a:miter lim="800000"/>
            <a:headEnd/>
            <a:tailEnd/>
          </a:ln>
          <a:effectLst/>
        </p:spPr>
        <p:txBody>
          <a:bodyPr lIns="68554" tIns="68554" rIns="68554" bIns="68554" anchor="ctr" anchorCtr="1">
            <a:spAutoFit/>
          </a:bodyPr>
          <a:lstStyle/>
          <a:p>
            <a:pPr algn="ctr" defTabSz="685783" fontAlgn="base">
              <a:spcBef>
                <a:spcPct val="0"/>
              </a:spcBef>
              <a:spcAft>
                <a:spcPct val="0"/>
              </a:spcAft>
              <a:defRPr/>
            </a:pPr>
            <a:r>
              <a:rPr lang="en-US" sz="1050" b="1" dirty="0">
                <a:solidFill>
                  <a:srgbClr val="005595"/>
                </a:solidFill>
                <a:latin typeface="Arial" panose="020B0604020202020204"/>
                <a:ea typeface="ＭＳ Ｐゴシック" pitchFamily="34" charset="-128"/>
              </a:rPr>
              <a:t>VKA</a:t>
            </a:r>
          </a:p>
        </p:txBody>
      </p:sp>
      <p:sp>
        <p:nvSpPr>
          <p:cNvPr id="59" name="Rectangle 5"/>
          <p:cNvSpPr>
            <a:spLocks noChangeArrowheads="1"/>
          </p:cNvSpPr>
          <p:nvPr/>
        </p:nvSpPr>
        <p:spPr bwMode="auto">
          <a:xfrm>
            <a:off x="6923603" y="4681906"/>
            <a:ext cx="735806" cy="292335"/>
          </a:xfrm>
          <a:prstGeom prst="rect">
            <a:avLst/>
          </a:prstGeom>
          <a:noFill/>
          <a:ln w="28575">
            <a:solidFill>
              <a:srgbClr val="C0D832"/>
            </a:solidFill>
            <a:miter lim="800000"/>
            <a:headEnd/>
            <a:tailEnd/>
          </a:ln>
          <a:effectLst/>
        </p:spPr>
        <p:txBody>
          <a:bodyPr wrap="square" lIns="68554" tIns="68554" rIns="68554" bIns="68554" anchor="ctr" anchorCtr="1">
            <a:spAutoFit/>
          </a:bodyPr>
          <a:lstStyle/>
          <a:p>
            <a:pPr algn="ctr" defTabSz="685783" fontAlgn="base">
              <a:spcBef>
                <a:spcPct val="0"/>
              </a:spcBef>
              <a:spcAft>
                <a:spcPct val="0"/>
              </a:spcAft>
              <a:defRPr/>
            </a:pPr>
            <a:r>
              <a:rPr lang="en-US" sz="1000" b="1" dirty="0" err="1">
                <a:solidFill>
                  <a:srgbClr val="005595"/>
                </a:solidFill>
                <a:latin typeface="Arial" panose="020B0604020202020204"/>
                <a:ea typeface="ＭＳ Ｐゴシック" pitchFamily="34" charset="-128"/>
              </a:rPr>
              <a:t>Apixaban</a:t>
            </a:r>
            <a:endParaRPr lang="en-US" sz="1000" dirty="0">
              <a:solidFill>
                <a:srgbClr val="005595"/>
              </a:solidFill>
              <a:latin typeface="Arial" panose="020B0604020202020204"/>
              <a:ea typeface="ＭＳ Ｐゴシック" pitchFamily="34" charset="-128"/>
            </a:endParaRPr>
          </a:p>
        </p:txBody>
      </p:sp>
      <p:cxnSp>
        <p:nvCxnSpPr>
          <p:cNvPr id="10" name="Straight Connector 9"/>
          <p:cNvCxnSpPr/>
          <p:nvPr/>
        </p:nvCxnSpPr>
        <p:spPr bwMode="auto">
          <a:xfrm>
            <a:off x="3098336" y="3166324"/>
            <a:ext cx="0" cy="486000"/>
          </a:xfrm>
          <a:prstGeom prst="line">
            <a:avLst/>
          </a:prstGeom>
          <a:solidFill>
            <a:schemeClr val="accent1"/>
          </a:solidFill>
          <a:ln w="38100" cap="flat" cmpd="sng" algn="ctr">
            <a:solidFill>
              <a:srgbClr val="E97C25"/>
            </a:solidFill>
            <a:prstDash val="solid"/>
            <a:round/>
            <a:headEnd type="none" w="med" len="med"/>
            <a:tailEnd type="none" w="med" len="med"/>
          </a:ln>
          <a:effectLst/>
        </p:spPr>
      </p:cxnSp>
      <p:cxnSp>
        <p:nvCxnSpPr>
          <p:cNvPr id="43" name="Straight Connector 42"/>
          <p:cNvCxnSpPr/>
          <p:nvPr/>
        </p:nvCxnSpPr>
        <p:spPr bwMode="auto">
          <a:xfrm flipV="1">
            <a:off x="6015442" y="3171998"/>
            <a:ext cx="1674000" cy="0"/>
          </a:xfrm>
          <a:prstGeom prst="line">
            <a:avLst/>
          </a:prstGeom>
          <a:solidFill>
            <a:schemeClr val="accent1"/>
          </a:solidFill>
          <a:ln w="38100" cap="flat" cmpd="sng" algn="ctr">
            <a:solidFill>
              <a:srgbClr val="0171A9"/>
            </a:solidFill>
            <a:prstDash val="solid"/>
            <a:round/>
            <a:headEnd type="none" w="med" len="med"/>
            <a:tailEnd type="none" w="med" len="med"/>
          </a:ln>
          <a:effectLst/>
        </p:spPr>
      </p:cxnSp>
      <p:cxnSp>
        <p:nvCxnSpPr>
          <p:cNvPr id="9" name="Straight Connector 8"/>
          <p:cNvCxnSpPr>
            <a:stCxn id="1054729" idx="2"/>
          </p:cNvCxnSpPr>
          <p:nvPr/>
        </p:nvCxnSpPr>
        <p:spPr bwMode="auto">
          <a:xfrm flipH="1">
            <a:off x="4615744" y="3452425"/>
            <a:ext cx="1351" cy="1700998"/>
          </a:xfrm>
          <a:prstGeom prst="line">
            <a:avLst/>
          </a:prstGeom>
          <a:solidFill>
            <a:schemeClr val="accent1"/>
          </a:solidFill>
          <a:ln w="28575" cap="flat" cmpd="sng" algn="ctr">
            <a:solidFill>
              <a:srgbClr val="0171A9"/>
            </a:solidFill>
            <a:prstDash val="solid"/>
            <a:round/>
            <a:headEnd type="none" w="med" len="med"/>
            <a:tailEnd type="none" w="med" len="med"/>
          </a:ln>
          <a:effectLst/>
        </p:spPr>
      </p:cxnSp>
      <p:cxnSp>
        <p:nvCxnSpPr>
          <p:cNvPr id="50" name="Straight Arrow Connector 29"/>
          <p:cNvCxnSpPr>
            <a:cxnSpLocks noChangeShapeType="1"/>
          </p:cNvCxnSpPr>
          <p:nvPr/>
        </p:nvCxnSpPr>
        <p:spPr bwMode="auto">
          <a:xfrm flipH="1">
            <a:off x="1086693" y="4310648"/>
            <a:ext cx="134392" cy="232463"/>
          </a:xfrm>
          <a:prstGeom prst="straightConnector1">
            <a:avLst/>
          </a:prstGeom>
          <a:noFill/>
          <a:ln w="38100" algn="ctr">
            <a:solidFill>
              <a:schemeClr val="tx2">
                <a:lumMod val="50000"/>
              </a:schemeClr>
            </a:solidFill>
            <a:round/>
            <a:headEnd/>
            <a:tailEnd type="triangle" w="lg" len="med"/>
          </a:ln>
        </p:spPr>
      </p:cxnSp>
      <p:cxnSp>
        <p:nvCxnSpPr>
          <p:cNvPr id="60" name="Straight Arrow Connector 59"/>
          <p:cNvCxnSpPr/>
          <p:nvPr/>
        </p:nvCxnSpPr>
        <p:spPr bwMode="auto">
          <a:xfrm>
            <a:off x="1698157" y="4317674"/>
            <a:ext cx="128588" cy="232463"/>
          </a:xfrm>
          <a:prstGeom prst="straightConnector1">
            <a:avLst/>
          </a:prstGeom>
          <a:solidFill>
            <a:schemeClr val="accent1"/>
          </a:solidFill>
          <a:ln w="38100" cap="flat" cmpd="sng" algn="ctr">
            <a:solidFill>
              <a:schemeClr val="accent5">
                <a:lumMod val="90000"/>
              </a:schemeClr>
            </a:solidFill>
            <a:prstDash val="solid"/>
            <a:round/>
            <a:headEnd type="none" w="med" len="med"/>
            <a:tailEnd type="triangle" w="lg" len="med"/>
          </a:ln>
          <a:effectLst/>
        </p:spPr>
      </p:cxnSp>
      <p:cxnSp>
        <p:nvCxnSpPr>
          <p:cNvPr id="6" name="Straight Connector 5"/>
          <p:cNvCxnSpPr/>
          <p:nvPr/>
        </p:nvCxnSpPr>
        <p:spPr bwMode="auto">
          <a:xfrm>
            <a:off x="1439760" y="3157415"/>
            <a:ext cx="1674000" cy="0"/>
          </a:xfrm>
          <a:prstGeom prst="line">
            <a:avLst/>
          </a:prstGeom>
          <a:solidFill>
            <a:schemeClr val="accent1"/>
          </a:solidFill>
          <a:ln w="38100" cap="flat" cmpd="sng" algn="ctr">
            <a:solidFill>
              <a:srgbClr val="0171A9"/>
            </a:solidFill>
            <a:prstDash val="solid"/>
            <a:round/>
            <a:headEnd type="none" w="med" len="med"/>
            <a:tailEnd type="none" w="med" len="med"/>
          </a:ln>
          <a:effectLst/>
        </p:spPr>
      </p:cxnSp>
      <p:sp>
        <p:nvSpPr>
          <p:cNvPr id="46" name="TextBox 45"/>
          <p:cNvSpPr txBox="1"/>
          <p:nvPr/>
        </p:nvSpPr>
        <p:spPr>
          <a:xfrm>
            <a:off x="448307" y="5888817"/>
            <a:ext cx="8594349" cy="461665"/>
          </a:xfrm>
          <a:prstGeom prst="rect">
            <a:avLst/>
          </a:prstGeom>
          <a:noFill/>
        </p:spPr>
        <p:txBody>
          <a:bodyPr wrap="square" rtlCol="0">
            <a:spAutoFit/>
          </a:bodyPr>
          <a:lstStyle/>
          <a:p>
            <a:r>
              <a:rPr lang="en-US" sz="1200" dirty="0">
                <a:solidFill>
                  <a:schemeClr val="tx2"/>
                </a:solidFill>
              </a:rPr>
              <a:t>*</a:t>
            </a:r>
            <a:r>
              <a:rPr lang="cs-CZ" sz="1200" dirty="0">
                <a:solidFill>
                  <a:schemeClr val="tx2"/>
                </a:solidFill>
              </a:rPr>
              <a:t>dávka byla redukovaná na</a:t>
            </a:r>
            <a:r>
              <a:rPr lang="en-US" sz="1200" dirty="0">
                <a:solidFill>
                  <a:schemeClr val="tx2"/>
                </a:solidFill>
              </a:rPr>
              <a:t> 2.5 mg BID </a:t>
            </a:r>
            <a:r>
              <a:rPr lang="cs-CZ" sz="1200" dirty="0">
                <a:solidFill>
                  <a:schemeClr val="tx2"/>
                </a:solidFill>
              </a:rPr>
              <a:t>v případě, že pacient splňoval min. 2 z těchto kritérií</a:t>
            </a:r>
            <a:r>
              <a:rPr lang="en-US" sz="1200" dirty="0">
                <a:solidFill>
                  <a:schemeClr val="tx2"/>
                </a:solidFill>
              </a:rPr>
              <a:t>: </a:t>
            </a:r>
            <a:r>
              <a:rPr lang="cs-CZ" sz="1200" dirty="0">
                <a:solidFill>
                  <a:schemeClr val="tx2"/>
                </a:solidFill>
              </a:rPr>
              <a:t>věk</a:t>
            </a:r>
            <a:r>
              <a:rPr lang="en-US" sz="1200" dirty="0">
                <a:solidFill>
                  <a:schemeClr val="tx2"/>
                </a:solidFill>
              </a:rPr>
              <a:t> ≥ 80 </a:t>
            </a:r>
            <a:r>
              <a:rPr lang="cs-CZ" sz="1200" dirty="0">
                <a:solidFill>
                  <a:schemeClr val="tx2"/>
                </a:solidFill>
              </a:rPr>
              <a:t>let</a:t>
            </a:r>
            <a:r>
              <a:rPr lang="en-US" sz="1200" dirty="0">
                <a:solidFill>
                  <a:schemeClr val="tx2"/>
                </a:solidFill>
              </a:rPr>
              <a:t>, </a:t>
            </a:r>
            <a:r>
              <a:rPr lang="cs-CZ" sz="1200" dirty="0">
                <a:solidFill>
                  <a:schemeClr val="tx2"/>
                </a:solidFill>
              </a:rPr>
              <a:t>váha</a:t>
            </a:r>
            <a:r>
              <a:rPr lang="en-US" sz="1200" dirty="0">
                <a:solidFill>
                  <a:schemeClr val="tx2"/>
                </a:solidFill>
              </a:rPr>
              <a:t> ≤ 60 kg, </a:t>
            </a:r>
            <a:r>
              <a:rPr lang="cs-CZ" sz="1200" dirty="0">
                <a:solidFill>
                  <a:schemeClr val="tx2"/>
                </a:solidFill>
              </a:rPr>
              <a:t>nebo</a:t>
            </a:r>
            <a:r>
              <a:rPr lang="en-US" sz="1200" dirty="0">
                <a:solidFill>
                  <a:schemeClr val="tx2"/>
                </a:solidFill>
              </a:rPr>
              <a:t> </a:t>
            </a:r>
            <a:r>
              <a:rPr lang="en-US" sz="1200" dirty="0" err="1">
                <a:solidFill>
                  <a:schemeClr val="tx2"/>
                </a:solidFill>
              </a:rPr>
              <a:t>creatinin</a:t>
            </a:r>
            <a:r>
              <a:rPr lang="cs-CZ" sz="1200" dirty="0">
                <a:solidFill>
                  <a:schemeClr val="tx2"/>
                </a:solidFill>
              </a:rPr>
              <a:t> v séru</a:t>
            </a:r>
            <a:r>
              <a:rPr lang="en-US" sz="1200" dirty="0">
                <a:solidFill>
                  <a:schemeClr val="tx2"/>
                </a:solidFill>
              </a:rPr>
              <a:t> ≥ 1.5 mg/dL (133 µmol/L).</a:t>
            </a:r>
            <a:endParaRPr lang="en-GB" sz="1200" dirty="0">
              <a:solidFill>
                <a:schemeClr val="tx2"/>
              </a:solidFill>
            </a:endParaRPr>
          </a:p>
        </p:txBody>
      </p:sp>
      <p:sp>
        <p:nvSpPr>
          <p:cNvPr id="48" name="Rectangle 47"/>
          <p:cNvSpPr/>
          <p:nvPr/>
        </p:nvSpPr>
        <p:spPr>
          <a:xfrm>
            <a:off x="-2271" y="5719501"/>
            <a:ext cx="9044927" cy="287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0" rIns="0" bIns="0" rtlCol="0" anchor="ctr"/>
          <a:lstStyle/>
          <a:p>
            <a:pPr>
              <a:lnSpc>
                <a:spcPct val="85000"/>
              </a:lnSpc>
              <a:defRPr/>
            </a:pPr>
            <a:endParaRPr lang="en-GB" sz="675" dirty="0">
              <a:solidFill>
                <a:srgbClr val="00619D"/>
              </a:solidFill>
              <a:cs typeface="Arial" pitchFamily="34" charset="0"/>
            </a:endParaRPr>
          </a:p>
        </p:txBody>
      </p:sp>
      <p:sp>
        <p:nvSpPr>
          <p:cNvPr id="62" name="Rectangle 9"/>
          <p:cNvSpPr>
            <a:spLocks noChangeArrowheads="1"/>
          </p:cNvSpPr>
          <p:nvPr/>
        </p:nvSpPr>
        <p:spPr bwMode="auto">
          <a:xfrm>
            <a:off x="5255141" y="5091844"/>
            <a:ext cx="3028950" cy="205800"/>
          </a:xfrm>
          <a:prstGeom prst="rect">
            <a:avLst/>
          </a:prstGeom>
          <a:noFill/>
          <a:ln>
            <a:noFill/>
          </a:ln>
          <a:effectLst/>
        </p:spPr>
        <p:txBody>
          <a:bodyPr wrap="square" lIns="67840" tIns="33325" rIns="67840" bIns="33325">
            <a:spAutoFit/>
          </a:bodyPr>
          <a:lstStyle/>
          <a:p>
            <a:pPr algn="ctr" defTabSz="685783" fontAlgn="base">
              <a:spcBef>
                <a:spcPct val="0"/>
              </a:spcBef>
              <a:spcAft>
                <a:spcPct val="0"/>
              </a:spcAft>
              <a:defRPr/>
            </a:pPr>
            <a:r>
              <a:rPr lang="en-US" sz="900" b="1" i="1" dirty="0">
                <a:solidFill>
                  <a:srgbClr val="FF0000"/>
                </a:solidFill>
                <a:latin typeface="Arial" panose="020B0604020202020204"/>
                <a:ea typeface="ＭＳ Ｐゴシック" pitchFamily="34" charset="-128"/>
              </a:rPr>
              <a:t>P2Y</a:t>
            </a:r>
            <a:r>
              <a:rPr lang="en-US" sz="900" b="1" i="1" baseline="-25000" dirty="0">
                <a:solidFill>
                  <a:srgbClr val="FF0000"/>
                </a:solidFill>
                <a:latin typeface="Arial" panose="020B0604020202020204"/>
                <a:ea typeface="ＭＳ Ｐゴシック" pitchFamily="34" charset="-128"/>
              </a:rPr>
              <a:t>12</a:t>
            </a:r>
            <a:r>
              <a:rPr lang="en-US" sz="900" b="1" i="1" dirty="0">
                <a:solidFill>
                  <a:srgbClr val="FF0000"/>
                </a:solidFill>
                <a:latin typeface="Arial" panose="020B0604020202020204"/>
                <a:ea typeface="ＭＳ Ｐゴシック" pitchFamily="34" charset="-128"/>
              </a:rPr>
              <a:t> inhibitor </a:t>
            </a:r>
            <a:r>
              <a:rPr lang="cs-CZ" sz="900" b="1" i="1" dirty="0">
                <a:solidFill>
                  <a:srgbClr val="FF0000"/>
                </a:solidFill>
                <a:latin typeface="Arial" panose="020B0604020202020204"/>
                <a:ea typeface="ＭＳ Ｐゴシック" pitchFamily="34" charset="-128"/>
              </a:rPr>
              <a:t>pro všechny pacienty 6 měsíců.</a:t>
            </a:r>
            <a:endParaRPr lang="en-US" sz="900" b="1" i="1" dirty="0">
              <a:solidFill>
                <a:srgbClr val="FF0000"/>
              </a:solidFill>
              <a:latin typeface="Arial" panose="020B0604020202020204"/>
              <a:ea typeface="ＭＳ Ｐゴシック" pitchFamily="34" charset="-128"/>
            </a:endParaRPr>
          </a:p>
        </p:txBody>
      </p:sp>
      <p:sp>
        <p:nvSpPr>
          <p:cNvPr id="45" name="TextBox 44">
            <a:extLst>
              <a:ext uri="{FF2B5EF4-FFF2-40B4-BE49-F238E27FC236}">
                <a16:creationId xmlns:a16="http://schemas.microsoft.com/office/drawing/2014/main" id="{4C52D2D6-DF24-4D24-B8B2-51CB4A1BD0FD}"/>
              </a:ext>
            </a:extLst>
          </p:cNvPr>
          <p:cNvSpPr txBox="1"/>
          <p:nvPr/>
        </p:nvSpPr>
        <p:spPr>
          <a:xfrm>
            <a:off x="6132676" y="6569088"/>
            <a:ext cx="3080138" cy="276999"/>
          </a:xfrm>
          <a:prstGeom prst="rect">
            <a:avLst/>
          </a:prstGeom>
          <a:noFill/>
        </p:spPr>
        <p:txBody>
          <a:bodyPr wrap="none" rtlCol="0">
            <a:spAutoFit/>
          </a:bodyPr>
          <a:lstStyle/>
          <a:p>
            <a:pPr algn="ctr"/>
            <a:r>
              <a:rPr lang="en-GB" sz="1200" dirty="0">
                <a:solidFill>
                  <a:schemeClr val="tx2"/>
                </a:solidFill>
              </a:rPr>
              <a:t>Lopes RD et al. </a:t>
            </a:r>
            <a:r>
              <a:rPr lang="en-GB" sz="1200" i="1" dirty="0">
                <a:solidFill>
                  <a:schemeClr val="tx2"/>
                </a:solidFill>
              </a:rPr>
              <a:t>N </a:t>
            </a:r>
            <a:r>
              <a:rPr lang="en-GB" sz="1200" i="1" dirty="0" err="1">
                <a:solidFill>
                  <a:schemeClr val="tx2"/>
                </a:solidFill>
              </a:rPr>
              <a:t>Engl</a:t>
            </a:r>
            <a:r>
              <a:rPr lang="en-GB" sz="1200" i="1" dirty="0">
                <a:solidFill>
                  <a:schemeClr val="tx2"/>
                </a:solidFill>
              </a:rPr>
              <a:t> J Med. </a:t>
            </a:r>
            <a:r>
              <a:rPr lang="en-GB" sz="1200" dirty="0">
                <a:solidFill>
                  <a:schemeClr val="tx2"/>
                </a:solidFill>
              </a:rPr>
              <a:t>March 17, 2019;</a:t>
            </a:r>
            <a:endParaRPr lang="en-US" sz="1200" dirty="0">
              <a:solidFill>
                <a:schemeClr val="tx2"/>
              </a:solidFill>
            </a:endParaRPr>
          </a:p>
        </p:txBody>
      </p:sp>
    </p:spTree>
    <p:custDataLst>
      <p:tags r:id="rId1"/>
    </p:custDataLst>
    <p:extLst>
      <p:ext uri="{BB962C8B-B14F-4D97-AF65-F5344CB8AC3E}">
        <p14:creationId xmlns:p14="http://schemas.microsoft.com/office/powerpoint/2010/main" val="14311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5BE852A-A1BB-4C87-9BCF-2F78F428138F}"/>
              </a:ext>
            </a:extLst>
          </p:cNvPr>
          <p:cNvSpPr>
            <a:spLocks noGrp="1"/>
          </p:cNvSpPr>
          <p:nvPr>
            <p:ph type="title"/>
          </p:nvPr>
        </p:nvSpPr>
        <p:spPr>
          <a:xfrm>
            <a:off x="197144" y="694695"/>
            <a:ext cx="8563476" cy="387836"/>
          </a:xfrm>
          <a:noFill/>
        </p:spPr>
        <p:txBody>
          <a:bodyPr>
            <a:normAutofit fontScale="90000"/>
          </a:bodyPr>
          <a:lstStyle/>
          <a:p>
            <a:pPr algn="ctr"/>
            <a:r>
              <a:rPr lang="en-US" sz="4900" b="1" dirty="0"/>
              <a:t>AUGUSTUS</a:t>
            </a:r>
            <a:br>
              <a:rPr lang="cs-CZ" dirty="0"/>
            </a:br>
            <a:r>
              <a:rPr lang="cs-CZ" dirty="0"/>
              <a:t>Základní charakteristiky</a:t>
            </a:r>
            <a:endParaRPr lang="en-GB" dirty="0"/>
          </a:p>
        </p:txBody>
      </p:sp>
      <p:sp>
        <p:nvSpPr>
          <p:cNvPr id="4" name="Text Placeholder 3">
            <a:extLst>
              <a:ext uri="{FF2B5EF4-FFF2-40B4-BE49-F238E27FC236}">
                <a16:creationId xmlns:a16="http://schemas.microsoft.com/office/drawing/2014/main" id="{B5FF2F02-E346-40AB-821A-B913FDA94F55}"/>
              </a:ext>
            </a:extLst>
          </p:cNvPr>
          <p:cNvSpPr>
            <a:spLocks noGrp="1"/>
          </p:cNvSpPr>
          <p:nvPr>
            <p:ph type="body" sz="quarter" idx="14"/>
          </p:nvPr>
        </p:nvSpPr>
        <p:spPr>
          <a:xfrm>
            <a:off x="2016252" y="6312163"/>
            <a:ext cx="6983016" cy="506828"/>
          </a:xfrm>
        </p:spPr>
        <p:txBody>
          <a:bodyPr/>
          <a:lstStyle/>
          <a:p>
            <a:r>
              <a:rPr lang="da-DK" dirty="0">
                <a:solidFill>
                  <a:schemeClr val="tx1"/>
                </a:solidFill>
              </a:rPr>
              <a:t>Lopes RD, et al. </a:t>
            </a:r>
            <a:r>
              <a:rPr lang="da-DK" i="1" dirty="0">
                <a:solidFill>
                  <a:schemeClr val="tx1"/>
                </a:solidFill>
              </a:rPr>
              <a:t>N Engl J Med </a:t>
            </a:r>
            <a:r>
              <a:rPr lang="da-DK" dirty="0">
                <a:solidFill>
                  <a:schemeClr val="tx1"/>
                </a:solidFill>
              </a:rPr>
              <a:t>2019;380:1509–1524</a:t>
            </a:r>
          </a:p>
        </p:txBody>
      </p:sp>
      <p:sp>
        <p:nvSpPr>
          <p:cNvPr id="70" name="Text Placeholder 3">
            <a:extLst>
              <a:ext uri="{FF2B5EF4-FFF2-40B4-BE49-F238E27FC236}">
                <a16:creationId xmlns:a16="http://schemas.microsoft.com/office/drawing/2014/main" id="{DB9D0485-9C1A-4610-B0C4-0C6D7C1C805D}"/>
              </a:ext>
            </a:extLst>
          </p:cNvPr>
          <p:cNvSpPr txBox="1">
            <a:spLocks/>
          </p:cNvSpPr>
          <p:nvPr/>
        </p:nvSpPr>
        <p:spPr>
          <a:xfrm>
            <a:off x="0" y="6203892"/>
            <a:ext cx="6876886" cy="206259"/>
          </a:xfrm>
          <a:prstGeom prst="rect">
            <a:avLst/>
          </a:prstGeom>
        </p:spPr>
        <p:txBody>
          <a:bodyPr wrap="none" lIns="234000" bIns="35100" anchor="b">
            <a:spAutoFit/>
          </a:bodyPr>
          <a:lstStyle>
            <a:defPPr>
              <a:defRPr lang="en-US"/>
            </a:defPPr>
            <a:lvl1pPr indent="0" defTabSz="914400" fontAlgn="auto">
              <a:lnSpc>
                <a:spcPct val="90000"/>
              </a:lnSpc>
              <a:spcBef>
                <a:spcPts val="1200"/>
              </a:spcBef>
              <a:spcAft>
                <a:spcPts val="0"/>
              </a:spcAft>
              <a:buClr>
                <a:schemeClr val="accent1"/>
              </a:buClr>
              <a:buSzPct val="75000"/>
              <a:buFontTx/>
              <a:buNone/>
              <a:defRPr sz="800" b="0" spc="0" baseline="0">
                <a:solidFill>
                  <a:srgbClr val="7F7F7F"/>
                </a:solidFill>
                <a:latin typeface="Arial (Body)"/>
              </a:defRPr>
            </a:lvl1pPr>
            <a:lvl2pPr marL="284400" indent="-284400" defTabSz="914400" fontAlgn="base">
              <a:lnSpc>
                <a:spcPct val="90000"/>
              </a:lnSpc>
              <a:spcBef>
                <a:spcPts val="1200"/>
              </a:spcBef>
              <a:spcAft>
                <a:spcPts val="0"/>
              </a:spcAft>
              <a:buClr>
                <a:schemeClr val="tx2"/>
              </a:buClr>
              <a:buSzPct val="100000"/>
              <a:buFont typeface="Arial" panose="020B0604020202020204" pitchFamily="34" charset="0"/>
              <a:buChar char="•"/>
              <a:defRPr spc="0" baseline="0">
                <a:solidFill>
                  <a:schemeClr val="tx2"/>
                </a:solidFill>
                <a:latin typeface="Arial (Body)"/>
              </a:defRPr>
            </a:lvl2pPr>
            <a:lvl3pPr marL="644400" indent="-284400" defTabSz="914400" fontAlgn="base">
              <a:lnSpc>
                <a:spcPct val="90000"/>
              </a:lnSpc>
              <a:spcBef>
                <a:spcPts val="1200"/>
              </a:spcBef>
              <a:spcAft>
                <a:spcPts val="0"/>
              </a:spcAft>
              <a:buClr>
                <a:schemeClr val="tx2"/>
              </a:buClr>
              <a:buSzPct val="100000"/>
              <a:buFont typeface="Calibri" panose="020F0502020204030204" pitchFamily="34" charset="0"/>
              <a:buChar char="‒"/>
              <a:tabLst/>
              <a:defRPr sz="1600" spc="0" baseline="0">
                <a:solidFill>
                  <a:schemeClr val="tx2"/>
                </a:solidFill>
                <a:latin typeface="Arial (Body)"/>
              </a:defRPr>
            </a:lvl3pPr>
            <a:lvl4pPr marL="1000800" indent="-284400" defTabSz="914400" fontAlgn="base">
              <a:lnSpc>
                <a:spcPct val="90000"/>
              </a:lnSpc>
              <a:spcBef>
                <a:spcPts val="600"/>
              </a:spcBef>
              <a:spcAft>
                <a:spcPts val="0"/>
              </a:spcAft>
              <a:buClr>
                <a:schemeClr val="tx2"/>
              </a:buClr>
              <a:buSzPct val="110000"/>
              <a:buFont typeface="Wingdings" panose="05000000000000000000" pitchFamily="2" charset="2"/>
              <a:buChar char="§"/>
              <a:tabLst/>
              <a:defRPr sz="1500" spc="0" baseline="0">
                <a:solidFill>
                  <a:schemeClr val="tx2"/>
                </a:solidFill>
                <a:latin typeface="Arial (Body)"/>
              </a:defRPr>
            </a:lvl4pPr>
            <a:lvl5pPr marL="715963" marR="0" indent="-177800" defTabSz="914400" fontAlgn="auto">
              <a:lnSpc>
                <a:spcPct val="90000"/>
              </a:lnSpc>
              <a:spcBef>
                <a:spcPts val="600"/>
              </a:spcBef>
              <a:spcAft>
                <a:spcPts val="0"/>
              </a:spcAft>
              <a:buClr>
                <a:schemeClr val="tx2"/>
              </a:buClr>
              <a:buSzPct val="110000"/>
              <a:buFont typeface="Calibri" panose="020F0502020204030204" pitchFamily="34" charset="0"/>
              <a:buChar char="‒"/>
              <a:tabLst/>
              <a:defRPr sz="1400" spc="0" baseline="0">
                <a:solidFill>
                  <a:schemeClr val="tx2"/>
                </a:solidFill>
                <a:latin typeface="Arial (Body)"/>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defTabSz="685783" eaLnBrk="0" fontAlgn="base" hangingPunct="0">
              <a:spcBef>
                <a:spcPct val="0"/>
              </a:spcBef>
              <a:spcAft>
                <a:spcPct val="0"/>
              </a:spcAft>
              <a:buClrTx/>
              <a:buSzTx/>
              <a:defRPr/>
            </a:pPr>
            <a:r>
              <a:rPr lang="en-US" sz="900" i="1" dirty="0">
                <a:solidFill>
                  <a:srgbClr val="76004B"/>
                </a:solidFill>
                <a:latin typeface="Calibri"/>
                <a:ea typeface="ＭＳ Ｐゴシック" pitchFamily="34" charset="-128"/>
                <a:cs typeface="Arial" panose="020B0604020202020204" pitchFamily="34" charset="0"/>
              </a:rPr>
              <a:t>*If patient has both ACS and PCI, the date of ACS is used; </a:t>
            </a:r>
            <a:r>
              <a:rPr lang="en-US" sz="900" i="1" baseline="30000" dirty="0">
                <a:solidFill>
                  <a:srgbClr val="76004B"/>
                </a:solidFill>
                <a:latin typeface="Calibri"/>
                <a:ea typeface="ＭＳ Ｐゴシック" pitchFamily="34" charset="-128"/>
                <a:cs typeface="Arial" panose="020B0604020202020204" pitchFamily="34" charset="0"/>
              </a:rPr>
              <a:t>†</a:t>
            </a:r>
            <a:r>
              <a:rPr lang="en-US" sz="900" i="1" dirty="0">
                <a:solidFill>
                  <a:srgbClr val="76004B"/>
                </a:solidFill>
                <a:latin typeface="Calibri"/>
                <a:ea typeface="ＭＳ Ｐゴシック" pitchFamily="34" charset="-128"/>
                <a:cs typeface="Arial" panose="020B0604020202020204" pitchFamily="34" charset="0"/>
              </a:rPr>
              <a:t>Number of subjects who discontinued use of any OAC on or before </a:t>
            </a:r>
            <a:r>
              <a:rPr lang="en-US" sz="900" i="1" dirty="0" err="1">
                <a:solidFill>
                  <a:srgbClr val="76004B"/>
                </a:solidFill>
                <a:latin typeface="Calibri"/>
                <a:ea typeface="ＭＳ Ｐゴシック" pitchFamily="34" charset="-128"/>
                <a:cs typeface="Arial" panose="020B0604020202020204" pitchFamily="34" charset="0"/>
              </a:rPr>
              <a:t>randomisation</a:t>
            </a:r>
            <a:r>
              <a:rPr lang="en-US" sz="900" i="1" dirty="0">
                <a:solidFill>
                  <a:srgbClr val="76004B"/>
                </a:solidFill>
                <a:latin typeface="Calibri"/>
                <a:ea typeface="ＭＳ Ｐゴシック" pitchFamily="34" charset="-128"/>
                <a:cs typeface="Arial" panose="020B0604020202020204" pitchFamily="34" charset="0"/>
              </a:rPr>
              <a:t>. </a:t>
            </a:r>
          </a:p>
        </p:txBody>
      </p:sp>
      <p:graphicFrame>
        <p:nvGraphicFramePr>
          <p:cNvPr id="71" name="Content Placeholder 3">
            <a:extLst>
              <a:ext uri="{FF2B5EF4-FFF2-40B4-BE49-F238E27FC236}">
                <a16:creationId xmlns:a16="http://schemas.microsoft.com/office/drawing/2014/main" id="{0262AB51-34BE-4AF6-AD0C-EAD7E4F63E47}"/>
              </a:ext>
            </a:extLst>
          </p:cNvPr>
          <p:cNvGraphicFramePr>
            <a:graphicFrameLocks/>
          </p:cNvGraphicFramePr>
          <p:nvPr>
            <p:extLst>
              <p:ext uri="{D42A27DB-BD31-4B8C-83A1-F6EECF244321}">
                <p14:modId xmlns:p14="http://schemas.microsoft.com/office/powerpoint/2010/main" val="3804903222"/>
              </p:ext>
            </p:extLst>
          </p:nvPr>
        </p:nvGraphicFramePr>
        <p:xfrm>
          <a:off x="114300" y="1797627"/>
          <a:ext cx="8884969" cy="4172784"/>
        </p:xfrm>
        <a:graphic>
          <a:graphicData uri="http://schemas.openxmlformats.org/drawingml/2006/table">
            <a:tbl>
              <a:tblPr firstRow="1" bandRow="1"/>
              <a:tblGrid>
                <a:gridCol w="2653720">
                  <a:extLst>
                    <a:ext uri="{9D8B030D-6E8A-4147-A177-3AD203B41FA5}">
                      <a16:colId xmlns:a16="http://schemas.microsoft.com/office/drawing/2014/main" val="962227648"/>
                    </a:ext>
                  </a:extLst>
                </a:gridCol>
                <a:gridCol w="1139927">
                  <a:extLst>
                    <a:ext uri="{9D8B030D-6E8A-4147-A177-3AD203B41FA5}">
                      <a16:colId xmlns:a16="http://schemas.microsoft.com/office/drawing/2014/main" val="1002589065"/>
                    </a:ext>
                  </a:extLst>
                </a:gridCol>
                <a:gridCol w="1139927">
                  <a:extLst>
                    <a:ext uri="{9D8B030D-6E8A-4147-A177-3AD203B41FA5}">
                      <a16:colId xmlns:a16="http://schemas.microsoft.com/office/drawing/2014/main" val="687458525"/>
                    </a:ext>
                  </a:extLst>
                </a:gridCol>
                <a:gridCol w="1139927">
                  <a:extLst>
                    <a:ext uri="{9D8B030D-6E8A-4147-A177-3AD203B41FA5}">
                      <a16:colId xmlns:a16="http://schemas.microsoft.com/office/drawing/2014/main" val="2485536005"/>
                    </a:ext>
                  </a:extLst>
                </a:gridCol>
                <a:gridCol w="1139927">
                  <a:extLst>
                    <a:ext uri="{9D8B030D-6E8A-4147-A177-3AD203B41FA5}">
                      <a16:colId xmlns:a16="http://schemas.microsoft.com/office/drawing/2014/main" val="4077275353"/>
                    </a:ext>
                  </a:extLst>
                </a:gridCol>
                <a:gridCol w="1671541">
                  <a:extLst>
                    <a:ext uri="{9D8B030D-6E8A-4147-A177-3AD203B41FA5}">
                      <a16:colId xmlns:a16="http://schemas.microsoft.com/office/drawing/2014/main" val="2006561673"/>
                    </a:ext>
                  </a:extLst>
                </a:gridCol>
              </a:tblGrid>
              <a:tr h="751986">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nSpc>
                          <a:spcPct val="90000"/>
                        </a:lnSpc>
                      </a:pPr>
                      <a:endPar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marL="68580" marR="68580" marT="34290" marB="34290" anchor="ctr">
                    <a:lnL w="12700" cmpd="sng">
                      <a:noFill/>
                    </a:lnL>
                    <a:lnR w="9525" cap="flat" cmpd="sng" algn="ctr">
                      <a:solidFill>
                        <a:schemeClr val="bg1"/>
                      </a:solidFill>
                      <a:prstDash val="solid"/>
                      <a:round/>
                      <a:headEnd type="none" w="med" len="med"/>
                      <a:tailEnd type="none" w="med" len="med"/>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marL="0" marR="0" algn="ctr">
                        <a:lnSpc>
                          <a:spcPct val="90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Apixaban</a:t>
                      </a:r>
                      <a:b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br>
                      <a:r>
                        <a:rPr lang="en-US" sz="14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N=2,306</a:t>
                      </a:r>
                      <a:endParaRPr lang="en-US" sz="16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marL="68580" marR="6858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90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VKA</a:t>
                      </a:r>
                      <a:b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br>
                      <a:r>
                        <a:rPr lang="en-US" sz="14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N=2,308</a:t>
                      </a:r>
                      <a:endParaRPr lang="en-US" sz="16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marL="68580" marR="6858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C6B9C"/>
                    </a:solidFill>
                  </a:tcPr>
                </a:tc>
                <a:tc>
                  <a:txBody>
                    <a:bodyPr/>
                    <a:lstStyle/>
                    <a:p>
                      <a:pPr marL="0" marR="0" algn="ctr">
                        <a:lnSpc>
                          <a:spcPct val="90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Aspirin</a:t>
                      </a:r>
                      <a:b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br>
                      <a:r>
                        <a:rPr lang="en-US" sz="14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N=2,307</a:t>
                      </a:r>
                      <a:endParaRPr lang="en-US" sz="16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marL="68580" marR="6858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marR="0" algn="ctr">
                        <a:lnSpc>
                          <a:spcPct val="90000"/>
                        </a:lnSpc>
                        <a:spcBef>
                          <a:spcPts val="0"/>
                        </a:spcBef>
                        <a:spcAft>
                          <a:spcPts val="0"/>
                        </a:spcAft>
                      </a:pPr>
                      <a:r>
                        <a:rPr lang="en-US" sz="1600" b="1" dirty="0">
                          <a:solidFill>
                            <a:schemeClr val="tx1"/>
                          </a:solidFill>
                          <a:effectLst/>
                          <a:latin typeface="+mn-lt"/>
                          <a:ea typeface="Verdana" panose="020B0604030504040204" pitchFamily="34" charset="0"/>
                          <a:cs typeface="Verdana" panose="020B0604030504040204" pitchFamily="34" charset="0"/>
                        </a:rPr>
                        <a:t>Aspirin Placebo</a:t>
                      </a:r>
                      <a:br>
                        <a:rPr lang="en-US" sz="1600" b="1" dirty="0">
                          <a:solidFill>
                            <a:schemeClr val="tx1"/>
                          </a:solidFill>
                          <a:effectLst/>
                          <a:latin typeface="+mn-lt"/>
                          <a:ea typeface="Verdana" panose="020B0604030504040204" pitchFamily="34" charset="0"/>
                          <a:cs typeface="Verdana" panose="020B0604030504040204" pitchFamily="34" charset="0"/>
                        </a:rPr>
                      </a:br>
                      <a:r>
                        <a:rPr lang="en-US" sz="1400" b="0" dirty="0">
                          <a:solidFill>
                            <a:schemeClr val="tx1"/>
                          </a:solidFill>
                          <a:effectLst/>
                          <a:latin typeface="+mn-lt"/>
                          <a:ea typeface="Verdana" panose="020B0604030504040204" pitchFamily="34" charset="0"/>
                          <a:cs typeface="Verdana" panose="020B0604030504040204" pitchFamily="34" charset="0"/>
                        </a:rPr>
                        <a:t>N=2,307</a:t>
                      </a:r>
                      <a:endParaRPr lang="en-US"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algn="ctr">
                        <a:lnSpc>
                          <a:spcPct val="90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Total</a:t>
                      </a:r>
                      <a:br>
                        <a:rPr lang="en-US" sz="1600" b="1"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br>
                      <a:r>
                        <a:rPr lang="en-US" sz="14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N=4,614</a:t>
                      </a:r>
                      <a:endParaRPr lang="en-US" sz="1600" b="0" dirty="0">
                        <a:solidFill>
                          <a:schemeClr val="bg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txBody>
                  <a:tcPr marL="68580" marR="68580" marT="34290" marB="34290" anchor="ctr">
                    <a:lnL w="9525"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96907983"/>
                  </a:ext>
                </a:extLst>
              </a:tr>
              <a:tr h="250662">
                <a:tc>
                  <a:txBody>
                    <a:bodyPr/>
                    <a:lstStyle/>
                    <a:p>
                      <a:pPr marL="0" marR="0">
                        <a:lnSpc>
                          <a:spcPct val="90000"/>
                        </a:lnSpc>
                        <a:spcBef>
                          <a:spcPts val="0"/>
                        </a:spcBef>
                        <a:spcAft>
                          <a:spcPts val="0"/>
                        </a:spcAft>
                      </a:pPr>
                      <a:r>
                        <a:rPr lang="en-US" sz="1200" b="1" dirty="0">
                          <a:solidFill>
                            <a:schemeClr val="tx1"/>
                          </a:solidFill>
                          <a:effectLst/>
                        </a:rPr>
                        <a:t>Median age</a:t>
                      </a:r>
                      <a:r>
                        <a:rPr lang="en-US" sz="1200" dirty="0">
                          <a:solidFill>
                            <a:schemeClr val="tx1"/>
                          </a:solidFill>
                          <a:effectLst/>
                        </a:rPr>
                        <a:t>, years</a:t>
                      </a:r>
                      <a:endParaRPr lang="en-US"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70.4</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70.9</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70.8</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70.6</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70.7</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extLst>
                  <a:ext uri="{0D108BD9-81ED-4DB2-BD59-A6C34878D82A}">
                    <a16:rowId xmlns:a16="http://schemas.microsoft.com/office/drawing/2014/main" val="134575187"/>
                  </a:ext>
                </a:extLst>
              </a:tr>
              <a:tr h="250662">
                <a:tc>
                  <a:txBody>
                    <a:bodyPr/>
                    <a:lstStyle/>
                    <a:p>
                      <a:pPr marL="0" marR="0">
                        <a:lnSpc>
                          <a:spcPct val="90000"/>
                        </a:lnSpc>
                        <a:spcBef>
                          <a:spcPts val="0"/>
                        </a:spcBef>
                        <a:spcAft>
                          <a:spcPts val="0"/>
                        </a:spcAft>
                      </a:pPr>
                      <a:r>
                        <a:rPr lang="en-US" sz="1200" b="1" dirty="0">
                          <a:solidFill>
                            <a:schemeClr val="tx1"/>
                          </a:solidFill>
                          <a:effectLst/>
                        </a:rPr>
                        <a:t>Female</a:t>
                      </a:r>
                      <a:r>
                        <a:rPr lang="en-US" sz="1200" dirty="0">
                          <a:solidFill>
                            <a:schemeClr val="tx1"/>
                          </a:solidFill>
                          <a:effectLst/>
                        </a:rPr>
                        <a:t>, %</a:t>
                      </a:r>
                      <a:endParaRPr lang="en-US"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29.1</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28.9</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30.2</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27.8</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29.0</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366346"/>
                  </a:ext>
                </a:extLst>
              </a:tr>
              <a:tr h="250662">
                <a:tc>
                  <a:txBody>
                    <a:bodyPr/>
                    <a:lstStyle/>
                    <a:p>
                      <a:pPr marL="0" marR="0">
                        <a:lnSpc>
                          <a:spcPct val="90000"/>
                        </a:lnSpc>
                        <a:spcBef>
                          <a:spcPts val="0"/>
                        </a:spcBef>
                        <a:spcAft>
                          <a:spcPts val="0"/>
                        </a:spcAft>
                      </a:pPr>
                      <a:r>
                        <a:rPr lang="en-US" sz="1200" b="1" baseline="0" dirty="0">
                          <a:solidFill>
                            <a:schemeClr val="tx1"/>
                          </a:solidFill>
                          <a:effectLst/>
                        </a:rPr>
                        <a:t>CHA</a:t>
                      </a:r>
                      <a:r>
                        <a:rPr lang="en-US" sz="1200" b="1" baseline="-25000" dirty="0">
                          <a:solidFill>
                            <a:schemeClr val="tx1"/>
                          </a:solidFill>
                          <a:effectLst/>
                        </a:rPr>
                        <a:t>2</a:t>
                      </a:r>
                      <a:r>
                        <a:rPr lang="en-US" sz="1200" b="1" baseline="0" dirty="0">
                          <a:solidFill>
                            <a:schemeClr val="tx1"/>
                          </a:solidFill>
                          <a:effectLst/>
                        </a:rPr>
                        <a:t>DS</a:t>
                      </a:r>
                      <a:r>
                        <a:rPr lang="en-US" sz="1200" b="1" baseline="-25000" dirty="0">
                          <a:solidFill>
                            <a:schemeClr val="tx1"/>
                          </a:solidFill>
                          <a:effectLst/>
                        </a:rPr>
                        <a:t>2</a:t>
                      </a:r>
                      <a:r>
                        <a:rPr lang="en-US" sz="1200" b="1" baseline="0" dirty="0">
                          <a:solidFill>
                            <a:schemeClr val="tx1"/>
                          </a:solidFill>
                          <a:effectLst/>
                        </a:rPr>
                        <a:t>-VASc</a:t>
                      </a:r>
                      <a:r>
                        <a:rPr lang="en-US" sz="1200" b="1" dirty="0">
                          <a:solidFill>
                            <a:schemeClr val="tx1"/>
                          </a:solidFill>
                          <a:effectLst/>
                        </a:rPr>
                        <a:t> score</a:t>
                      </a:r>
                      <a:r>
                        <a:rPr lang="en-US" sz="1200" dirty="0">
                          <a:solidFill>
                            <a:schemeClr val="tx1"/>
                          </a:solidFill>
                          <a:effectLst/>
                        </a:rPr>
                        <a:t>, mean</a:t>
                      </a:r>
                      <a:endParaRPr lang="en-US"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3.9±1.6</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4.0±1.6</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3.9±1.6</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3.9±1.6</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3.9±1.6</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extLst>
                  <a:ext uri="{0D108BD9-81ED-4DB2-BD59-A6C34878D82A}">
                    <a16:rowId xmlns:a16="http://schemas.microsoft.com/office/drawing/2014/main" val="3978559973"/>
                  </a:ext>
                </a:extLst>
              </a:tr>
              <a:tr h="250662">
                <a:tc>
                  <a:txBody>
                    <a:bodyPr/>
                    <a:lstStyle/>
                    <a:p>
                      <a:pPr marL="0" marR="0">
                        <a:lnSpc>
                          <a:spcPct val="90000"/>
                        </a:lnSpc>
                        <a:spcBef>
                          <a:spcPts val="0"/>
                        </a:spcBef>
                        <a:spcAft>
                          <a:spcPts val="0"/>
                        </a:spcAft>
                      </a:pPr>
                      <a:r>
                        <a:rPr lang="en-US" sz="1200" b="1" dirty="0">
                          <a:solidFill>
                            <a:schemeClr val="tx1"/>
                          </a:solidFill>
                          <a:effectLst/>
                        </a:rPr>
                        <a:t>HAS-BLED score</a:t>
                      </a:r>
                      <a:r>
                        <a:rPr lang="en-US" sz="1200" dirty="0">
                          <a:solidFill>
                            <a:schemeClr val="tx1"/>
                          </a:solidFill>
                          <a:effectLst/>
                        </a:rPr>
                        <a:t>, mean</a:t>
                      </a:r>
                      <a:r>
                        <a:rPr lang="en-US" sz="1200" baseline="0" dirty="0">
                          <a:solidFill>
                            <a:schemeClr val="tx1"/>
                          </a:solidFill>
                          <a:effectLst/>
                        </a:rPr>
                        <a:t> </a:t>
                      </a:r>
                      <a:endParaRPr lang="en-US"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2.9±1.0</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2.9±0.9</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2.8±0.9</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2.9±1.0</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2.9±0.9</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974849"/>
                  </a:ext>
                </a:extLst>
              </a:tr>
              <a:tr h="958413">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88900" marR="0" indent="-88900">
                        <a:lnSpc>
                          <a:spcPct val="90000"/>
                        </a:lnSpc>
                        <a:spcBef>
                          <a:spcPts val="0"/>
                        </a:spcBef>
                        <a:spcAft>
                          <a:spcPts val="0"/>
                        </a:spcAft>
                      </a:pPr>
                      <a:r>
                        <a:rPr lang="en-US" sz="1200" b="1" dirty="0">
                          <a:solidFill>
                            <a:schemeClr val="tx1"/>
                          </a:solidFill>
                          <a:effectLst/>
                          <a:latin typeface="+mn-lt"/>
                          <a:ea typeface="Verdana" panose="020B0604030504040204" pitchFamily="34" charset="0"/>
                          <a:cs typeface="Verdana" panose="020B0604030504040204" pitchFamily="34" charset="0"/>
                        </a:rPr>
                        <a:t>Qualifying index event</a:t>
                      </a:r>
                    </a:p>
                    <a:p>
                      <a:pPr marL="88900" marR="0" indent="0">
                        <a:lnSpc>
                          <a:spcPct val="90000"/>
                        </a:lnSpc>
                        <a:spcBef>
                          <a:spcPts val="0"/>
                        </a:spcBef>
                        <a:spcAft>
                          <a:spcPts val="0"/>
                        </a:spcAft>
                      </a:pPr>
                      <a:r>
                        <a:rPr lang="en-US" sz="1200" b="0" dirty="0">
                          <a:solidFill>
                            <a:schemeClr val="tx1"/>
                          </a:solidFill>
                          <a:effectLst/>
                          <a:latin typeface="+mn-lt"/>
                          <a:ea typeface="Verdana" panose="020B0604030504040204" pitchFamily="34" charset="0"/>
                          <a:cs typeface="Verdana" panose="020B0604030504040204" pitchFamily="34" charset="0"/>
                        </a:rPr>
                        <a:t>ACS and PCI</a:t>
                      </a:r>
                      <a:br>
                        <a:rPr lang="en-US" sz="1200" b="0" dirty="0">
                          <a:solidFill>
                            <a:schemeClr val="tx1"/>
                          </a:solidFill>
                          <a:effectLst/>
                          <a:latin typeface="+mn-lt"/>
                          <a:ea typeface="Verdana" panose="020B0604030504040204" pitchFamily="34" charset="0"/>
                          <a:cs typeface="Verdana" panose="020B0604030504040204" pitchFamily="34" charset="0"/>
                        </a:rPr>
                      </a:br>
                      <a:r>
                        <a:rPr lang="en-US" sz="1200" b="0" dirty="0">
                          <a:solidFill>
                            <a:schemeClr val="tx1"/>
                          </a:solidFill>
                          <a:effectLst/>
                          <a:latin typeface="+mn-lt"/>
                          <a:ea typeface="Verdana" panose="020B0604030504040204" pitchFamily="34" charset="0"/>
                          <a:cs typeface="Verdana" panose="020B0604030504040204" pitchFamily="34" charset="0"/>
                        </a:rPr>
                        <a:t>Medically managed ACS</a:t>
                      </a:r>
                      <a:br>
                        <a:rPr lang="en-US" sz="1200" b="0" dirty="0">
                          <a:solidFill>
                            <a:schemeClr val="tx1"/>
                          </a:solidFill>
                          <a:effectLst/>
                          <a:latin typeface="+mn-lt"/>
                          <a:ea typeface="Verdana" panose="020B0604030504040204" pitchFamily="34" charset="0"/>
                          <a:cs typeface="Verdana" panose="020B0604030504040204" pitchFamily="34" charset="0"/>
                        </a:rPr>
                      </a:br>
                      <a:r>
                        <a:rPr lang="en-US" sz="1200" b="0" dirty="0">
                          <a:solidFill>
                            <a:schemeClr val="tx1"/>
                          </a:solidFill>
                          <a:effectLst/>
                          <a:latin typeface="+mn-lt"/>
                          <a:ea typeface="Verdana" panose="020B0604030504040204" pitchFamily="34" charset="0"/>
                          <a:cs typeface="Verdana" panose="020B0604030504040204" pitchFamily="34" charset="0"/>
                        </a:rPr>
                        <a:t>Elective PCI</a:t>
                      </a: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873 (38.0%)</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547 (23.8%)</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877 (38.2%)</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841 (36.6%)</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550 (23.9%)</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907 (39.5%)</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844 (36.8%)</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547 (23.9%)</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902 (39.3%)</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870 (37.8%)</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550 (23.9%)</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882 (38.3%)</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1,714 (37.3%)</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1,097 (23.9%)</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1,784 (38.8%)</a:t>
                      </a:r>
                      <a:endParaRPr lang="cs-CZ" sz="1200" dirty="0">
                        <a:solidFill>
                          <a:schemeClr val="tx1"/>
                        </a:solidFill>
                        <a:effectLst/>
                        <a:latin typeface="+mn-lt"/>
                        <a:ea typeface="Verdana" panose="020B0604030504040204" pitchFamily="34" charset="0"/>
                        <a:cs typeface="Verdana" panose="020B060403050404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351743"/>
                  </a:ext>
                </a:extLst>
              </a:tr>
              <a:tr h="250662">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defTabSz="685800">
                        <a:lnSpc>
                          <a:spcPct val="90000"/>
                        </a:lnSpc>
                        <a:defRPr/>
                      </a:pPr>
                      <a:r>
                        <a:rPr lang="en-US" sz="1200" b="1" dirty="0">
                          <a:solidFill>
                            <a:schemeClr val="tx1"/>
                          </a:solidFill>
                          <a:latin typeface="+mn-lt"/>
                        </a:rPr>
                        <a:t>Days from index event</a:t>
                      </a:r>
                      <a:r>
                        <a:rPr lang="en-US" sz="1200" b="1" baseline="0" dirty="0">
                          <a:solidFill>
                            <a:schemeClr val="tx1"/>
                          </a:solidFill>
                          <a:latin typeface="+mn-lt"/>
                        </a:rPr>
                        <a:t>,*</a:t>
                      </a:r>
                      <a:r>
                        <a:rPr lang="en-US" sz="1200" b="1" baseline="30000" dirty="0">
                          <a:solidFill>
                            <a:schemeClr val="tx1"/>
                          </a:solidFill>
                          <a:latin typeface="+mn-lt"/>
                        </a:rPr>
                        <a:t> </a:t>
                      </a:r>
                      <a:r>
                        <a:rPr lang="en-US" sz="1200" b="0" dirty="0">
                          <a:solidFill>
                            <a:schemeClr val="tx1"/>
                          </a:solidFill>
                          <a:latin typeface="+mn-lt"/>
                        </a:rPr>
                        <a:t>mean (SD)</a:t>
                      </a: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6.7 (4.2)</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6.6 (4.2)</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6.7 (4.3)</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6.5 (4.1)</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6.6 (4.2)</a:t>
                      </a:r>
                      <a:endParaRPr lang="cs-CZ" sz="1200" dirty="0">
                        <a:solidFill>
                          <a:schemeClr val="tx1"/>
                        </a:solidFill>
                        <a:effectLst/>
                        <a:latin typeface="+mn-lt"/>
                        <a:ea typeface="Verdana" panose="020B0604030504040204" pitchFamily="34" charset="0"/>
                        <a:cs typeface="Verdana" panose="020B060403050404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6790800"/>
                  </a:ext>
                </a:extLst>
              </a:tr>
              <a:tr h="250662">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defTabSz="685800">
                        <a:lnSpc>
                          <a:spcPct val="90000"/>
                        </a:lnSpc>
                        <a:defRPr/>
                      </a:pPr>
                      <a:r>
                        <a:rPr lang="en-US" sz="1200" b="1" dirty="0">
                          <a:solidFill>
                            <a:schemeClr val="tx1"/>
                          </a:solidFill>
                          <a:latin typeface="+mn-lt"/>
                        </a:rPr>
                        <a:t>Prior OAC,</a:t>
                      </a:r>
                      <a:r>
                        <a:rPr lang="en-US" sz="1200" b="1" kern="1200" baseline="30000" dirty="0">
                          <a:solidFill>
                            <a:schemeClr val="tx1"/>
                          </a:solidFill>
                          <a:latin typeface="Arial" panose="020B0604020202020204"/>
                          <a:ea typeface="+mn-ea"/>
                          <a:cs typeface="+mn-cs"/>
                        </a:rPr>
                        <a:t>†</a:t>
                      </a:r>
                      <a:r>
                        <a:rPr lang="en-US" sz="1200" b="1" dirty="0">
                          <a:solidFill>
                            <a:schemeClr val="tx1"/>
                          </a:solidFill>
                          <a:latin typeface="+mn-lt"/>
                        </a:rPr>
                        <a:t> </a:t>
                      </a:r>
                      <a:r>
                        <a:rPr lang="en-US" sz="1200" b="0" dirty="0">
                          <a:solidFill>
                            <a:schemeClr val="tx1"/>
                          </a:solidFill>
                          <a:latin typeface="+mn-lt"/>
                        </a:rPr>
                        <a:t>no. (%)</a:t>
                      </a: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1,192 (51.7%)</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1,070 (46.4%)</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1,132 (49.1%)</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1,130 (49.0%)</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tc>
                  <a:txBody>
                    <a:bodyPr/>
                    <a:lstStyle/>
                    <a:p>
                      <a:pPr marL="0" marR="0" algn="ctr">
                        <a:lnSpc>
                          <a:spcPct val="90000"/>
                        </a:lnSpc>
                        <a:spcBef>
                          <a:spcPts val="0"/>
                        </a:spcBef>
                        <a:spcAft>
                          <a:spcPts val="0"/>
                        </a:spcAft>
                      </a:pPr>
                      <a:r>
                        <a:rPr lang="en-US" sz="1200" dirty="0">
                          <a:solidFill>
                            <a:schemeClr val="tx1"/>
                          </a:solidFill>
                          <a:effectLst/>
                          <a:latin typeface="+mn-lt"/>
                          <a:ea typeface="Verdana" panose="020B0604030504040204" pitchFamily="34" charset="0"/>
                          <a:cs typeface="Verdana" panose="020B0604030504040204" pitchFamily="34" charset="0"/>
                        </a:rPr>
                        <a:t>2,262 (49.0%)</a:t>
                      </a:r>
                      <a:endParaRPr lang="cs-CZ" sz="1200" dirty="0">
                        <a:solidFill>
                          <a:schemeClr val="tx1"/>
                        </a:solidFill>
                        <a:effectLst/>
                        <a:latin typeface="+mn-lt"/>
                        <a:ea typeface="Verdana" panose="020B0604030504040204" pitchFamily="34" charset="0"/>
                        <a:cs typeface="Verdana" panose="020B060403050404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EDF1"/>
                    </a:solidFill>
                  </a:tcPr>
                </a:tc>
                <a:extLst>
                  <a:ext uri="{0D108BD9-81ED-4DB2-BD59-A6C34878D82A}">
                    <a16:rowId xmlns:a16="http://schemas.microsoft.com/office/drawing/2014/main" val="3163602210"/>
                  </a:ext>
                </a:extLst>
              </a:tr>
              <a:tr h="958413">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indent="0" defTabSz="685800">
                        <a:lnSpc>
                          <a:spcPct val="90000"/>
                        </a:lnSpc>
                        <a:defRPr/>
                      </a:pPr>
                      <a:r>
                        <a:rPr lang="en-US" sz="1200" b="1" dirty="0">
                          <a:solidFill>
                            <a:schemeClr val="tx1"/>
                          </a:solidFill>
                          <a:latin typeface="+mn-lt"/>
                        </a:rPr>
                        <a:t>P2Y</a:t>
                      </a:r>
                      <a:r>
                        <a:rPr lang="en-US" sz="1200" b="1" baseline="-25000" dirty="0">
                          <a:solidFill>
                            <a:schemeClr val="tx1"/>
                          </a:solidFill>
                          <a:latin typeface="+mn-lt"/>
                        </a:rPr>
                        <a:t>12</a:t>
                      </a:r>
                      <a:r>
                        <a:rPr lang="en-US" sz="1200" b="1" dirty="0">
                          <a:solidFill>
                            <a:schemeClr val="tx1"/>
                          </a:solidFill>
                          <a:latin typeface="+mn-lt"/>
                        </a:rPr>
                        <a:t> inhibitor concomitant</a:t>
                      </a:r>
                      <a:br>
                        <a:rPr lang="en-US" sz="1200" b="1" dirty="0">
                          <a:solidFill>
                            <a:schemeClr val="tx1"/>
                          </a:solidFill>
                          <a:latin typeface="+mn-lt"/>
                        </a:rPr>
                      </a:br>
                      <a:r>
                        <a:rPr lang="en-US" sz="1200" b="1" dirty="0">
                          <a:solidFill>
                            <a:schemeClr val="tx1"/>
                          </a:solidFill>
                          <a:latin typeface="+mn-lt"/>
                        </a:rPr>
                        <a:t>medication at randomisation, </a:t>
                      </a:r>
                      <a:r>
                        <a:rPr lang="en-US" sz="1200" b="0" dirty="0">
                          <a:solidFill>
                            <a:schemeClr val="tx1"/>
                          </a:solidFill>
                          <a:latin typeface="+mn-lt"/>
                        </a:rPr>
                        <a:t>no (%)</a:t>
                      </a:r>
                    </a:p>
                    <a:p>
                      <a:pPr marL="88900" indent="0" defTabSz="685800">
                        <a:lnSpc>
                          <a:spcPct val="90000"/>
                        </a:lnSpc>
                        <a:defRPr/>
                      </a:pPr>
                      <a:r>
                        <a:rPr lang="en-US" sz="1200" b="0" dirty="0">
                          <a:solidFill>
                            <a:schemeClr val="tx1"/>
                          </a:solidFill>
                          <a:latin typeface="+mn-lt"/>
                        </a:rPr>
                        <a:t>Clopidogrel</a:t>
                      </a:r>
                      <a:br>
                        <a:rPr lang="en-US" sz="1200" b="0" dirty="0">
                          <a:solidFill>
                            <a:schemeClr val="tx1"/>
                          </a:solidFill>
                          <a:latin typeface="+mn-lt"/>
                        </a:rPr>
                      </a:br>
                      <a:r>
                        <a:rPr lang="en-US" sz="1200" b="0" dirty="0">
                          <a:solidFill>
                            <a:schemeClr val="tx1"/>
                          </a:solidFill>
                          <a:latin typeface="+mn-lt"/>
                        </a:rPr>
                        <a:t>Ticagrelor</a:t>
                      </a:r>
                      <a:br>
                        <a:rPr lang="en-US" sz="1200" b="0" dirty="0">
                          <a:solidFill>
                            <a:schemeClr val="tx1"/>
                          </a:solidFill>
                          <a:latin typeface="+mn-lt"/>
                        </a:rPr>
                      </a:br>
                      <a:r>
                        <a:rPr lang="en-US" sz="1200" b="0" dirty="0">
                          <a:solidFill>
                            <a:schemeClr val="tx1"/>
                          </a:solidFill>
                          <a:latin typeface="+mn-lt"/>
                        </a:rPr>
                        <a:t>Prasugrel</a:t>
                      </a:r>
                    </a:p>
                  </a:txBody>
                  <a:tcPr marL="68580" marR="68580" marT="34290" marB="3429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2,105 (93.4%)</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121 (5.4%)</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27 (1.2%)</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2,060 (91.8%)</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159 (7.1%)</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24 (1.1%)</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2,075 (92.1%)</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147 (6.5%)</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31 (1.4%)</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2,090 (93.2%)</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133 (5.9%)</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20 (0.9%)</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br>
                        <a:rPr lang="en-US" sz="1200" dirty="0">
                          <a:solidFill>
                            <a:schemeClr val="tx1"/>
                          </a:solidFill>
                          <a:effectLst/>
                          <a:latin typeface="+mn-lt"/>
                          <a:ea typeface="Verdana" panose="020B0604030504040204" pitchFamily="34" charset="0"/>
                          <a:cs typeface="Verdana" panose="020B0604030504040204" pitchFamily="34" charset="0"/>
                        </a:rPr>
                      </a:b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4,165 (92.6%)</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280 (6.2%)</a:t>
                      </a:r>
                      <a:br>
                        <a:rPr lang="en-US" sz="1200" dirty="0">
                          <a:solidFill>
                            <a:schemeClr val="tx1"/>
                          </a:solidFill>
                          <a:effectLst/>
                          <a:latin typeface="+mn-lt"/>
                          <a:ea typeface="Verdana" panose="020B0604030504040204" pitchFamily="34" charset="0"/>
                          <a:cs typeface="Verdana" panose="020B0604030504040204" pitchFamily="34" charset="0"/>
                        </a:rPr>
                      </a:br>
                      <a:r>
                        <a:rPr lang="en-US" sz="1200" dirty="0">
                          <a:solidFill>
                            <a:schemeClr val="tx1"/>
                          </a:solidFill>
                          <a:effectLst/>
                          <a:latin typeface="+mn-lt"/>
                          <a:ea typeface="Verdana" panose="020B0604030504040204" pitchFamily="34" charset="0"/>
                          <a:cs typeface="Verdana" panose="020B0604030504040204" pitchFamily="34" charset="0"/>
                        </a:rPr>
                        <a:t>51 (1.1%)</a:t>
                      </a:r>
                    </a:p>
                  </a:txBody>
                  <a:tcPr marL="68580" marR="68580" marT="34290" marB="3429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051194"/>
                  </a:ext>
                </a:extLst>
              </a:tr>
            </a:tbl>
          </a:graphicData>
        </a:graphic>
      </p:graphicFrame>
      <p:sp>
        <p:nvSpPr>
          <p:cNvPr id="2" name="Ovál 1"/>
          <p:cNvSpPr/>
          <p:nvPr/>
        </p:nvSpPr>
        <p:spPr>
          <a:xfrm>
            <a:off x="7606145" y="5311624"/>
            <a:ext cx="1237601" cy="299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02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Rounded Corners 153">
            <a:extLst>
              <a:ext uri="{FF2B5EF4-FFF2-40B4-BE49-F238E27FC236}">
                <a16:creationId xmlns:a16="http://schemas.microsoft.com/office/drawing/2014/main" id="{F1057495-4B04-4C58-BBC9-34DA789BDF13}"/>
              </a:ext>
            </a:extLst>
          </p:cNvPr>
          <p:cNvSpPr/>
          <p:nvPr/>
        </p:nvSpPr>
        <p:spPr bwMode="auto">
          <a:xfrm>
            <a:off x="323851" y="2103783"/>
            <a:ext cx="4137703" cy="3178272"/>
          </a:xfrm>
          <a:prstGeom prst="roundRect">
            <a:avLst>
              <a:gd name="adj" fmla="val 5271"/>
            </a:avLst>
          </a:prstGeom>
          <a:solidFill>
            <a:schemeClr val="bg1"/>
          </a:solidFill>
          <a:ln w="26988">
            <a:noFill/>
            <a:miter lim="800000"/>
            <a:headEnd/>
            <a:tailEnd/>
          </a:ln>
          <a:effectLst/>
          <a:scene3d>
            <a:camera prst="orthographicFront">
              <a:rot lat="0" lon="0" rev="0"/>
            </a:camera>
            <a:lightRig rig="chilly" dir="t">
              <a:rot lat="0" lon="0" rev="18480000"/>
            </a:lightRig>
          </a:scene3d>
          <a:sp3d prstMaterial="clear">
            <a:bevelT h="63500"/>
          </a:sp3d>
        </p:spPr>
        <p:txBody>
          <a:bodyPr rtlCol="0" anchor="ctr"/>
          <a:lstStyle/>
          <a:p>
            <a:pPr algn="ctr" defTabSz="685783" fontAlgn="base">
              <a:spcBef>
                <a:spcPct val="0"/>
              </a:spcBef>
              <a:spcAft>
                <a:spcPct val="0"/>
              </a:spcAft>
              <a:defRPr/>
            </a:pPr>
            <a:endParaRPr lang="en-GB" sz="825" dirty="0">
              <a:solidFill>
                <a:srgbClr val="00619D"/>
              </a:solidFill>
              <a:latin typeface="Calibri"/>
              <a:ea typeface="ＭＳ Ｐゴシック" pitchFamily="34" charset="-128"/>
              <a:cs typeface="Arial" panose="020B0604020202020204" pitchFamily="34" charset="0"/>
            </a:endParaRPr>
          </a:p>
        </p:txBody>
      </p:sp>
      <p:sp>
        <p:nvSpPr>
          <p:cNvPr id="155" name="Rectangle: Rounded Corners 154">
            <a:extLst>
              <a:ext uri="{FF2B5EF4-FFF2-40B4-BE49-F238E27FC236}">
                <a16:creationId xmlns:a16="http://schemas.microsoft.com/office/drawing/2014/main" id="{038D90EA-CF53-409F-AD69-3548BD2D5EC7}"/>
              </a:ext>
            </a:extLst>
          </p:cNvPr>
          <p:cNvSpPr/>
          <p:nvPr/>
        </p:nvSpPr>
        <p:spPr bwMode="auto">
          <a:xfrm>
            <a:off x="4682485" y="2110573"/>
            <a:ext cx="4137703" cy="3178272"/>
          </a:xfrm>
          <a:prstGeom prst="roundRect">
            <a:avLst>
              <a:gd name="adj" fmla="val 5271"/>
            </a:avLst>
          </a:prstGeom>
          <a:solidFill>
            <a:schemeClr val="bg1"/>
          </a:solidFill>
          <a:ln w="26988">
            <a:noFill/>
            <a:miter lim="800000"/>
            <a:headEnd/>
            <a:tailEnd/>
          </a:ln>
          <a:effectLst/>
          <a:scene3d>
            <a:camera prst="orthographicFront">
              <a:rot lat="0" lon="0" rev="0"/>
            </a:camera>
            <a:lightRig rig="chilly" dir="t">
              <a:rot lat="0" lon="0" rev="18480000"/>
            </a:lightRig>
          </a:scene3d>
          <a:sp3d prstMaterial="clear">
            <a:bevelT h="63500"/>
          </a:sp3d>
        </p:spPr>
        <p:txBody>
          <a:bodyPr rtlCol="0" anchor="ctr"/>
          <a:lstStyle/>
          <a:p>
            <a:pPr algn="ctr" defTabSz="685783" fontAlgn="base">
              <a:spcBef>
                <a:spcPct val="0"/>
              </a:spcBef>
              <a:spcAft>
                <a:spcPct val="0"/>
              </a:spcAft>
              <a:defRPr/>
            </a:pPr>
            <a:endParaRPr lang="en-GB" sz="825" dirty="0">
              <a:solidFill>
                <a:srgbClr val="00619D"/>
              </a:solidFill>
              <a:latin typeface="Calibri"/>
              <a:ea typeface="ＭＳ Ｐゴシック" pitchFamily="34" charset="-128"/>
              <a:cs typeface="Arial" panose="020B0604020202020204" pitchFamily="34" charset="0"/>
            </a:endParaRPr>
          </a:p>
        </p:txBody>
      </p:sp>
      <p:sp>
        <p:nvSpPr>
          <p:cNvPr id="49" name="TextBox 48">
            <a:extLst>
              <a:ext uri="{FF2B5EF4-FFF2-40B4-BE49-F238E27FC236}">
                <a16:creationId xmlns:a16="http://schemas.microsoft.com/office/drawing/2014/main" id="{A39B7E2B-FBCA-4D51-82A3-AED630F9DC89}"/>
              </a:ext>
            </a:extLst>
          </p:cNvPr>
          <p:cNvSpPr txBox="1"/>
          <p:nvPr/>
        </p:nvSpPr>
        <p:spPr>
          <a:xfrm>
            <a:off x="363543" y="4692475"/>
            <a:ext cx="933269" cy="507831"/>
          </a:xfrm>
          <a:prstGeom prst="rect">
            <a:avLst/>
          </a:prstGeom>
          <a:noFill/>
        </p:spPr>
        <p:txBody>
          <a:bodyPr wrap="none" rtlCol="0" anchor="ctr">
            <a:spAutoFit/>
          </a:bodyPr>
          <a:lstStyle/>
          <a:p>
            <a:pPr defTabSz="685783" fontAlgn="base">
              <a:spcBef>
                <a:spcPct val="0"/>
              </a:spcBef>
              <a:spcAft>
                <a:spcPct val="0"/>
              </a:spcAft>
              <a:defRPr/>
            </a:pPr>
            <a:r>
              <a:rPr lang="en-GB" sz="900" b="1" dirty="0">
                <a:solidFill>
                  <a:srgbClr val="030303"/>
                </a:solidFill>
                <a:latin typeface="Calibri"/>
                <a:ea typeface="ＭＳ Ｐゴシック" pitchFamily="34" charset="-128"/>
                <a:cs typeface="Arial" panose="020B0604020202020204" pitchFamily="34" charset="0"/>
              </a:rPr>
              <a:t>Number at risk:</a:t>
            </a:r>
            <a:br>
              <a:rPr lang="en-GB" sz="900" b="1"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Apixaban</a:t>
            </a:r>
            <a:br>
              <a:rPr lang="en-GB" sz="900"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VKA</a:t>
            </a:r>
          </a:p>
        </p:txBody>
      </p:sp>
      <p:sp>
        <p:nvSpPr>
          <p:cNvPr id="2" name="Title 1"/>
          <p:cNvSpPr>
            <a:spLocks noGrp="1"/>
          </p:cNvSpPr>
          <p:nvPr>
            <p:ph type="title"/>
          </p:nvPr>
        </p:nvSpPr>
        <p:spPr/>
        <p:txBody>
          <a:bodyPr>
            <a:normAutofit fontScale="90000"/>
          </a:bodyPr>
          <a:lstStyle/>
          <a:p>
            <a:pPr algn="ctr"/>
            <a:r>
              <a:rPr lang="en-US" b="1" dirty="0"/>
              <a:t>Prim</a:t>
            </a:r>
            <a:r>
              <a:rPr lang="cs-CZ" b="1" dirty="0" err="1"/>
              <a:t>ární</a:t>
            </a:r>
            <a:r>
              <a:rPr lang="cs-CZ" b="1" dirty="0"/>
              <a:t> cíl</a:t>
            </a:r>
            <a:br>
              <a:rPr lang="cs-CZ" dirty="0"/>
            </a:br>
            <a:r>
              <a:rPr lang="en-US" dirty="0"/>
              <a:t> </a:t>
            </a:r>
            <a:r>
              <a:rPr lang="cs-CZ" sz="4000" dirty="0"/>
              <a:t>velké nebo klinicky významné krvácení</a:t>
            </a:r>
            <a:endParaRPr lang="en-US" sz="4000" dirty="0"/>
          </a:p>
        </p:txBody>
      </p:sp>
      <p:sp>
        <p:nvSpPr>
          <p:cNvPr id="4" name="Text Placeholder 3">
            <a:extLst>
              <a:ext uri="{FF2B5EF4-FFF2-40B4-BE49-F238E27FC236}">
                <a16:creationId xmlns:a16="http://schemas.microsoft.com/office/drawing/2014/main" id="{2EBCB151-A288-415B-9B73-7D2373454F0F}"/>
              </a:ext>
            </a:extLst>
          </p:cNvPr>
          <p:cNvSpPr>
            <a:spLocks noGrp="1"/>
          </p:cNvSpPr>
          <p:nvPr>
            <p:ph type="body" sz="quarter" idx="14"/>
          </p:nvPr>
        </p:nvSpPr>
        <p:spPr>
          <a:xfrm>
            <a:off x="2016252" y="6436855"/>
            <a:ext cx="6983016" cy="506828"/>
          </a:xfrm>
        </p:spPr>
        <p:txBody>
          <a:bodyPr/>
          <a:lstStyle/>
          <a:p>
            <a:r>
              <a:rPr lang="da-DK" dirty="0">
                <a:solidFill>
                  <a:schemeClr val="tx1"/>
                </a:solidFill>
              </a:rPr>
              <a:t>Lopes RD, et al. </a:t>
            </a:r>
            <a:r>
              <a:rPr lang="da-DK" i="1" dirty="0">
                <a:solidFill>
                  <a:schemeClr val="tx1"/>
                </a:solidFill>
              </a:rPr>
              <a:t>N Engl J Med </a:t>
            </a:r>
            <a:r>
              <a:rPr lang="da-DK" dirty="0">
                <a:solidFill>
                  <a:schemeClr val="tx1"/>
                </a:solidFill>
              </a:rPr>
              <a:t>2019;380:1509–1524</a:t>
            </a:r>
          </a:p>
        </p:txBody>
      </p:sp>
      <p:sp>
        <p:nvSpPr>
          <p:cNvPr id="37" name="Rectangle: Rounded Corners 36">
            <a:extLst>
              <a:ext uri="{FF2B5EF4-FFF2-40B4-BE49-F238E27FC236}">
                <a16:creationId xmlns:a16="http://schemas.microsoft.com/office/drawing/2014/main" id="{8B90DA75-EC87-401A-8631-3F3F5768A8C1}"/>
              </a:ext>
            </a:extLst>
          </p:cNvPr>
          <p:cNvSpPr/>
          <p:nvPr/>
        </p:nvSpPr>
        <p:spPr bwMode="auto">
          <a:xfrm>
            <a:off x="762857" y="1928961"/>
            <a:ext cx="3259689" cy="357054"/>
          </a:xfrm>
          <a:prstGeom prst="roundRect">
            <a:avLst>
              <a:gd name="adj" fmla="val 50000"/>
            </a:avLst>
          </a:prstGeom>
          <a:solidFill>
            <a:srgbClr val="F26938"/>
          </a:solidFill>
          <a:ln w="26988">
            <a:noFill/>
            <a:miter lim="800000"/>
            <a:headEnd/>
            <a:tailEnd/>
          </a:ln>
          <a:effectLst/>
        </p:spPr>
        <p:txBody>
          <a:bodyPr tIns="0" bIns="0" rtlCol="0" anchor="ctr">
            <a:spAutoFit/>
          </a:bodyPr>
          <a:lstStyle/>
          <a:p>
            <a:pPr algn="ctr" defTabSz="685783" fontAlgn="base">
              <a:spcBef>
                <a:spcPct val="0"/>
              </a:spcBef>
              <a:spcAft>
                <a:spcPct val="0"/>
              </a:spcAft>
              <a:defRPr/>
            </a:pPr>
            <a:r>
              <a:rPr lang="en-GB" sz="1650" b="1" dirty="0">
                <a:solidFill>
                  <a:srgbClr val="FFFFFF"/>
                </a:solidFill>
                <a:effectLst>
                  <a:outerShdw blurRad="38100" dist="38100" dir="2700000" algn="tl">
                    <a:srgbClr val="000000">
                      <a:alpha val="43137"/>
                    </a:srgbClr>
                  </a:outerShdw>
                </a:effectLst>
                <a:latin typeface="Calibri"/>
                <a:ea typeface="ＭＳ Ｐゴシック" pitchFamily="34" charset="-128"/>
                <a:cs typeface="Arial" panose="020B0604020202020204" pitchFamily="34" charset="0"/>
              </a:rPr>
              <a:t>Apixaban vs VKA</a:t>
            </a:r>
          </a:p>
        </p:txBody>
      </p:sp>
      <p:sp>
        <p:nvSpPr>
          <p:cNvPr id="38" name="Rectangle: Rounded Corners 37">
            <a:extLst>
              <a:ext uri="{FF2B5EF4-FFF2-40B4-BE49-F238E27FC236}">
                <a16:creationId xmlns:a16="http://schemas.microsoft.com/office/drawing/2014/main" id="{88E2FA09-9B8F-4C12-9327-C4617B630F1B}"/>
              </a:ext>
            </a:extLst>
          </p:cNvPr>
          <p:cNvSpPr/>
          <p:nvPr/>
        </p:nvSpPr>
        <p:spPr bwMode="auto">
          <a:xfrm>
            <a:off x="5101121" y="1928961"/>
            <a:ext cx="3259689" cy="357054"/>
          </a:xfrm>
          <a:prstGeom prst="roundRect">
            <a:avLst>
              <a:gd name="adj" fmla="val 50000"/>
            </a:avLst>
          </a:prstGeom>
          <a:solidFill>
            <a:srgbClr val="7F7F7F"/>
          </a:solidFill>
          <a:ln w="26988">
            <a:noFill/>
            <a:miter lim="800000"/>
            <a:headEnd/>
            <a:tailEnd/>
          </a:ln>
          <a:effectLst/>
        </p:spPr>
        <p:txBody>
          <a:bodyPr tIns="0" bIns="0" rtlCol="0" anchor="ctr">
            <a:spAutoFit/>
          </a:bodyPr>
          <a:lstStyle/>
          <a:p>
            <a:pPr algn="ctr" defTabSz="685783" fontAlgn="base">
              <a:spcBef>
                <a:spcPct val="0"/>
              </a:spcBef>
              <a:spcAft>
                <a:spcPct val="0"/>
              </a:spcAft>
              <a:defRPr/>
            </a:pPr>
            <a:r>
              <a:rPr lang="en-GB" sz="1650" b="1" dirty="0">
                <a:solidFill>
                  <a:srgbClr val="FFFFFF"/>
                </a:solidFill>
                <a:effectLst>
                  <a:outerShdw blurRad="38100" dist="38100" dir="2700000" algn="tl">
                    <a:srgbClr val="000000">
                      <a:alpha val="43137"/>
                    </a:srgbClr>
                  </a:outerShdw>
                </a:effectLst>
                <a:latin typeface="Calibri"/>
                <a:ea typeface="ＭＳ Ｐゴシック" pitchFamily="34" charset="-128"/>
                <a:cs typeface="Arial" panose="020B0604020202020204" pitchFamily="34" charset="0"/>
              </a:rPr>
              <a:t>Aspirin vs aspirin placebo</a:t>
            </a:r>
          </a:p>
        </p:txBody>
      </p:sp>
      <p:sp>
        <p:nvSpPr>
          <p:cNvPr id="24" name="TextBox 23">
            <a:extLst>
              <a:ext uri="{FF2B5EF4-FFF2-40B4-BE49-F238E27FC236}">
                <a16:creationId xmlns:a16="http://schemas.microsoft.com/office/drawing/2014/main" id="{863D5ECE-31EB-4C2E-B618-E151561B959B}"/>
              </a:ext>
            </a:extLst>
          </p:cNvPr>
          <p:cNvSpPr txBox="1"/>
          <p:nvPr/>
        </p:nvSpPr>
        <p:spPr>
          <a:xfrm>
            <a:off x="968571" y="4218296"/>
            <a:ext cx="250390"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0</a:t>
            </a:r>
          </a:p>
        </p:txBody>
      </p:sp>
      <p:cxnSp>
        <p:nvCxnSpPr>
          <p:cNvPr id="42" name="Straight Connector 41">
            <a:extLst>
              <a:ext uri="{FF2B5EF4-FFF2-40B4-BE49-F238E27FC236}">
                <a16:creationId xmlns:a16="http://schemas.microsoft.com/office/drawing/2014/main" id="{D5F7527A-9AD3-4A32-A6F9-E87C4B927CE1}"/>
              </a:ext>
            </a:extLst>
          </p:cNvPr>
          <p:cNvCxnSpPr/>
          <p:nvPr/>
        </p:nvCxnSpPr>
        <p:spPr bwMode="auto">
          <a:xfrm flipH="1">
            <a:off x="1208556" y="4342948"/>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5" name="TextBox 44">
            <a:extLst>
              <a:ext uri="{FF2B5EF4-FFF2-40B4-BE49-F238E27FC236}">
                <a16:creationId xmlns:a16="http://schemas.microsoft.com/office/drawing/2014/main" id="{68F540A8-5009-44D8-BEF3-FAA81271FB71}"/>
              </a:ext>
            </a:extLst>
          </p:cNvPr>
          <p:cNvSpPr txBox="1"/>
          <p:nvPr/>
        </p:nvSpPr>
        <p:spPr>
          <a:xfrm rot="16200000">
            <a:off x="-13386" y="3215076"/>
            <a:ext cx="1441421" cy="430887"/>
          </a:xfrm>
          <a:prstGeom prst="rect">
            <a:avLst/>
          </a:prstGeom>
          <a:noFill/>
        </p:spPr>
        <p:txBody>
          <a:bodyPr wrap="none" rtlCol="0" anchor="b">
            <a:spAutoFit/>
          </a:bodyPr>
          <a:lstStyle/>
          <a:p>
            <a:pPr algn="ct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Cumulative incidence</a:t>
            </a:r>
            <a:br>
              <a:rPr lang="en-GB" sz="1100" b="1" dirty="0">
                <a:solidFill>
                  <a:srgbClr val="030303"/>
                </a:solidFill>
                <a:latin typeface="Calibri"/>
                <a:ea typeface="ＭＳ Ｐゴシック" pitchFamily="34" charset="-128"/>
                <a:cs typeface="Arial" panose="020B0604020202020204" pitchFamily="34" charset="0"/>
              </a:rPr>
            </a:br>
            <a:r>
              <a:rPr lang="en-GB" sz="1100" b="1" dirty="0">
                <a:solidFill>
                  <a:srgbClr val="030303"/>
                </a:solidFill>
                <a:latin typeface="Calibri"/>
                <a:ea typeface="ＭＳ Ｐゴシック" pitchFamily="34" charset="-128"/>
                <a:cs typeface="Arial" panose="020B0604020202020204" pitchFamily="34" charset="0"/>
              </a:rPr>
              <a:t>of event </a:t>
            </a:r>
            <a:r>
              <a:rPr lang="en-GB" sz="1100" dirty="0">
                <a:solidFill>
                  <a:srgbClr val="030303"/>
                </a:solidFill>
                <a:latin typeface="Calibri"/>
                <a:ea typeface="ＭＳ Ｐゴシック" pitchFamily="34" charset="-128"/>
                <a:cs typeface="Arial" panose="020B0604020202020204" pitchFamily="34" charset="0"/>
              </a:rPr>
              <a:t>(%)</a:t>
            </a:r>
          </a:p>
        </p:txBody>
      </p:sp>
      <p:sp>
        <p:nvSpPr>
          <p:cNvPr id="46" name="TextBox 45">
            <a:extLst>
              <a:ext uri="{FF2B5EF4-FFF2-40B4-BE49-F238E27FC236}">
                <a16:creationId xmlns:a16="http://schemas.microsoft.com/office/drawing/2014/main" id="{0FCE0361-4D3E-451B-AD5B-FFDC5D65F975}"/>
              </a:ext>
            </a:extLst>
          </p:cNvPr>
          <p:cNvSpPr txBox="1"/>
          <p:nvPr/>
        </p:nvSpPr>
        <p:spPr>
          <a:xfrm>
            <a:off x="1728654" y="4580840"/>
            <a:ext cx="2013693" cy="261610"/>
          </a:xfrm>
          <a:prstGeom prst="rect">
            <a:avLst/>
          </a:prstGeom>
          <a:noFill/>
        </p:spPr>
        <p:txBody>
          <a:bodyPr wrap="none" rtlCol="0" anchor="ctr">
            <a:spAutoFit/>
          </a:bodyPr>
          <a:lstStyle/>
          <a:p>
            <a:pPr algn="ct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Days since start of intervention</a:t>
            </a:r>
          </a:p>
        </p:txBody>
      </p:sp>
      <p:cxnSp>
        <p:nvCxnSpPr>
          <p:cNvPr id="26" name="Straight Connector 25">
            <a:extLst>
              <a:ext uri="{FF2B5EF4-FFF2-40B4-BE49-F238E27FC236}">
                <a16:creationId xmlns:a16="http://schemas.microsoft.com/office/drawing/2014/main" id="{36C77392-0E77-46F8-8F50-DD6359E597A8}"/>
              </a:ext>
            </a:extLst>
          </p:cNvPr>
          <p:cNvCxnSpPr>
            <a:cxnSpLocks/>
          </p:cNvCxnSpPr>
          <p:nvPr/>
        </p:nvCxnSpPr>
        <p:spPr bwMode="auto">
          <a:xfrm rot="5400000" flipH="1">
            <a:off x="1235743" y="4379166"/>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3" name="TextBox 42">
            <a:extLst>
              <a:ext uri="{FF2B5EF4-FFF2-40B4-BE49-F238E27FC236}">
                <a16:creationId xmlns:a16="http://schemas.microsoft.com/office/drawing/2014/main" id="{055226DD-27FA-4117-85F9-EA0133695917}"/>
              </a:ext>
            </a:extLst>
          </p:cNvPr>
          <p:cNvSpPr txBox="1"/>
          <p:nvPr/>
        </p:nvSpPr>
        <p:spPr>
          <a:xfrm>
            <a:off x="1137548" y="4375122"/>
            <a:ext cx="250390"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0</a:t>
            </a:r>
          </a:p>
        </p:txBody>
      </p:sp>
      <p:sp>
        <p:nvSpPr>
          <p:cNvPr id="48" name="TextBox 47">
            <a:extLst>
              <a:ext uri="{FF2B5EF4-FFF2-40B4-BE49-F238E27FC236}">
                <a16:creationId xmlns:a16="http://schemas.microsoft.com/office/drawing/2014/main" id="{5079A934-66EA-43C5-A44F-AA298EA561FF}"/>
              </a:ext>
            </a:extLst>
          </p:cNvPr>
          <p:cNvSpPr txBox="1"/>
          <p:nvPr/>
        </p:nvSpPr>
        <p:spPr>
          <a:xfrm>
            <a:off x="1040568"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2,290</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2,259</a:t>
            </a:r>
          </a:p>
        </p:txBody>
      </p:sp>
      <p:sp>
        <p:nvSpPr>
          <p:cNvPr id="30" name="Freeform: Shape 29">
            <a:extLst>
              <a:ext uri="{FF2B5EF4-FFF2-40B4-BE49-F238E27FC236}">
                <a16:creationId xmlns:a16="http://schemas.microsoft.com/office/drawing/2014/main" id="{1D60DBD5-6C27-4293-AA25-2E32417A942D}"/>
              </a:ext>
            </a:extLst>
          </p:cNvPr>
          <p:cNvSpPr/>
          <p:nvPr/>
        </p:nvSpPr>
        <p:spPr bwMode="auto">
          <a:xfrm>
            <a:off x="1263722" y="2508032"/>
            <a:ext cx="2962522" cy="1835864"/>
          </a:xfrm>
          <a:custGeom>
            <a:avLst/>
            <a:gdLst>
              <a:gd name="connsiteX0" fmla="*/ 0 w 4119937"/>
              <a:gd name="connsiteY0" fmla="*/ 0 h 2352782"/>
              <a:gd name="connsiteX1" fmla="*/ 0 w 4119937"/>
              <a:gd name="connsiteY1" fmla="*/ 2352782 h 2352782"/>
              <a:gd name="connsiteX2" fmla="*/ 4119937 w 4119937"/>
              <a:gd name="connsiteY2" fmla="*/ 2352782 h 2352782"/>
            </a:gdLst>
            <a:ahLst/>
            <a:cxnLst>
              <a:cxn ang="0">
                <a:pos x="connsiteX0" y="connsiteY0"/>
              </a:cxn>
              <a:cxn ang="0">
                <a:pos x="connsiteX1" y="connsiteY1"/>
              </a:cxn>
              <a:cxn ang="0">
                <a:pos x="connsiteX2" y="connsiteY2"/>
              </a:cxn>
            </a:cxnLst>
            <a:rect l="l" t="t" r="r" b="b"/>
            <a:pathLst>
              <a:path w="4119937" h="2352782">
                <a:moveTo>
                  <a:pt x="0" y="0"/>
                </a:moveTo>
                <a:lnTo>
                  <a:pt x="0" y="2352782"/>
                </a:lnTo>
                <a:lnTo>
                  <a:pt x="4119937" y="2352782"/>
                </a:lnTo>
              </a:path>
            </a:pathLst>
          </a:custGeom>
          <a:noFill/>
          <a:ln w="19050">
            <a:solidFill>
              <a:schemeClr val="tx1"/>
            </a:solidFill>
            <a:miter lim="800000"/>
            <a:headEnd/>
            <a:tailEnd/>
          </a:ln>
        </p:spPr>
        <p:txBody>
          <a:bodyPr rtlCol="0" anchor="ctr"/>
          <a:lstStyle/>
          <a:p>
            <a:pPr algn="ctr" defTabSz="685783" fontAlgn="base">
              <a:spcBef>
                <a:spcPct val="0"/>
              </a:spcBef>
              <a:spcAft>
                <a:spcPct val="0"/>
              </a:spcAft>
              <a:defRPr/>
            </a:pPr>
            <a:endParaRPr lang="en-GB" sz="1350">
              <a:solidFill>
                <a:srgbClr val="030303"/>
              </a:solidFill>
              <a:latin typeface="Calibri"/>
              <a:ea typeface="ＭＳ Ｐゴシック" pitchFamily="34" charset="-128"/>
              <a:cs typeface="Arial" panose="020B0604020202020204" pitchFamily="34" charset="0"/>
            </a:endParaRPr>
          </a:p>
        </p:txBody>
      </p:sp>
      <p:sp>
        <p:nvSpPr>
          <p:cNvPr id="59" name="TextBox 58">
            <a:extLst>
              <a:ext uri="{FF2B5EF4-FFF2-40B4-BE49-F238E27FC236}">
                <a16:creationId xmlns:a16="http://schemas.microsoft.com/office/drawing/2014/main" id="{BD0C4BA7-8375-45E0-8F7F-AD03C69A942C}"/>
              </a:ext>
            </a:extLst>
          </p:cNvPr>
          <p:cNvSpPr txBox="1"/>
          <p:nvPr/>
        </p:nvSpPr>
        <p:spPr>
          <a:xfrm>
            <a:off x="968571" y="3761097"/>
            <a:ext cx="250390"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5</a:t>
            </a:r>
          </a:p>
        </p:txBody>
      </p:sp>
      <p:cxnSp>
        <p:nvCxnSpPr>
          <p:cNvPr id="60" name="Straight Connector 59">
            <a:extLst>
              <a:ext uri="{FF2B5EF4-FFF2-40B4-BE49-F238E27FC236}">
                <a16:creationId xmlns:a16="http://schemas.microsoft.com/office/drawing/2014/main" id="{26BB116A-5B6D-44B6-8C78-18D91F9F9011}"/>
              </a:ext>
            </a:extLst>
          </p:cNvPr>
          <p:cNvCxnSpPr/>
          <p:nvPr/>
        </p:nvCxnSpPr>
        <p:spPr bwMode="auto">
          <a:xfrm flipH="1">
            <a:off x="1208556" y="38857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2" name="TextBox 61">
            <a:extLst>
              <a:ext uri="{FF2B5EF4-FFF2-40B4-BE49-F238E27FC236}">
                <a16:creationId xmlns:a16="http://schemas.microsoft.com/office/drawing/2014/main" id="{AD68BFC9-7284-4706-8BCF-AD47DC210E96}"/>
              </a:ext>
            </a:extLst>
          </p:cNvPr>
          <p:cNvSpPr txBox="1"/>
          <p:nvPr/>
        </p:nvSpPr>
        <p:spPr>
          <a:xfrm>
            <a:off x="902847" y="3303897"/>
            <a:ext cx="316112"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10</a:t>
            </a:r>
          </a:p>
        </p:txBody>
      </p:sp>
      <p:cxnSp>
        <p:nvCxnSpPr>
          <p:cNvPr id="63" name="Straight Connector 62">
            <a:extLst>
              <a:ext uri="{FF2B5EF4-FFF2-40B4-BE49-F238E27FC236}">
                <a16:creationId xmlns:a16="http://schemas.microsoft.com/office/drawing/2014/main" id="{2845ACA0-B2B1-4981-8AFB-A46F0632D817}"/>
              </a:ext>
            </a:extLst>
          </p:cNvPr>
          <p:cNvCxnSpPr/>
          <p:nvPr/>
        </p:nvCxnSpPr>
        <p:spPr bwMode="auto">
          <a:xfrm flipH="1">
            <a:off x="1208555" y="34285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5" name="TextBox 64">
            <a:extLst>
              <a:ext uri="{FF2B5EF4-FFF2-40B4-BE49-F238E27FC236}">
                <a16:creationId xmlns:a16="http://schemas.microsoft.com/office/drawing/2014/main" id="{41778D73-0E29-42EB-AC9D-14E3A442D3EA}"/>
              </a:ext>
            </a:extLst>
          </p:cNvPr>
          <p:cNvSpPr txBox="1"/>
          <p:nvPr/>
        </p:nvSpPr>
        <p:spPr>
          <a:xfrm>
            <a:off x="902847" y="2846697"/>
            <a:ext cx="316112"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15</a:t>
            </a:r>
          </a:p>
        </p:txBody>
      </p:sp>
      <p:cxnSp>
        <p:nvCxnSpPr>
          <p:cNvPr id="66" name="Straight Connector 65">
            <a:extLst>
              <a:ext uri="{FF2B5EF4-FFF2-40B4-BE49-F238E27FC236}">
                <a16:creationId xmlns:a16="http://schemas.microsoft.com/office/drawing/2014/main" id="{AA7DA694-1B0C-47A4-9605-09AB01C5133E}"/>
              </a:ext>
            </a:extLst>
          </p:cNvPr>
          <p:cNvCxnSpPr/>
          <p:nvPr/>
        </p:nvCxnSpPr>
        <p:spPr bwMode="auto">
          <a:xfrm flipH="1">
            <a:off x="1208555" y="29713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204A8E92-AA8C-4ECB-B5AD-EA64F25632BC}"/>
              </a:ext>
            </a:extLst>
          </p:cNvPr>
          <p:cNvSpPr txBox="1"/>
          <p:nvPr/>
        </p:nvSpPr>
        <p:spPr>
          <a:xfrm>
            <a:off x="902847" y="2389497"/>
            <a:ext cx="316112"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20</a:t>
            </a:r>
          </a:p>
        </p:txBody>
      </p:sp>
      <p:cxnSp>
        <p:nvCxnSpPr>
          <p:cNvPr id="69" name="Straight Connector 68">
            <a:extLst>
              <a:ext uri="{FF2B5EF4-FFF2-40B4-BE49-F238E27FC236}">
                <a16:creationId xmlns:a16="http://schemas.microsoft.com/office/drawing/2014/main" id="{29DBCC12-A579-4055-81BE-7BBB84E8BBE4}"/>
              </a:ext>
            </a:extLst>
          </p:cNvPr>
          <p:cNvCxnSpPr/>
          <p:nvPr/>
        </p:nvCxnSpPr>
        <p:spPr bwMode="auto">
          <a:xfrm flipH="1">
            <a:off x="1208555" y="25141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1E7AC12E-C04B-4A9D-B68B-0C2026C74AE7}"/>
              </a:ext>
            </a:extLst>
          </p:cNvPr>
          <p:cNvCxnSpPr>
            <a:cxnSpLocks/>
          </p:cNvCxnSpPr>
          <p:nvPr/>
        </p:nvCxnSpPr>
        <p:spPr bwMode="auto">
          <a:xfrm rot="5400000" flipH="1">
            <a:off x="1728902" y="4379166"/>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2" name="TextBox 71">
            <a:extLst>
              <a:ext uri="{FF2B5EF4-FFF2-40B4-BE49-F238E27FC236}">
                <a16:creationId xmlns:a16="http://schemas.microsoft.com/office/drawing/2014/main" id="{8FB4F7B6-E695-415F-914F-5226C6629AD3}"/>
              </a:ext>
            </a:extLst>
          </p:cNvPr>
          <p:cNvSpPr txBox="1"/>
          <p:nvPr/>
        </p:nvSpPr>
        <p:spPr>
          <a:xfrm>
            <a:off x="1597847" y="4375122"/>
            <a:ext cx="316112"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30</a:t>
            </a:r>
          </a:p>
        </p:txBody>
      </p:sp>
      <p:sp>
        <p:nvSpPr>
          <p:cNvPr id="73" name="TextBox 72">
            <a:extLst>
              <a:ext uri="{FF2B5EF4-FFF2-40B4-BE49-F238E27FC236}">
                <a16:creationId xmlns:a16="http://schemas.microsoft.com/office/drawing/2014/main" id="{6E01CC57-0641-46E1-8487-6D3BE85B943E}"/>
              </a:ext>
            </a:extLst>
          </p:cNvPr>
          <p:cNvSpPr txBox="1"/>
          <p:nvPr/>
        </p:nvSpPr>
        <p:spPr>
          <a:xfrm>
            <a:off x="1533728"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2,110</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1,984</a:t>
            </a:r>
          </a:p>
        </p:txBody>
      </p:sp>
      <p:cxnSp>
        <p:nvCxnSpPr>
          <p:cNvPr id="75" name="Straight Connector 74">
            <a:extLst>
              <a:ext uri="{FF2B5EF4-FFF2-40B4-BE49-F238E27FC236}">
                <a16:creationId xmlns:a16="http://schemas.microsoft.com/office/drawing/2014/main" id="{1FE3046E-7B53-4383-B8D0-B215B5229E57}"/>
              </a:ext>
            </a:extLst>
          </p:cNvPr>
          <p:cNvCxnSpPr>
            <a:cxnSpLocks/>
          </p:cNvCxnSpPr>
          <p:nvPr/>
        </p:nvCxnSpPr>
        <p:spPr bwMode="auto">
          <a:xfrm rot="5400000" flipH="1">
            <a:off x="2222062" y="4379166"/>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069D306B-2CF3-4132-9838-B87AAEFA9EF9}"/>
              </a:ext>
            </a:extLst>
          </p:cNvPr>
          <p:cNvSpPr txBox="1"/>
          <p:nvPr/>
        </p:nvSpPr>
        <p:spPr>
          <a:xfrm>
            <a:off x="2091007" y="4375122"/>
            <a:ext cx="316112"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60</a:t>
            </a:r>
          </a:p>
        </p:txBody>
      </p:sp>
      <p:sp>
        <p:nvSpPr>
          <p:cNvPr id="77" name="TextBox 76">
            <a:extLst>
              <a:ext uri="{FF2B5EF4-FFF2-40B4-BE49-F238E27FC236}">
                <a16:creationId xmlns:a16="http://schemas.microsoft.com/office/drawing/2014/main" id="{6E10D4E0-08E1-4EC6-8E76-A856784EF33C}"/>
              </a:ext>
            </a:extLst>
          </p:cNvPr>
          <p:cNvSpPr txBox="1"/>
          <p:nvPr/>
        </p:nvSpPr>
        <p:spPr>
          <a:xfrm>
            <a:off x="2026888"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2,019</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1,861</a:t>
            </a:r>
          </a:p>
        </p:txBody>
      </p:sp>
      <p:cxnSp>
        <p:nvCxnSpPr>
          <p:cNvPr id="79" name="Straight Connector 78">
            <a:extLst>
              <a:ext uri="{FF2B5EF4-FFF2-40B4-BE49-F238E27FC236}">
                <a16:creationId xmlns:a16="http://schemas.microsoft.com/office/drawing/2014/main" id="{D6822D38-EEDC-4F69-83CC-034A4E9AFA66}"/>
              </a:ext>
            </a:extLst>
          </p:cNvPr>
          <p:cNvCxnSpPr>
            <a:cxnSpLocks/>
          </p:cNvCxnSpPr>
          <p:nvPr/>
        </p:nvCxnSpPr>
        <p:spPr bwMode="auto">
          <a:xfrm rot="5400000" flipH="1">
            <a:off x="2715221" y="4379166"/>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0" name="TextBox 79">
            <a:extLst>
              <a:ext uri="{FF2B5EF4-FFF2-40B4-BE49-F238E27FC236}">
                <a16:creationId xmlns:a16="http://schemas.microsoft.com/office/drawing/2014/main" id="{1F0DB027-37F0-472D-B587-DC068EA821F2}"/>
              </a:ext>
            </a:extLst>
          </p:cNvPr>
          <p:cNvSpPr txBox="1"/>
          <p:nvPr/>
        </p:nvSpPr>
        <p:spPr>
          <a:xfrm>
            <a:off x="2584166" y="4375122"/>
            <a:ext cx="316112"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90</a:t>
            </a:r>
          </a:p>
        </p:txBody>
      </p:sp>
      <p:sp>
        <p:nvSpPr>
          <p:cNvPr id="81" name="TextBox 80">
            <a:extLst>
              <a:ext uri="{FF2B5EF4-FFF2-40B4-BE49-F238E27FC236}">
                <a16:creationId xmlns:a16="http://schemas.microsoft.com/office/drawing/2014/main" id="{DD1D45B1-D184-46E4-97AC-6F4DD9C1076D}"/>
              </a:ext>
            </a:extLst>
          </p:cNvPr>
          <p:cNvSpPr txBox="1"/>
          <p:nvPr/>
        </p:nvSpPr>
        <p:spPr>
          <a:xfrm>
            <a:off x="2520047"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1,957</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1,795</a:t>
            </a:r>
          </a:p>
        </p:txBody>
      </p:sp>
      <p:cxnSp>
        <p:nvCxnSpPr>
          <p:cNvPr id="88" name="Straight Connector 87">
            <a:extLst>
              <a:ext uri="{FF2B5EF4-FFF2-40B4-BE49-F238E27FC236}">
                <a16:creationId xmlns:a16="http://schemas.microsoft.com/office/drawing/2014/main" id="{DD831CF8-0394-492A-A105-9E45095F85E2}"/>
              </a:ext>
            </a:extLst>
          </p:cNvPr>
          <p:cNvCxnSpPr>
            <a:cxnSpLocks/>
          </p:cNvCxnSpPr>
          <p:nvPr/>
        </p:nvCxnSpPr>
        <p:spPr bwMode="auto">
          <a:xfrm rot="5400000" flipH="1">
            <a:off x="3208380" y="4379166"/>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9" name="TextBox 88">
            <a:extLst>
              <a:ext uri="{FF2B5EF4-FFF2-40B4-BE49-F238E27FC236}">
                <a16:creationId xmlns:a16="http://schemas.microsoft.com/office/drawing/2014/main" id="{7F5633CE-2151-45CF-A091-F947F8C73173}"/>
              </a:ext>
            </a:extLst>
          </p:cNvPr>
          <p:cNvSpPr txBox="1"/>
          <p:nvPr/>
        </p:nvSpPr>
        <p:spPr>
          <a:xfrm>
            <a:off x="3044463" y="4375122"/>
            <a:ext cx="381836"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120</a:t>
            </a:r>
          </a:p>
        </p:txBody>
      </p:sp>
      <p:sp>
        <p:nvSpPr>
          <p:cNvPr id="90" name="TextBox 89">
            <a:extLst>
              <a:ext uri="{FF2B5EF4-FFF2-40B4-BE49-F238E27FC236}">
                <a16:creationId xmlns:a16="http://schemas.microsoft.com/office/drawing/2014/main" id="{BD4A1E9C-2A3C-4B39-A319-B18A40DEA92C}"/>
              </a:ext>
            </a:extLst>
          </p:cNvPr>
          <p:cNvSpPr txBox="1"/>
          <p:nvPr/>
        </p:nvSpPr>
        <p:spPr>
          <a:xfrm>
            <a:off x="3013206"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1,902</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1,736</a:t>
            </a:r>
          </a:p>
        </p:txBody>
      </p:sp>
      <p:cxnSp>
        <p:nvCxnSpPr>
          <p:cNvPr id="92" name="Straight Connector 91">
            <a:extLst>
              <a:ext uri="{FF2B5EF4-FFF2-40B4-BE49-F238E27FC236}">
                <a16:creationId xmlns:a16="http://schemas.microsoft.com/office/drawing/2014/main" id="{DC98F199-0BB3-4976-93D9-F359D4ED1BB2}"/>
              </a:ext>
            </a:extLst>
          </p:cNvPr>
          <p:cNvCxnSpPr>
            <a:cxnSpLocks/>
          </p:cNvCxnSpPr>
          <p:nvPr/>
        </p:nvCxnSpPr>
        <p:spPr bwMode="auto">
          <a:xfrm rot="5400000" flipH="1">
            <a:off x="3701539" y="4379166"/>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3" name="TextBox 92">
            <a:extLst>
              <a:ext uri="{FF2B5EF4-FFF2-40B4-BE49-F238E27FC236}">
                <a16:creationId xmlns:a16="http://schemas.microsoft.com/office/drawing/2014/main" id="{A0F98401-8D9E-4543-9EEF-1269DD648DCD}"/>
              </a:ext>
            </a:extLst>
          </p:cNvPr>
          <p:cNvSpPr txBox="1"/>
          <p:nvPr/>
        </p:nvSpPr>
        <p:spPr>
          <a:xfrm>
            <a:off x="3537621" y="4375122"/>
            <a:ext cx="381836"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150</a:t>
            </a:r>
          </a:p>
        </p:txBody>
      </p:sp>
      <p:sp>
        <p:nvSpPr>
          <p:cNvPr id="94" name="TextBox 93">
            <a:extLst>
              <a:ext uri="{FF2B5EF4-FFF2-40B4-BE49-F238E27FC236}">
                <a16:creationId xmlns:a16="http://schemas.microsoft.com/office/drawing/2014/main" id="{CE74586D-6168-4BB3-89ED-95C006B3736C}"/>
              </a:ext>
            </a:extLst>
          </p:cNvPr>
          <p:cNvSpPr txBox="1"/>
          <p:nvPr/>
        </p:nvSpPr>
        <p:spPr>
          <a:xfrm>
            <a:off x="3506365"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1,858</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1,686</a:t>
            </a:r>
          </a:p>
        </p:txBody>
      </p:sp>
      <p:cxnSp>
        <p:nvCxnSpPr>
          <p:cNvPr id="96" name="Straight Connector 95">
            <a:extLst>
              <a:ext uri="{FF2B5EF4-FFF2-40B4-BE49-F238E27FC236}">
                <a16:creationId xmlns:a16="http://schemas.microsoft.com/office/drawing/2014/main" id="{F8F6A409-D4FA-4561-9854-30B660892DEC}"/>
              </a:ext>
            </a:extLst>
          </p:cNvPr>
          <p:cNvCxnSpPr>
            <a:cxnSpLocks/>
          </p:cNvCxnSpPr>
          <p:nvPr/>
        </p:nvCxnSpPr>
        <p:spPr bwMode="auto">
          <a:xfrm rot="5400000" flipH="1">
            <a:off x="4194700" y="4370201"/>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7" name="TextBox 96">
            <a:extLst>
              <a:ext uri="{FF2B5EF4-FFF2-40B4-BE49-F238E27FC236}">
                <a16:creationId xmlns:a16="http://schemas.microsoft.com/office/drawing/2014/main" id="{7A6E4F0E-A10F-42FB-98B7-DB1AEA08EE06}"/>
              </a:ext>
            </a:extLst>
          </p:cNvPr>
          <p:cNvSpPr txBox="1"/>
          <p:nvPr/>
        </p:nvSpPr>
        <p:spPr>
          <a:xfrm>
            <a:off x="4030782" y="4375122"/>
            <a:ext cx="381836"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180</a:t>
            </a:r>
          </a:p>
        </p:txBody>
      </p:sp>
      <p:sp>
        <p:nvSpPr>
          <p:cNvPr id="98" name="TextBox 97">
            <a:extLst>
              <a:ext uri="{FF2B5EF4-FFF2-40B4-BE49-F238E27FC236}">
                <a16:creationId xmlns:a16="http://schemas.microsoft.com/office/drawing/2014/main" id="{1A6BD02B-C892-497C-9008-80CA83111BF0}"/>
              </a:ext>
            </a:extLst>
          </p:cNvPr>
          <p:cNvSpPr txBox="1"/>
          <p:nvPr/>
        </p:nvSpPr>
        <p:spPr>
          <a:xfrm>
            <a:off x="3999526" y="4830974"/>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1,037</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1,079</a:t>
            </a:r>
          </a:p>
        </p:txBody>
      </p:sp>
      <p:sp>
        <p:nvSpPr>
          <p:cNvPr id="99" name="TextBox 98">
            <a:extLst>
              <a:ext uri="{FF2B5EF4-FFF2-40B4-BE49-F238E27FC236}">
                <a16:creationId xmlns:a16="http://schemas.microsoft.com/office/drawing/2014/main" id="{DBDA1159-5E3F-42BE-BE39-011FC199C6F0}"/>
              </a:ext>
            </a:extLst>
          </p:cNvPr>
          <p:cNvSpPr txBox="1"/>
          <p:nvPr/>
        </p:nvSpPr>
        <p:spPr>
          <a:xfrm>
            <a:off x="1311334" y="2438563"/>
            <a:ext cx="1478290" cy="784830"/>
          </a:xfrm>
          <a:prstGeom prst="rect">
            <a:avLst/>
          </a:prstGeom>
          <a:noFill/>
        </p:spPr>
        <p:txBody>
          <a:bodyPr wrap="none" rtlCol="0" anchor="t">
            <a:spAutoFit/>
          </a:bodyPr>
          <a:lstStyle/>
          <a:p>
            <a:pPr defTabSz="685783" fontAlgn="base">
              <a:spcBef>
                <a:spcPct val="0"/>
              </a:spcBef>
              <a:spcAft>
                <a:spcPct val="0"/>
              </a:spcAft>
              <a:defRPr/>
            </a:pPr>
            <a:r>
              <a:rPr lang="en-GB" sz="900" b="1" dirty="0">
                <a:solidFill>
                  <a:srgbClr val="030303"/>
                </a:solidFill>
                <a:latin typeface="Calibri"/>
                <a:ea typeface="ＭＳ Ｐゴシック" pitchFamily="34" charset="-128"/>
                <a:cs typeface="Arial" panose="020B0604020202020204" pitchFamily="34" charset="0"/>
              </a:rPr>
              <a:t>HR: 0.69, 95% CI: 0.58–0.81</a:t>
            </a:r>
            <a:br>
              <a:rPr lang="en-GB" sz="900" b="1" dirty="0">
                <a:solidFill>
                  <a:srgbClr val="030303"/>
                </a:solidFill>
                <a:latin typeface="Calibri"/>
                <a:ea typeface="ＭＳ Ｐゴシック" pitchFamily="34" charset="-128"/>
                <a:cs typeface="Arial" panose="020B0604020202020204" pitchFamily="34" charset="0"/>
              </a:rPr>
            </a:br>
            <a:r>
              <a:rPr lang="en-GB" sz="900" i="1" dirty="0">
                <a:solidFill>
                  <a:srgbClr val="030303"/>
                </a:solidFill>
                <a:latin typeface="Calibri"/>
                <a:ea typeface="ＭＳ Ｐゴシック" pitchFamily="34" charset="-128"/>
                <a:cs typeface="Arial" panose="020B0604020202020204" pitchFamily="34" charset="0"/>
              </a:rPr>
              <a:t>P</a:t>
            </a:r>
            <a:r>
              <a:rPr lang="en-GB" sz="900" dirty="0">
                <a:solidFill>
                  <a:srgbClr val="030303"/>
                </a:solidFill>
                <a:latin typeface="Calibri"/>
                <a:ea typeface="ＭＳ Ｐゴシック" pitchFamily="34" charset="-128"/>
                <a:cs typeface="Arial" panose="020B0604020202020204" pitchFamily="34" charset="0"/>
              </a:rPr>
              <a:t>&lt;0.001 for non-inferiority</a:t>
            </a:r>
            <a:br>
              <a:rPr lang="en-GB" sz="900" dirty="0">
                <a:solidFill>
                  <a:srgbClr val="030303"/>
                </a:solidFill>
                <a:latin typeface="Calibri"/>
                <a:ea typeface="ＭＳ Ｐゴシック" pitchFamily="34" charset="-128"/>
                <a:cs typeface="Arial" panose="020B0604020202020204" pitchFamily="34" charset="0"/>
              </a:rPr>
            </a:br>
            <a:r>
              <a:rPr lang="en-GB" sz="900" i="1" dirty="0">
                <a:solidFill>
                  <a:srgbClr val="030303"/>
                </a:solidFill>
                <a:latin typeface="Calibri"/>
                <a:ea typeface="ＭＳ Ｐゴシック" pitchFamily="34" charset="-128"/>
                <a:cs typeface="Arial" panose="020B0604020202020204" pitchFamily="34" charset="0"/>
              </a:rPr>
              <a:t>P</a:t>
            </a:r>
            <a:r>
              <a:rPr lang="en-GB" sz="900" dirty="0">
                <a:solidFill>
                  <a:srgbClr val="030303"/>
                </a:solidFill>
                <a:latin typeface="Calibri"/>
                <a:ea typeface="ＭＳ Ｐゴシック" pitchFamily="34" charset="-128"/>
                <a:cs typeface="Arial" panose="020B0604020202020204" pitchFamily="34" charset="0"/>
              </a:rPr>
              <a:t>&lt;0.001 for superiority</a:t>
            </a:r>
            <a:br>
              <a:rPr lang="en-GB" sz="900"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ARR=4.2%</a:t>
            </a:r>
            <a:br>
              <a:rPr lang="en-GB" sz="900"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NNT=24</a:t>
            </a:r>
          </a:p>
        </p:txBody>
      </p:sp>
      <p:sp>
        <p:nvSpPr>
          <p:cNvPr id="100" name="TextBox 99">
            <a:extLst>
              <a:ext uri="{FF2B5EF4-FFF2-40B4-BE49-F238E27FC236}">
                <a16:creationId xmlns:a16="http://schemas.microsoft.com/office/drawing/2014/main" id="{D77759C8-947F-4D56-8D13-58A8931CF09D}"/>
              </a:ext>
            </a:extLst>
          </p:cNvPr>
          <p:cNvSpPr txBox="1"/>
          <p:nvPr/>
        </p:nvSpPr>
        <p:spPr>
          <a:xfrm>
            <a:off x="4713354" y="4692475"/>
            <a:ext cx="933269" cy="507831"/>
          </a:xfrm>
          <a:prstGeom prst="rect">
            <a:avLst/>
          </a:prstGeom>
          <a:noFill/>
        </p:spPr>
        <p:txBody>
          <a:bodyPr wrap="none" rtlCol="0" anchor="ctr">
            <a:spAutoFit/>
          </a:bodyPr>
          <a:lstStyle/>
          <a:p>
            <a:pPr defTabSz="685783" fontAlgn="base">
              <a:spcBef>
                <a:spcPct val="0"/>
              </a:spcBef>
              <a:spcAft>
                <a:spcPct val="0"/>
              </a:spcAft>
              <a:defRPr/>
            </a:pPr>
            <a:r>
              <a:rPr lang="en-GB" sz="900" b="1" dirty="0">
                <a:solidFill>
                  <a:srgbClr val="030303"/>
                </a:solidFill>
                <a:latin typeface="Calibri"/>
                <a:ea typeface="ＭＳ Ｐゴシック" pitchFamily="34" charset="-128"/>
                <a:cs typeface="Arial" panose="020B0604020202020204" pitchFamily="34" charset="0"/>
              </a:rPr>
              <a:t>Number at risk:</a:t>
            </a:r>
            <a:br>
              <a:rPr lang="en-GB" sz="900" b="1"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Aspirin</a:t>
            </a:r>
          </a:p>
          <a:p>
            <a:pP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Placebo</a:t>
            </a:r>
          </a:p>
        </p:txBody>
      </p:sp>
      <p:sp>
        <p:nvSpPr>
          <p:cNvPr id="102" name="TextBox 101">
            <a:extLst>
              <a:ext uri="{FF2B5EF4-FFF2-40B4-BE49-F238E27FC236}">
                <a16:creationId xmlns:a16="http://schemas.microsoft.com/office/drawing/2014/main" id="{4268A337-B0FA-49D6-A981-78D82DA910D2}"/>
              </a:ext>
            </a:extLst>
          </p:cNvPr>
          <p:cNvSpPr txBox="1"/>
          <p:nvPr/>
        </p:nvSpPr>
        <p:spPr>
          <a:xfrm>
            <a:off x="5318382" y="4218297"/>
            <a:ext cx="250390"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0</a:t>
            </a:r>
          </a:p>
        </p:txBody>
      </p:sp>
      <p:cxnSp>
        <p:nvCxnSpPr>
          <p:cNvPr id="103" name="Straight Connector 102">
            <a:extLst>
              <a:ext uri="{FF2B5EF4-FFF2-40B4-BE49-F238E27FC236}">
                <a16:creationId xmlns:a16="http://schemas.microsoft.com/office/drawing/2014/main" id="{AD8EF534-92C0-4904-997E-CD8C6E8FEBA5}"/>
              </a:ext>
            </a:extLst>
          </p:cNvPr>
          <p:cNvCxnSpPr/>
          <p:nvPr/>
        </p:nvCxnSpPr>
        <p:spPr bwMode="auto">
          <a:xfrm flipH="1">
            <a:off x="5558367" y="43429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4" name="TextBox 103">
            <a:extLst>
              <a:ext uri="{FF2B5EF4-FFF2-40B4-BE49-F238E27FC236}">
                <a16:creationId xmlns:a16="http://schemas.microsoft.com/office/drawing/2014/main" id="{AC81919B-854E-4C29-950E-544D2066E5B4}"/>
              </a:ext>
            </a:extLst>
          </p:cNvPr>
          <p:cNvSpPr txBox="1"/>
          <p:nvPr/>
        </p:nvSpPr>
        <p:spPr>
          <a:xfrm rot="16200000">
            <a:off x="4336426" y="3215076"/>
            <a:ext cx="1441421" cy="430887"/>
          </a:xfrm>
          <a:prstGeom prst="rect">
            <a:avLst/>
          </a:prstGeom>
          <a:noFill/>
        </p:spPr>
        <p:txBody>
          <a:bodyPr wrap="none" rtlCol="0" anchor="b">
            <a:spAutoFit/>
          </a:bodyPr>
          <a:lstStyle/>
          <a:p>
            <a:pPr algn="ct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Cumulative incidence</a:t>
            </a:r>
            <a:br>
              <a:rPr lang="en-GB" sz="1100" b="1" dirty="0">
                <a:solidFill>
                  <a:srgbClr val="030303"/>
                </a:solidFill>
                <a:latin typeface="Calibri"/>
                <a:ea typeface="ＭＳ Ｐゴシック" pitchFamily="34" charset="-128"/>
                <a:cs typeface="Arial" panose="020B0604020202020204" pitchFamily="34" charset="0"/>
              </a:rPr>
            </a:br>
            <a:r>
              <a:rPr lang="en-GB" sz="1100" b="1" dirty="0">
                <a:solidFill>
                  <a:srgbClr val="030303"/>
                </a:solidFill>
                <a:latin typeface="Calibri"/>
                <a:ea typeface="ＭＳ Ｐゴシック" pitchFamily="34" charset="-128"/>
                <a:cs typeface="Arial" panose="020B0604020202020204" pitchFamily="34" charset="0"/>
              </a:rPr>
              <a:t>of event </a:t>
            </a:r>
            <a:r>
              <a:rPr lang="en-GB" sz="1100" dirty="0">
                <a:solidFill>
                  <a:srgbClr val="030303"/>
                </a:solidFill>
                <a:latin typeface="Calibri"/>
                <a:ea typeface="ＭＳ Ｐゴシック" pitchFamily="34" charset="-128"/>
                <a:cs typeface="Arial" panose="020B0604020202020204" pitchFamily="34" charset="0"/>
              </a:rPr>
              <a:t>(%)</a:t>
            </a:r>
          </a:p>
        </p:txBody>
      </p:sp>
      <p:sp>
        <p:nvSpPr>
          <p:cNvPr id="105" name="TextBox 104">
            <a:extLst>
              <a:ext uri="{FF2B5EF4-FFF2-40B4-BE49-F238E27FC236}">
                <a16:creationId xmlns:a16="http://schemas.microsoft.com/office/drawing/2014/main" id="{3F5DC8C8-3B31-4C4B-AFD7-74AB1D540326}"/>
              </a:ext>
            </a:extLst>
          </p:cNvPr>
          <p:cNvSpPr txBox="1"/>
          <p:nvPr/>
        </p:nvSpPr>
        <p:spPr>
          <a:xfrm>
            <a:off x="6078465" y="4580841"/>
            <a:ext cx="2013693" cy="261610"/>
          </a:xfrm>
          <a:prstGeom prst="rect">
            <a:avLst/>
          </a:prstGeom>
          <a:noFill/>
        </p:spPr>
        <p:txBody>
          <a:bodyPr wrap="none" rtlCol="0" anchor="ctr">
            <a:spAutoFit/>
          </a:bodyPr>
          <a:lstStyle/>
          <a:p>
            <a:pPr algn="ct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Days since start of intervention</a:t>
            </a:r>
          </a:p>
        </p:txBody>
      </p:sp>
      <p:cxnSp>
        <p:nvCxnSpPr>
          <p:cNvPr id="107" name="Straight Connector 106">
            <a:extLst>
              <a:ext uri="{FF2B5EF4-FFF2-40B4-BE49-F238E27FC236}">
                <a16:creationId xmlns:a16="http://schemas.microsoft.com/office/drawing/2014/main" id="{4DC4E09F-7B38-48E4-BFC8-6E6219AD9DFA}"/>
              </a:ext>
            </a:extLst>
          </p:cNvPr>
          <p:cNvCxnSpPr>
            <a:cxnSpLocks/>
          </p:cNvCxnSpPr>
          <p:nvPr/>
        </p:nvCxnSpPr>
        <p:spPr bwMode="auto">
          <a:xfrm rot="5400000" flipH="1">
            <a:off x="5585554"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8" name="TextBox 107">
            <a:extLst>
              <a:ext uri="{FF2B5EF4-FFF2-40B4-BE49-F238E27FC236}">
                <a16:creationId xmlns:a16="http://schemas.microsoft.com/office/drawing/2014/main" id="{22C9B282-5D8C-4126-BDEF-C8269A8C05E3}"/>
              </a:ext>
            </a:extLst>
          </p:cNvPr>
          <p:cNvSpPr txBox="1"/>
          <p:nvPr/>
        </p:nvSpPr>
        <p:spPr>
          <a:xfrm>
            <a:off x="5487360" y="4375124"/>
            <a:ext cx="250390"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0</a:t>
            </a:r>
          </a:p>
        </p:txBody>
      </p:sp>
      <p:sp>
        <p:nvSpPr>
          <p:cNvPr id="109" name="TextBox 108">
            <a:extLst>
              <a:ext uri="{FF2B5EF4-FFF2-40B4-BE49-F238E27FC236}">
                <a16:creationId xmlns:a16="http://schemas.microsoft.com/office/drawing/2014/main" id="{A3A3EC65-3298-48E4-9146-E51712F7735A}"/>
              </a:ext>
            </a:extLst>
          </p:cNvPr>
          <p:cNvSpPr txBox="1"/>
          <p:nvPr/>
        </p:nvSpPr>
        <p:spPr>
          <a:xfrm>
            <a:off x="5390380"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2,277</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2,279</a:t>
            </a:r>
          </a:p>
        </p:txBody>
      </p:sp>
      <p:sp>
        <p:nvSpPr>
          <p:cNvPr id="110" name="Freeform: Shape 109">
            <a:extLst>
              <a:ext uri="{FF2B5EF4-FFF2-40B4-BE49-F238E27FC236}">
                <a16:creationId xmlns:a16="http://schemas.microsoft.com/office/drawing/2014/main" id="{DF149B82-5EA5-4432-969C-DF2334A2E55D}"/>
              </a:ext>
            </a:extLst>
          </p:cNvPr>
          <p:cNvSpPr/>
          <p:nvPr/>
        </p:nvSpPr>
        <p:spPr bwMode="auto">
          <a:xfrm>
            <a:off x="5613533" y="2508034"/>
            <a:ext cx="2962522" cy="1835864"/>
          </a:xfrm>
          <a:custGeom>
            <a:avLst/>
            <a:gdLst>
              <a:gd name="connsiteX0" fmla="*/ 0 w 4119937"/>
              <a:gd name="connsiteY0" fmla="*/ 0 h 2352782"/>
              <a:gd name="connsiteX1" fmla="*/ 0 w 4119937"/>
              <a:gd name="connsiteY1" fmla="*/ 2352782 h 2352782"/>
              <a:gd name="connsiteX2" fmla="*/ 4119937 w 4119937"/>
              <a:gd name="connsiteY2" fmla="*/ 2352782 h 2352782"/>
            </a:gdLst>
            <a:ahLst/>
            <a:cxnLst>
              <a:cxn ang="0">
                <a:pos x="connsiteX0" y="connsiteY0"/>
              </a:cxn>
              <a:cxn ang="0">
                <a:pos x="connsiteX1" y="connsiteY1"/>
              </a:cxn>
              <a:cxn ang="0">
                <a:pos x="connsiteX2" y="connsiteY2"/>
              </a:cxn>
            </a:cxnLst>
            <a:rect l="l" t="t" r="r" b="b"/>
            <a:pathLst>
              <a:path w="4119937" h="2352782">
                <a:moveTo>
                  <a:pt x="0" y="0"/>
                </a:moveTo>
                <a:lnTo>
                  <a:pt x="0" y="2352782"/>
                </a:lnTo>
                <a:lnTo>
                  <a:pt x="4119937" y="2352782"/>
                </a:lnTo>
              </a:path>
            </a:pathLst>
          </a:custGeom>
          <a:noFill/>
          <a:ln w="19050">
            <a:solidFill>
              <a:schemeClr val="tx1"/>
            </a:solidFill>
            <a:miter lim="800000"/>
            <a:headEnd/>
            <a:tailEnd/>
          </a:ln>
        </p:spPr>
        <p:txBody>
          <a:bodyPr rtlCol="0" anchor="ctr"/>
          <a:lstStyle/>
          <a:p>
            <a:pPr algn="ctr" defTabSz="685783" fontAlgn="base">
              <a:spcBef>
                <a:spcPct val="0"/>
              </a:spcBef>
              <a:spcAft>
                <a:spcPct val="0"/>
              </a:spcAft>
              <a:defRPr/>
            </a:pPr>
            <a:endParaRPr lang="en-GB" sz="1350">
              <a:solidFill>
                <a:srgbClr val="030303"/>
              </a:solidFill>
              <a:latin typeface="Calibri"/>
              <a:ea typeface="ＭＳ Ｐゴシック" pitchFamily="34" charset="-128"/>
              <a:cs typeface="Arial" panose="020B0604020202020204" pitchFamily="34" charset="0"/>
            </a:endParaRPr>
          </a:p>
        </p:txBody>
      </p:sp>
      <p:sp>
        <p:nvSpPr>
          <p:cNvPr id="112" name="TextBox 111">
            <a:extLst>
              <a:ext uri="{FF2B5EF4-FFF2-40B4-BE49-F238E27FC236}">
                <a16:creationId xmlns:a16="http://schemas.microsoft.com/office/drawing/2014/main" id="{7CD2D792-28F1-4960-85D7-7C85FE666C57}"/>
              </a:ext>
            </a:extLst>
          </p:cNvPr>
          <p:cNvSpPr txBox="1"/>
          <p:nvPr/>
        </p:nvSpPr>
        <p:spPr>
          <a:xfrm>
            <a:off x="5318382" y="3761097"/>
            <a:ext cx="250390"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5</a:t>
            </a:r>
          </a:p>
        </p:txBody>
      </p:sp>
      <p:cxnSp>
        <p:nvCxnSpPr>
          <p:cNvPr id="113" name="Straight Connector 112">
            <a:extLst>
              <a:ext uri="{FF2B5EF4-FFF2-40B4-BE49-F238E27FC236}">
                <a16:creationId xmlns:a16="http://schemas.microsoft.com/office/drawing/2014/main" id="{44C78CEB-763E-4F8D-9020-EF23FE87D45B}"/>
              </a:ext>
            </a:extLst>
          </p:cNvPr>
          <p:cNvCxnSpPr/>
          <p:nvPr/>
        </p:nvCxnSpPr>
        <p:spPr bwMode="auto">
          <a:xfrm flipH="1">
            <a:off x="5558367" y="38857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5" name="TextBox 114">
            <a:extLst>
              <a:ext uri="{FF2B5EF4-FFF2-40B4-BE49-F238E27FC236}">
                <a16:creationId xmlns:a16="http://schemas.microsoft.com/office/drawing/2014/main" id="{B9529C0C-C3E9-4C02-AF5B-830B8BA71B97}"/>
              </a:ext>
            </a:extLst>
          </p:cNvPr>
          <p:cNvSpPr txBox="1"/>
          <p:nvPr/>
        </p:nvSpPr>
        <p:spPr>
          <a:xfrm>
            <a:off x="5252658" y="3303897"/>
            <a:ext cx="316112"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10</a:t>
            </a:r>
          </a:p>
        </p:txBody>
      </p:sp>
      <p:cxnSp>
        <p:nvCxnSpPr>
          <p:cNvPr id="116" name="Straight Connector 115">
            <a:extLst>
              <a:ext uri="{FF2B5EF4-FFF2-40B4-BE49-F238E27FC236}">
                <a16:creationId xmlns:a16="http://schemas.microsoft.com/office/drawing/2014/main" id="{D0F0FAB3-F73B-49E9-9B6C-0DEAB570A993}"/>
              </a:ext>
            </a:extLst>
          </p:cNvPr>
          <p:cNvCxnSpPr/>
          <p:nvPr/>
        </p:nvCxnSpPr>
        <p:spPr bwMode="auto">
          <a:xfrm flipH="1">
            <a:off x="5558366" y="34285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8" name="TextBox 117">
            <a:extLst>
              <a:ext uri="{FF2B5EF4-FFF2-40B4-BE49-F238E27FC236}">
                <a16:creationId xmlns:a16="http://schemas.microsoft.com/office/drawing/2014/main" id="{4150A026-E5A1-4B1A-9015-3941DC5C64D2}"/>
              </a:ext>
            </a:extLst>
          </p:cNvPr>
          <p:cNvSpPr txBox="1"/>
          <p:nvPr/>
        </p:nvSpPr>
        <p:spPr>
          <a:xfrm>
            <a:off x="5252658" y="2846697"/>
            <a:ext cx="316112"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15</a:t>
            </a:r>
          </a:p>
        </p:txBody>
      </p:sp>
      <p:cxnSp>
        <p:nvCxnSpPr>
          <p:cNvPr id="119" name="Straight Connector 118">
            <a:extLst>
              <a:ext uri="{FF2B5EF4-FFF2-40B4-BE49-F238E27FC236}">
                <a16:creationId xmlns:a16="http://schemas.microsoft.com/office/drawing/2014/main" id="{051E7D8E-80B7-45A5-9EB1-9E0F57845CEB}"/>
              </a:ext>
            </a:extLst>
          </p:cNvPr>
          <p:cNvCxnSpPr/>
          <p:nvPr/>
        </p:nvCxnSpPr>
        <p:spPr bwMode="auto">
          <a:xfrm flipH="1">
            <a:off x="5558366" y="29713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1" name="TextBox 120">
            <a:extLst>
              <a:ext uri="{FF2B5EF4-FFF2-40B4-BE49-F238E27FC236}">
                <a16:creationId xmlns:a16="http://schemas.microsoft.com/office/drawing/2014/main" id="{1B5FFA6E-3249-43FD-BD0F-2AA571C1500A}"/>
              </a:ext>
            </a:extLst>
          </p:cNvPr>
          <p:cNvSpPr txBox="1"/>
          <p:nvPr/>
        </p:nvSpPr>
        <p:spPr>
          <a:xfrm>
            <a:off x="5252658" y="2389497"/>
            <a:ext cx="316112" cy="246221"/>
          </a:xfrm>
          <a:prstGeom prst="rect">
            <a:avLst/>
          </a:prstGeom>
          <a:noFill/>
        </p:spPr>
        <p:txBody>
          <a:bodyPr wrap="none" rtlCol="0" anchor="ctr">
            <a:spAutoFit/>
          </a:bodyPr>
          <a:lstStyle/>
          <a:p>
            <a:pPr algn="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20</a:t>
            </a:r>
          </a:p>
        </p:txBody>
      </p:sp>
      <p:cxnSp>
        <p:nvCxnSpPr>
          <p:cNvPr id="122" name="Straight Connector 121">
            <a:extLst>
              <a:ext uri="{FF2B5EF4-FFF2-40B4-BE49-F238E27FC236}">
                <a16:creationId xmlns:a16="http://schemas.microsoft.com/office/drawing/2014/main" id="{EC070248-F558-4CDB-BF3F-1E7F2EDCB18D}"/>
              </a:ext>
            </a:extLst>
          </p:cNvPr>
          <p:cNvCxnSpPr/>
          <p:nvPr/>
        </p:nvCxnSpPr>
        <p:spPr bwMode="auto">
          <a:xfrm flipH="1">
            <a:off x="5558366" y="251414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D2141746-920A-4C47-9765-7B0759B952E0}"/>
              </a:ext>
            </a:extLst>
          </p:cNvPr>
          <p:cNvCxnSpPr>
            <a:cxnSpLocks/>
          </p:cNvCxnSpPr>
          <p:nvPr/>
        </p:nvCxnSpPr>
        <p:spPr bwMode="auto">
          <a:xfrm rot="5400000" flipH="1">
            <a:off x="6078714"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5" name="TextBox 124">
            <a:extLst>
              <a:ext uri="{FF2B5EF4-FFF2-40B4-BE49-F238E27FC236}">
                <a16:creationId xmlns:a16="http://schemas.microsoft.com/office/drawing/2014/main" id="{5D7ACD13-2C2E-4E99-AA6A-17EF3367A398}"/>
              </a:ext>
            </a:extLst>
          </p:cNvPr>
          <p:cNvSpPr txBox="1"/>
          <p:nvPr/>
        </p:nvSpPr>
        <p:spPr>
          <a:xfrm>
            <a:off x="5947659" y="4375124"/>
            <a:ext cx="316112"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30</a:t>
            </a:r>
          </a:p>
        </p:txBody>
      </p:sp>
      <p:sp>
        <p:nvSpPr>
          <p:cNvPr id="126" name="TextBox 125">
            <a:extLst>
              <a:ext uri="{FF2B5EF4-FFF2-40B4-BE49-F238E27FC236}">
                <a16:creationId xmlns:a16="http://schemas.microsoft.com/office/drawing/2014/main" id="{D55BB45C-274C-4E3B-B8C1-FC0103C38357}"/>
              </a:ext>
            </a:extLst>
          </p:cNvPr>
          <p:cNvSpPr txBox="1"/>
          <p:nvPr/>
        </p:nvSpPr>
        <p:spPr>
          <a:xfrm>
            <a:off x="5883540"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2,003</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2,095</a:t>
            </a:r>
          </a:p>
        </p:txBody>
      </p:sp>
      <p:cxnSp>
        <p:nvCxnSpPr>
          <p:cNvPr id="128" name="Straight Connector 127">
            <a:extLst>
              <a:ext uri="{FF2B5EF4-FFF2-40B4-BE49-F238E27FC236}">
                <a16:creationId xmlns:a16="http://schemas.microsoft.com/office/drawing/2014/main" id="{11B2D40F-93B3-4A4C-8B26-E808BBAB0A25}"/>
              </a:ext>
            </a:extLst>
          </p:cNvPr>
          <p:cNvCxnSpPr>
            <a:cxnSpLocks/>
          </p:cNvCxnSpPr>
          <p:nvPr/>
        </p:nvCxnSpPr>
        <p:spPr bwMode="auto">
          <a:xfrm rot="5400000" flipH="1">
            <a:off x="6571874"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9" name="TextBox 128">
            <a:extLst>
              <a:ext uri="{FF2B5EF4-FFF2-40B4-BE49-F238E27FC236}">
                <a16:creationId xmlns:a16="http://schemas.microsoft.com/office/drawing/2014/main" id="{D1368691-34DD-48A9-990A-3E17CA3D37FE}"/>
              </a:ext>
            </a:extLst>
          </p:cNvPr>
          <p:cNvSpPr txBox="1"/>
          <p:nvPr/>
        </p:nvSpPr>
        <p:spPr>
          <a:xfrm>
            <a:off x="6440819" y="4375124"/>
            <a:ext cx="316112"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60</a:t>
            </a:r>
          </a:p>
        </p:txBody>
      </p:sp>
      <p:sp>
        <p:nvSpPr>
          <p:cNvPr id="130" name="TextBox 129">
            <a:extLst>
              <a:ext uri="{FF2B5EF4-FFF2-40B4-BE49-F238E27FC236}">
                <a16:creationId xmlns:a16="http://schemas.microsoft.com/office/drawing/2014/main" id="{C6666881-A48F-4B8D-9508-E8B3F0C63DAD}"/>
              </a:ext>
            </a:extLst>
          </p:cNvPr>
          <p:cNvSpPr txBox="1"/>
          <p:nvPr/>
        </p:nvSpPr>
        <p:spPr>
          <a:xfrm>
            <a:off x="6376700"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1,863</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2,006</a:t>
            </a:r>
          </a:p>
        </p:txBody>
      </p:sp>
      <p:cxnSp>
        <p:nvCxnSpPr>
          <p:cNvPr id="132" name="Straight Connector 131">
            <a:extLst>
              <a:ext uri="{FF2B5EF4-FFF2-40B4-BE49-F238E27FC236}">
                <a16:creationId xmlns:a16="http://schemas.microsoft.com/office/drawing/2014/main" id="{5A27B799-1F73-4DB6-ADA6-7B82CFCA6084}"/>
              </a:ext>
            </a:extLst>
          </p:cNvPr>
          <p:cNvCxnSpPr>
            <a:cxnSpLocks/>
          </p:cNvCxnSpPr>
          <p:nvPr/>
        </p:nvCxnSpPr>
        <p:spPr bwMode="auto">
          <a:xfrm rot="5400000" flipH="1">
            <a:off x="7065033"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3" name="TextBox 132">
            <a:extLst>
              <a:ext uri="{FF2B5EF4-FFF2-40B4-BE49-F238E27FC236}">
                <a16:creationId xmlns:a16="http://schemas.microsoft.com/office/drawing/2014/main" id="{31C0FDFB-36E0-4A8C-B7D5-09841964278F}"/>
              </a:ext>
            </a:extLst>
          </p:cNvPr>
          <p:cNvSpPr txBox="1"/>
          <p:nvPr/>
        </p:nvSpPr>
        <p:spPr>
          <a:xfrm>
            <a:off x="6933978" y="4375124"/>
            <a:ext cx="316112"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90</a:t>
            </a:r>
          </a:p>
        </p:txBody>
      </p:sp>
      <p:sp>
        <p:nvSpPr>
          <p:cNvPr id="134" name="TextBox 133">
            <a:extLst>
              <a:ext uri="{FF2B5EF4-FFF2-40B4-BE49-F238E27FC236}">
                <a16:creationId xmlns:a16="http://schemas.microsoft.com/office/drawing/2014/main" id="{BC8C38A1-847A-4E79-A9B6-437FFC4A3DC3}"/>
              </a:ext>
            </a:extLst>
          </p:cNvPr>
          <p:cNvSpPr txBox="1"/>
          <p:nvPr/>
        </p:nvSpPr>
        <p:spPr>
          <a:xfrm>
            <a:off x="6869859"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1,789</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1,941</a:t>
            </a:r>
          </a:p>
        </p:txBody>
      </p:sp>
      <p:cxnSp>
        <p:nvCxnSpPr>
          <p:cNvPr id="136" name="Straight Connector 135">
            <a:extLst>
              <a:ext uri="{FF2B5EF4-FFF2-40B4-BE49-F238E27FC236}">
                <a16:creationId xmlns:a16="http://schemas.microsoft.com/office/drawing/2014/main" id="{6A5AA5B9-5775-4EFD-8009-42EBC79D260B}"/>
              </a:ext>
            </a:extLst>
          </p:cNvPr>
          <p:cNvCxnSpPr>
            <a:cxnSpLocks/>
          </p:cNvCxnSpPr>
          <p:nvPr/>
        </p:nvCxnSpPr>
        <p:spPr bwMode="auto">
          <a:xfrm rot="5400000" flipH="1">
            <a:off x="7558191"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E94897EE-08BD-485E-864A-E291AB75B4FB}"/>
              </a:ext>
            </a:extLst>
          </p:cNvPr>
          <p:cNvSpPr txBox="1"/>
          <p:nvPr/>
        </p:nvSpPr>
        <p:spPr>
          <a:xfrm>
            <a:off x="7394274" y="4375124"/>
            <a:ext cx="381836"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120</a:t>
            </a:r>
          </a:p>
        </p:txBody>
      </p:sp>
      <p:sp>
        <p:nvSpPr>
          <p:cNvPr id="138" name="TextBox 137">
            <a:extLst>
              <a:ext uri="{FF2B5EF4-FFF2-40B4-BE49-F238E27FC236}">
                <a16:creationId xmlns:a16="http://schemas.microsoft.com/office/drawing/2014/main" id="{AF16666A-9F1D-4D35-8A84-401F8738CF93}"/>
              </a:ext>
            </a:extLst>
          </p:cNvPr>
          <p:cNvSpPr txBox="1"/>
          <p:nvPr/>
        </p:nvSpPr>
        <p:spPr>
          <a:xfrm>
            <a:off x="7363018"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1,717</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1,880</a:t>
            </a:r>
          </a:p>
        </p:txBody>
      </p:sp>
      <p:cxnSp>
        <p:nvCxnSpPr>
          <p:cNvPr id="140" name="Straight Connector 139">
            <a:extLst>
              <a:ext uri="{FF2B5EF4-FFF2-40B4-BE49-F238E27FC236}">
                <a16:creationId xmlns:a16="http://schemas.microsoft.com/office/drawing/2014/main" id="{2BAA9B24-7226-420B-A6D8-EB931F83D314}"/>
              </a:ext>
            </a:extLst>
          </p:cNvPr>
          <p:cNvCxnSpPr>
            <a:cxnSpLocks/>
          </p:cNvCxnSpPr>
          <p:nvPr/>
        </p:nvCxnSpPr>
        <p:spPr bwMode="auto">
          <a:xfrm rot="5400000" flipH="1">
            <a:off x="8051350"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1" name="TextBox 140">
            <a:extLst>
              <a:ext uri="{FF2B5EF4-FFF2-40B4-BE49-F238E27FC236}">
                <a16:creationId xmlns:a16="http://schemas.microsoft.com/office/drawing/2014/main" id="{0B4B35A9-60A6-4D7E-A5F0-5122F9B3254F}"/>
              </a:ext>
            </a:extLst>
          </p:cNvPr>
          <p:cNvSpPr txBox="1"/>
          <p:nvPr/>
        </p:nvSpPr>
        <p:spPr>
          <a:xfrm>
            <a:off x="7887432" y="4375124"/>
            <a:ext cx="381836"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150</a:t>
            </a:r>
          </a:p>
        </p:txBody>
      </p:sp>
      <p:sp>
        <p:nvSpPr>
          <p:cNvPr id="142" name="TextBox 141">
            <a:extLst>
              <a:ext uri="{FF2B5EF4-FFF2-40B4-BE49-F238E27FC236}">
                <a16:creationId xmlns:a16="http://schemas.microsoft.com/office/drawing/2014/main" id="{28AD8F51-5A61-4D2D-A9A6-35B07BA16E99}"/>
              </a:ext>
            </a:extLst>
          </p:cNvPr>
          <p:cNvSpPr txBox="1"/>
          <p:nvPr/>
        </p:nvSpPr>
        <p:spPr>
          <a:xfrm>
            <a:off x="7856177"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1,674</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1,824</a:t>
            </a:r>
          </a:p>
        </p:txBody>
      </p:sp>
      <p:cxnSp>
        <p:nvCxnSpPr>
          <p:cNvPr id="144" name="Straight Connector 143">
            <a:extLst>
              <a:ext uri="{FF2B5EF4-FFF2-40B4-BE49-F238E27FC236}">
                <a16:creationId xmlns:a16="http://schemas.microsoft.com/office/drawing/2014/main" id="{605AB691-441B-4E18-ABD8-EE46ADE9C3AA}"/>
              </a:ext>
            </a:extLst>
          </p:cNvPr>
          <p:cNvCxnSpPr>
            <a:cxnSpLocks/>
          </p:cNvCxnSpPr>
          <p:nvPr/>
        </p:nvCxnSpPr>
        <p:spPr bwMode="auto">
          <a:xfrm rot="5400000" flipH="1">
            <a:off x="8544511" y="4370289"/>
            <a:ext cx="54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5" name="TextBox 144">
            <a:extLst>
              <a:ext uri="{FF2B5EF4-FFF2-40B4-BE49-F238E27FC236}">
                <a16:creationId xmlns:a16="http://schemas.microsoft.com/office/drawing/2014/main" id="{8C5EEB13-5DFF-4A17-898E-D2929580FEED}"/>
              </a:ext>
            </a:extLst>
          </p:cNvPr>
          <p:cNvSpPr txBox="1"/>
          <p:nvPr/>
        </p:nvSpPr>
        <p:spPr>
          <a:xfrm>
            <a:off x="8380593" y="4375124"/>
            <a:ext cx="381836" cy="246221"/>
          </a:xfrm>
          <a:prstGeom prst="rect">
            <a:avLst/>
          </a:prstGeom>
          <a:noFill/>
        </p:spPr>
        <p:txBody>
          <a:bodyPr wrap="none" rtlCol="0" anchor="ctr">
            <a:spAutoFit/>
          </a:bodyPr>
          <a:lstStyle/>
          <a:p>
            <a:pPr algn="ctr" defTabSz="685783" fontAlgn="base">
              <a:spcBef>
                <a:spcPct val="0"/>
              </a:spcBef>
              <a:spcAft>
                <a:spcPct val="0"/>
              </a:spcAft>
              <a:defRPr/>
            </a:pPr>
            <a:r>
              <a:rPr lang="en-GB" sz="1000" dirty="0">
                <a:solidFill>
                  <a:srgbClr val="030303"/>
                </a:solidFill>
                <a:latin typeface="Calibri"/>
                <a:ea typeface="ＭＳ Ｐゴシック" pitchFamily="34" charset="-128"/>
                <a:cs typeface="Arial" panose="020B0604020202020204" pitchFamily="34" charset="0"/>
              </a:rPr>
              <a:t>180</a:t>
            </a:r>
          </a:p>
        </p:txBody>
      </p:sp>
      <p:sp>
        <p:nvSpPr>
          <p:cNvPr id="146" name="TextBox 145">
            <a:extLst>
              <a:ext uri="{FF2B5EF4-FFF2-40B4-BE49-F238E27FC236}">
                <a16:creationId xmlns:a16="http://schemas.microsoft.com/office/drawing/2014/main" id="{99B927F8-CF49-49D3-B4AB-306BD0FC72EF}"/>
              </a:ext>
            </a:extLst>
          </p:cNvPr>
          <p:cNvSpPr txBox="1"/>
          <p:nvPr/>
        </p:nvSpPr>
        <p:spPr>
          <a:xfrm>
            <a:off x="8349337" y="4830975"/>
            <a:ext cx="444352" cy="369332"/>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962</a:t>
            </a:r>
          </a:p>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1,079</a:t>
            </a:r>
          </a:p>
        </p:txBody>
      </p:sp>
      <p:sp>
        <p:nvSpPr>
          <p:cNvPr id="147" name="TextBox 146">
            <a:extLst>
              <a:ext uri="{FF2B5EF4-FFF2-40B4-BE49-F238E27FC236}">
                <a16:creationId xmlns:a16="http://schemas.microsoft.com/office/drawing/2014/main" id="{48DAFDAD-3E70-4B7C-924D-1F9157E4E59B}"/>
              </a:ext>
            </a:extLst>
          </p:cNvPr>
          <p:cNvSpPr txBox="1"/>
          <p:nvPr/>
        </p:nvSpPr>
        <p:spPr>
          <a:xfrm>
            <a:off x="5661145" y="2438565"/>
            <a:ext cx="1478290" cy="646331"/>
          </a:xfrm>
          <a:prstGeom prst="rect">
            <a:avLst/>
          </a:prstGeom>
          <a:noFill/>
        </p:spPr>
        <p:txBody>
          <a:bodyPr wrap="none" rtlCol="0" anchor="t">
            <a:spAutoFit/>
          </a:bodyPr>
          <a:lstStyle/>
          <a:p>
            <a:pPr defTabSz="685783" fontAlgn="base">
              <a:spcBef>
                <a:spcPct val="0"/>
              </a:spcBef>
              <a:spcAft>
                <a:spcPct val="0"/>
              </a:spcAft>
              <a:defRPr/>
            </a:pPr>
            <a:r>
              <a:rPr lang="en-GB" sz="900" b="1" dirty="0">
                <a:solidFill>
                  <a:srgbClr val="030303"/>
                </a:solidFill>
                <a:latin typeface="Calibri"/>
                <a:ea typeface="ＭＳ Ｐゴシック" pitchFamily="34" charset="-128"/>
                <a:cs typeface="Arial" panose="020B0604020202020204" pitchFamily="34" charset="0"/>
              </a:rPr>
              <a:t>HR: 1.89, 95% CI: 1.59–2.24</a:t>
            </a:r>
            <a:br>
              <a:rPr lang="en-GB" sz="900" b="1" dirty="0">
                <a:solidFill>
                  <a:srgbClr val="030303"/>
                </a:solidFill>
                <a:latin typeface="Calibri"/>
                <a:ea typeface="ＭＳ Ｐゴシック" pitchFamily="34" charset="-128"/>
                <a:cs typeface="Arial" panose="020B0604020202020204" pitchFamily="34" charset="0"/>
              </a:rPr>
            </a:br>
            <a:r>
              <a:rPr lang="en-GB" sz="900" i="1" dirty="0">
                <a:solidFill>
                  <a:srgbClr val="030303"/>
                </a:solidFill>
                <a:latin typeface="Calibri"/>
                <a:ea typeface="ＭＳ Ｐゴシック" pitchFamily="34" charset="-128"/>
                <a:cs typeface="Arial" panose="020B0604020202020204" pitchFamily="34" charset="0"/>
              </a:rPr>
              <a:t>P</a:t>
            </a:r>
            <a:r>
              <a:rPr lang="en-GB" sz="900" dirty="0">
                <a:solidFill>
                  <a:srgbClr val="030303"/>
                </a:solidFill>
                <a:latin typeface="Calibri"/>
                <a:ea typeface="ＭＳ Ｐゴシック" pitchFamily="34" charset="-128"/>
                <a:cs typeface="Arial" panose="020B0604020202020204" pitchFamily="34" charset="0"/>
              </a:rPr>
              <a:t>&lt;0.001</a:t>
            </a:r>
            <a:br>
              <a:rPr lang="en-GB" sz="900"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ARI=7.1%</a:t>
            </a:r>
            <a:br>
              <a:rPr lang="en-GB" sz="900" dirty="0">
                <a:solidFill>
                  <a:srgbClr val="030303"/>
                </a:solidFill>
                <a:latin typeface="Calibri"/>
                <a:ea typeface="ＭＳ Ｐゴシック" pitchFamily="34" charset="-128"/>
                <a:cs typeface="Arial" panose="020B0604020202020204" pitchFamily="34" charset="0"/>
              </a:rPr>
            </a:br>
            <a:r>
              <a:rPr lang="en-GB" sz="900" dirty="0">
                <a:solidFill>
                  <a:srgbClr val="030303"/>
                </a:solidFill>
                <a:latin typeface="Calibri"/>
                <a:ea typeface="ＭＳ Ｐゴシック" pitchFamily="34" charset="-128"/>
                <a:cs typeface="Arial" panose="020B0604020202020204" pitchFamily="34" charset="0"/>
              </a:rPr>
              <a:t>NNH=14</a:t>
            </a:r>
          </a:p>
        </p:txBody>
      </p:sp>
      <p:sp>
        <p:nvSpPr>
          <p:cNvPr id="41" name="Freeform: Shape 40">
            <a:extLst>
              <a:ext uri="{FF2B5EF4-FFF2-40B4-BE49-F238E27FC236}">
                <a16:creationId xmlns:a16="http://schemas.microsoft.com/office/drawing/2014/main" id="{D017B95B-462A-47C6-B319-4E8539B21885}"/>
              </a:ext>
            </a:extLst>
          </p:cNvPr>
          <p:cNvSpPr/>
          <p:nvPr/>
        </p:nvSpPr>
        <p:spPr bwMode="auto">
          <a:xfrm>
            <a:off x="5616830" y="3474026"/>
            <a:ext cx="2945153" cy="864613"/>
          </a:xfrm>
          <a:custGeom>
            <a:avLst/>
            <a:gdLst>
              <a:gd name="connsiteX0" fmla="*/ 3926871 w 3926871"/>
              <a:gd name="connsiteY0" fmla="*/ 0 h 1152817"/>
              <a:gd name="connsiteX1" fmla="*/ 3814675 w 3926871"/>
              <a:gd name="connsiteY1" fmla="*/ 0 h 1152817"/>
              <a:gd name="connsiteX2" fmla="*/ 3814675 w 3926871"/>
              <a:gd name="connsiteY2" fmla="*/ 14024 h 1152817"/>
              <a:gd name="connsiteX3" fmla="*/ 3623941 w 3926871"/>
              <a:gd name="connsiteY3" fmla="*/ 14024 h 1152817"/>
              <a:gd name="connsiteX4" fmla="*/ 3623941 w 3926871"/>
              <a:gd name="connsiteY4" fmla="*/ 30854 h 1152817"/>
              <a:gd name="connsiteX5" fmla="*/ 3461257 w 3926871"/>
              <a:gd name="connsiteY5" fmla="*/ 30854 h 1152817"/>
              <a:gd name="connsiteX6" fmla="*/ 3461257 w 3926871"/>
              <a:gd name="connsiteY6" fmla="*/ 53293 h 1152817"/>
              <a:gd name="connsiteX7" fmla="*/ 3301377 w 3926871"/>
              <a:gd name="connsiteY7" fmla="*/ 53293 h 1152817"/>
              <a:gd name="connsiteX8" fmla="*/ 3301377 w 3926871"/>
              <a:gd name="connsiteY8" fmla="*/ 72927 h 1152817"/>
              <a:gd name="connsiteX9" fmla="*/ 3217230 w 3926871"/>
              <a:gd name="connsiteY9" fmla="*/ 72927 h 1152817"/>
              <a:gd name="connsiteX10" fmla="*/ 3217230 w 3926871"/>
              <a:gd name="connsiteY10" fmla="*/ 98171 h 1152817"/>
              <a:gd name="connsiteX11" fmla="*/ 3175156 w 3926871"/>
              <a:gd name="connsiteY11" fmla="*/ 98171 h 1152817"/>
              <a:gd name="connsiteX12" fmla="*/ 3175156 w 3926871"/>
              <a:gd name="connsiteY12" fmla="*/ 126220 h 1152817"/>
              <a:gd name="connsiteX13" fmla="*/ 3085399 w 3926871"/>
              <a:gd name="connsiteY13" fmla="*/ 126220 h 1152817"/>
              <a:gd name="connsiteX14" fmla="*/ 3085399 w 3926871"/>
              <a:gd name="connsiteY14" fmla="*/ 165489 h 1152817"/>
              <a:gd name="connsiteX15" fmla="*/ 3037716 w 3926871"/>
              <a:gd name="connsiteY15" fmla="*/ 165489 h 1152817"/>
              <a:gd name="connsiteX16" fmla="*/ 3037716 w 3926871"/>
              <a:gd name="connsiteY16" fmla="*/ 179514 h 1152817"/>
              <a:gd name="connsiteX17" fmla="*/ 2875031 w 3926871"/>
              <a:gd name="connsiteY17" fmla="*/ 179514 h 1152817"/>
              <a:gd name="connsiteX18" fmla="*/ 2875031 w 3926871"/>
              <a:gd name="connsiteY18" fmla="*/ 204758 h 1152817"/>
              <a:gd name="connsiteX19" fmla="*/ 2816128 w 3926871"/>
              <a:gd name="connsiteY19" fmla="*/ 204758 h 1152817"/>
              <a:gd name="connsiteX20" fmla="*/ 2816128 w 3926871"/>
              <a:gd name="connsiteY20" fmla="*/ 215977 h 1152817"/>
              <a:gd name="connsiteX21" fmla="*/ 2695517 w 3926871"/>
              <a:gd name="connsiteY21" fmla="*/ 215977 h 1152817"/>
              <a:gd name="connsiteX22" fmla="*/ 2695517 w 3926871"/>
              <a:gd name="connsiteY22" fmla="*/ 235612 h 1152817"/>
              <a:gd name="connsiteX23" fmla="*/ 2619784 w 3926871"/>
              <a:gd name="connsiteY23" fmla="*/ 235612 h 1152817"/>
              <a:gd name="connsiteX24" fmla="*/ 2619784 w 3926871"/>
              <a:gd name="connsiteY24" fmla="*/ 252441 h 1152817"/>
              <a:gd name="connsiteX25" fmla="*/ 2552467 w 3926871"/>
              <a:gd name="connsiteY25" fmla="*/ 252441 h 1152817"/>
              <a:gd name="connsiteX26" fmla="*/ 2552467 w 3926871"/>
              <a:gd name="connsiteY26" fmla="*/ 274881 h 1152817"/>
              <a:gd name="connsiteX27" fmla="*/ 2482344 w 3926871"/>
              <a:gd name="connsiteY27" fmla="*/ 274881 h 1152817"/>
              <a:gd name="connsiteX28" fmla="*/ 2482344 w 3926871"/>
              <a:gd name="connsiteY28" fmla="*/ 288905 h 1152817"/>
              <a:gd name="connsiteX29" fmla="*/ 2451490 w 3926871"/>
              <a:gd name="connsiteY29" fmla="*/ 288905 h 1152817"/>
              <a:gd name="connsiteX30" fmla="*/ 2451490 w 3926871"/>
              <a:gd name="connsiteY30" fmla="*/ 300125 h 1152817"/>
              <a:gd name="connsiteX31" fmla="*/ 2401002 w 3926871"/>
              <a:gd name="connsiteY31" fmla="*/ 300125 h 1152817"/>
              <a:gd name="connsiteX32" fmla="*/ 2401002 w 3926871"/>
              <a:gd name="connsiteY32" fmla="*/ 305735 h 1152817"/>
              <a:gd name="connsiteX33" fmla="*/ 2347708 w 3926871"/>
              <a:gd name="connsiteY33" fmla="*/ 305735 h 1152817"/>
              <a:gd name="connsiteX34" fmla="*/ 2347708 w 3926871"/>
              <a:gd name="connsiteY34" fmla="*/ 333784 h 1152817"/>
              <a:gd name="connsiteX35" fmla="*/ 2213073 w 3926871"/>
              <a:gd name="connsiteY35" fmla="*/ 333784 h 1152817"/>
              <a:gd name="connsiteX36" fmla="*/ 2213073 w 3926871"/>
              <a:gd name="connsiteY36" fmla="*/ 347808 h 1152817"/>
              <a:gd name="connsiteX37" fmla="*/ 2112096 w 3926871"/>
              <a:gd name="connsiteY37" fmla="*/ 347808 h 1152817"/>
              <a:gd name="connsiteX38" fmla="*/ 2112096 w 3926871"/>
              <a:gd name="connsiteY38" fmla="*/ 356223 h 1152817"/>
              <a:gd name="connsiteX39" fmla="*/ 2081242 w 3926871"/>
              <a:gd name="connsiteY39" fmla="*/ 356223 h 1152817"/>
              <a:gd name="connsiteX40" fmla="*/ 2081242 w 3926871"/>
              <a:gd name="connsiteY40" fmla="*/ 373052 h 1152817"/>
              <a:gd name="connsiteX41" fmla="*/ 2005509 w 3926871"/>
              <a:gd name="connsiteY41" fmla="*/ 373052 h 1152817"/>
              <a:gd name="connsiteX42" fmla="*/ 2005509 w 3926871"/>
              <a:gd name="connsiteY42" fmla="*/ 403906 h 1152817"/>
              <a:gd name="connsiteX43" fmla="*/ 1952216 w 3926871"/>
              <a:gd name="connsiteY43" fmla="*/ 403906 h 1152817"/>
              <a:gd name="connsiteX44" fmla="*/ 1952216 w 3926871"/>
              <a:gd name="connsiteY44" fmla="*/ 423541 h 1152817"/>
              <a:gd name="connsiteX45" fmla="*/ 1862459 w 3926871"/>
              <a:gd name="connsiteY45" fmla="*/ 423541 h 1152817"/>
              <a:gd name="connsiteX46" fmla="*/ 1862459 w 3926871"/>
              <a:gd name="connsiteY46" fmla="*/ 434760 h 1152817"/>
              <a:gd name="connsiteX47" fmla="*/ 1775507 w 3926871"/>
              <a:gd name="connsiteY47" fmla="*/ 434760 h 1152817"/>
              <a:gd name="connsiteX48" fmla="*/ 1775507 w 3926871"/>
              <a:gd name="connsiteY48" fmla="*/ 445980 h 1152817"/>
              <a:gd name="connsiteX49" fmla="*/ 1682945 w 3926871"/>
              <a:gd name="connsiteY49" fmla="*/ 445980 h 1152817"/>
              <a:gd name="connsiteX50" fmla="*/ 1682945 w 3926871"/>
              <a:gd name="connsiteY50" fmla="*/ 457200 h 1152817"/>
              <a:gd name="connsiteX51" fmla="*/ 1607213 w 3926871"/>
              <a:gd name="connsiteY51" fmla="*/ 457200 h 1152817"/>
              <a:gd name="connsiteX52" fmla="*/ 1607213 w 3926871"/>
              <a:gd name="connsiteY52" fmla="*/ 471224 h 1152817"/>
              <a:gd name="connsiteX53" fmla="*/ 1576359 w 3926871"/>
              <a:gd name="connsiteY53" fmla="*/ 471224 h 1152817"/>
              <a:gd name="connsiteX54" fmla="*/ 1576359 w 3926871"/>
              <a:gd name="connsiteY54" fmla="*/ 485249 h 1152817"/>
              <a:gd name="connsiteX55" fmla="*/ 1511846 w 3926871"/>
              <a:gd name="connsiteY55" fmla="*/ 485249 h 1152817"/>
              <a:gd name="connsiteX56" fmla="*/ 1511846 w 3926871"/>
              <a:gd name="connsiteY56" fmla="*/ 502078 h 1152817"/>
              <a:gd name="connsiteX57" fmla="*/ 1424894 w 3926871"/>
              <a:gd name="connsiteY57" fmla="*/ 502078 h 1152817"/>
              <a:gd name="connsiteX58" fmla="*/ 1424894 w 3926871"/>
              <a:gd name="connsiteY58" fmla="*/ 518908 h 1152817"/>
              <a:gd name="connsiteX59" fmla="*/ 1357576 w 3926871"/>
              <a:gd name="connsiteY59" fmla="*/ 518908 h 1152817"/>
              <a:gd name="connsiteX60" fmla="*/ 1357576 w 3926871"/>
              <a:gd name="connsiteY60" fmla="*/ 530127 h 1152817"/>
              <a:gd name="connsiteX61" fmla="*/ 1250989 w 3926871"/>
              <a:gd name="connsiteY61" fmla="*/ 530127 h 1152817"/>
              <a:gd name="connsiteX62" fmla="*/ 1250989 w 3926871"/>
              <a:gd name="connsiteY62" fmla="*/ 541347 h 1152817"/>
              <a:gd name="connsiteX63" fmla="*/ 1192086 w 3926871"/>
              <a:gd name="connsiteY63" fmla="*/ 541347 h 1152817"/>
              <a:gd name="connsiteX64" fmla="*/ 1192086 w 3926871"/>
              <a:gd name="connsiteY64" fmla="*/ 560981 h 1152817"/>
              <a:gd name="connsiteX65" fmla="*/ 1102329 w 3926871"/>
              <a:gd name="connsiteY65" fmla="*/ 560981 h 1152817"/>
              <a:gd name="connsiteX66" fmla="*/ 1102329 w 3926871"/>
              <a:gd name="connsiteY66" fmla="*/ 575006 h 1152817"/>
              <a:gd name="connsiteX67" fmla="*/ 1063060 w 3926871"/>
              <a:gd name="connsiteY67" fmla="*/ 575006 h 1152817"/>
              <a:gd name="connsiteX68" fmla="*/ 1063060 w 3926871"/>
              <a:gd name="connsiteY68" fmla="*/ 594640 h 1152817"/>
              <a:gd name="connsiteX69" fmla="*/ 981718 w 3926871"/>
              <a:gd name="connsiteY69" fmla="*/ 594640 h 1152817"/>
              <a:gd name="connsiteX70" fmla="*/ 981718 w 3926871"/>
              <a:gd name="connsiteY70" fmla="*/ 617079 h 1152817"/>
              <a:gd name="connsiteX71" fmla="*/ 942449 w 3926871"/>
              <a:gd name="connsiteY71" fmla="*/ 617079 h 1152817"/>
              <a:gd name="connsiteX72" fmla="*/ 942449 w 3926871"/>
              <a:gd name="connsiteY72" fmla="*/ 631104 h 1152817"/>
              <a:gd name="connsiteX73" fmla="*/ 917205 w 3926871"/>
              <a:gd name="connsiteY73" fmla="*/ 631104 h 1152817"/>
              <a:gd name="connsiteX74" fmla="*/ 917205 w 3926871"/>
              <a:gd name="connsiteY74" fmla="*/ 645128 h 1152817"/>
              <a:gd name="connsiteX75" fmla="*/ 861107 w 3926871"/>
              <a:gd name="connsiteY75" fmla="*/ 645128 h 1152817"/>
              <a:gd name="connsiteX76" fmla="*/ 861107 w 3926871"/>
              <a:gd name="connsiteY76" fmla="*/ 675982 h 1152817"/>
              <a:gd name="connsiteX77" fmla="*/ 776960 w 3926871"/>
              <a:gd name="connsiteY77" fmla="*/ 675982 h 1152817"/>
              <a:gd name="connsiteX78" fmla="*/ 776960 w 3926871"/>
              <a:gd name="connsiteY78" fmla="*/ 692812 h 1152817"/>
              <a:gd name="connsiteX79" fmla="*/ 723667 w 3926871"/>
              <a:gd name="connsiteY79" fmla="*/ 692812 h 1152817"/>
              <a:gd name="connsiteX80" fmla="*/ 723667 w 3926871"/>
              <a:gd name="connsiteY80" fmla="*/ 704031 h 1152817"/>
              <a:gd name="connsiteX81" fmla="*/ 692813 w 3926871"/>
              <a:gd name="connsiteY81" fmla="*/ 704031 h 1152817"/>
              <a:gd name="connsiteX82" fmla="*/ 692813 w 3926871"/>
              <a:gd name="connsiteY82" fmla="*/ 720861 h 1152817"/>
              <a:gd name="connsiteX83" fmla="*/ 622690 w 3926871"/>
              <a:gd name="connsiteY83" fmla="*/ 720861 h 1152817"/>
              <a:gd name="connsiteX84" fmla="*/ 617080 w 3926871"/>
              <a:gd name="connsiteY84" fmla="*/ 726471 h 1152817"/>
              <a:gd name="connsiteX85" fmla="*/ 589031 w 3926871"/>
              <a:gd name="connsiteY85" fmla="*/ 726471 h 1152817"/>
              <a:gd name="connsiteX86" fmla="*/ 589031 w 3926871"/>
              <a:gd name="connsiteY86" fmla="*/ 748910 h 1152817"/>
              <a:gd name="connsiteX87" fmla="*/ 552567 w 3926871"/>
              <a:gd name="connsiteY87" fmla="*/ 748910 h 1152817"/>
              <a:gd name="connsiteX88" fmla="*/ 552567 w 3926871"/>
              <a:gd name="connsiteY88" fmla="*/ 771349 h 1152817"/>
              <a:gd name="connsiteX89" fmla="*/ 521713 w 3926871"/>
              <a:gd name="connsiteY89" fmla="*/ 771349 h 1152817"/>
              <a:gd name="connsiteX90" fmla="*/ 521713 w 3926871"/>
              <a:gd name="connsiteY90" fmla="*/ 802203 h 1152817"/>
              <a:gd name="connsiteX91" fmla="*/ 488054 w 3926871"/>
              <a:gd name="connsiteY91" fmla="*/ 802203 h 1152817"/>
              <a:gd name="connsiteX92" fmla="*/ 488054 w 3926871"/>
              <a:gd name="connsiteY92" fmla="*/ 816228 h 1152817"/>
              <a:gd name="connsiteX93" fmla="*/ 423541 w 3926871"/>
              <a:gd name="connsiteY93" fmla="*/ 816228 h 1152817"/>
              <a:gd name="connsiteX94" fmla="*/ 423541 w 3926871"/>
              <a:gd name="connsiteY94" fmla="*/ 858301 h 1152817"/>
              <a:gd name="connsiteX95" fmla="*/ 370248 w 3926871"/>
              <a:gd name="connsiteY95" fmla="*/ 858301 h 1152817"/>
              <a:gd name="connsiteX96" fmla="*/ 370248 w 3926871"/>
              <a:gd name="connsiteY96" fmla="*/ 886350 h 1152817"/>
              <a:gd name="connsiteX97" fmla="*/ 339394 w 3926871"/>
              <a:gd name="connsiteY97" fmla="*/ 886350 h 1152817"/>
              <a:gd name="connsiteX98" fmla="*/ 339394 w 3926871"/>
              <a:gd name="connsiteY98" fmla="*/ 900375 h 1152817"/>
              <a:gd name="connsiteX99" fmla="*/ 297321 w 3926871"/>
              <a:gd name="connsiteY99" fmla="*/ 900375 h 1152817"/>
              <a:gd name="connsiteX100" fmla="*/ 297321 w 3926871"/>
              <a:gd name="connsiteY100" fmla="*/ 931229 h 1152817"/>
              <a:gd name="connsiteX101" fmla="*/ 263662 w 3926871"/>
              <a:gd name="connsiteY101" fmla="*/ 931229 h 1152817"/>
              <a:gd name="connsiteX102" fmla="*/ 263662 w 3926871"/>
              <a:gd name="connsiteY102" fmla="*/ 956473 h 1152817"/>
              <a:gd name="connsiteX103" fmla="*/ 224393 w 3926871"/>
              <a:gd name="connsiteY103" fmla="*/ 956473 h 1152817"/>
              <a:gd name="connsiteX104" fmla="*/ 224393 w 3926871"/>
              <a:gd name="connsiteY104" fmla="*/ 978912 h 1152817"/>
              <a:gd name="connsiteX105" fmla="*/ 190734 w 3926871"/>
              <a:gd name="connsiteY105" fmla="*/ 978912 h 1152817"/>
              <a:gd name="connsiteX106" fmla="*/ 190734 w 3926871"/>
              <a:gd name="connsiteY106" fmla="*/ 1012571 h 1152817"/>
              <a:gd name="connsiteX107" fmla="*/ 134636 w 3926871"/>
              <a:gd name="connsiteY107" fmla="*/ 1012571 h 1152817"/>
              <a:gd name="connsiteX108" fmla="*/ 134636 w 3926871"/>
              <a:gd name="connsiteY108" fmla="*/ 1029401 h 1152817"/>
              <a:gd name="connsiteX109" fmla="*/ 112197 w 3926871"/>
              <a:gd name="connsiteY109" fmla="*/ 1029401 h 1152817"/>
              <a:gd name="connsiteX110" fmla="*/ 106587 w 3926871"/>
              <a:gd name="connsiteY110" fmla="*/ 1035011 h 1152817"/>
              <a:gd name="connsiteX111" fmla="*/ 98173 w 3926871"/>
              <a:gd name="connsiteY111" fmla="*/ 1043425 h 1152817"/>
              <a:gd name="connsiteX112" fmla="*/ 86952 w 3926871"/>
              <a:gd name="connsiteY112" fmla="*/ 1054646 h 1152817"/>
              <a:gd name="connsiteX113" fmla="*/ 72929 w 3926871"/>
              <a:gd name="connsiteY113" fmla="*/ 1068669 h 1152817"/>
              <a:gd name="connsiteX114" fmla="*/ 72929 w 3926871"/>
              <a:gd name="connsiteY114" fmla="*/ 1091109 h 1152817"/>
              <a:gd name="connsiteX115" fmla="*/ 47684 w 3926871"/>
              <a:gd name="connsiteY115" fmla="*/ 1091109 h 1152817"/>
              <a:gd name="connsiteX116" fmla="*/ 47684 w 3926871"/>
              <a:gd name="connsiteY116" fmla="*/ 1127573 h 1152817"/>
              <a:gd name="connsiteX117" fmla="*/ 19635 w 3926871"/>
              <a:gd name="connsiteY117" fmla="*/ 1127573 h 1152817"/>
              <a:gd name="connsiteX118" fmla="*/ 19635 w 3926871"/>
              <a:gd name="connsiteY118" fmla="*/ 1152817 h 1152817"/>
              <a:gd name="connsiteX119" fmla="*/ 0 w 3926871"/>
              <a:gd name="connsiteY119" fmla="*/ 1152817 h 1152817"/>
              <a:gd name="connsiteX0" fmla="*/ 3926871 w 3926871"/>
              <a:gd name="connsiteY0" fmla="*/ 0 h 1152817"/>
              <a:gd name="connsiteX1" fmla="*/ 3814675 w 3926871"/>
              <a:gd name="connsiteY1" fmla="*/ 0 h 1152817"/>
              <a:gd name="connsiteX2" fmla="*/ 3814675 w 3926871"/>
              <a:gd name="connsiteY2" fmla="*/ 14024 h 1152817"/>
              <a:gd name="connsiteX3" fmla="*/ 3623941 w 3926871"/>
              <a:gd name="connsiteY3" fmla="*/ 14024 h 1152817"/>
              <a:gd name="connsiteX4" fmla="*/ 3623941 w 3926871"/>
              <a:gd name="connsiteY4" fmla="*/ 30854 h 1152817"/>
              <a:gd name="connsiteX5" fmla="*/ 3461257 w 3926871"/>
              <a:gd name="connsiteY5" fmla="*/ 30854 h 1152817"/>
              <a:gd name="connsiteX6" fmla="*/ 3461257 w 3926871"/>
              <a:gd name="connsiteY6" fmla="*/ 53293 h 1152817"/>
              <a:gd name="connsiteX7" fmla="*/ 3301377 w 3926871"/>
              <a:gd name="connsiteY7" fmla="*/ 53293 h 1152817"/>
              <a:gd name="connsiteX8" fmla="*/ 3301377 w 3926871"/>
              <a:gd name="connsiteY8" fmla="*/ 72927 h 1152817"/>
              <a:gd name="connsiteX9" fmla="*/ 3217230 w 3926871"/>
              <a:gd name="connsiteY9" fmla="*/ 72927 h 1152817"/>
              <a:gd name="connsiteX10" fmla="*/ 3217230 w 3926871"/>
              <a:gd name="connsiteY10" fmla="*/ 98171 h 1152817"/>
              <a:gd name="connsiteX11" fmla="*/ 3175156 w 3926871"/>
              <a:gd name="connsiteY11" fmla="*/ 98171 h 1152817"/>
              <a:gd name="connsiteX12" fmla="*/ 3175156 w 3926871"/>
              <a:gd name="connsiteY12" fmla="*/ 126220 h 1152817"/>
              <a:gd name="connsiteX13" fmla="*/ 3085399 w 3926871"/>
              <a:gd name="connsiteY13" fmla="*/ 126220 h 1152817"/>
              <a:gd name="connsiteX14" fmla="*/ 3085399 w 3926871"/>
              <a:gd name="connsiteY14" fmla="*/ 165489 h 1152817"/>
              <a:gd name="connsiteX15" fmla="*/ 3037716 w 3926871"/>
              <a:gd name="connsiteY15" fmla="*/ 165489 h 1152817"/>
              <a:gd name="connsiteX16" fmla="*/ 3037716 w 3926871"/>
              <a:gd name="connsiteY16" fmla="*/ 179514 h 1152817"/>
              <a:gd name="connsiteX17" fmla="*/ 2875031 w 3926871"/>
              <a:gd name="connsiteY17" fmla="*/ 179514 h 1152817"/>
              <a:gd name="connsiteX18" fmla="*/ 2875031 w 3926871"/>
              <a:gd name="connsiteY18" fmla="*/ 204758 h 1152817"/>
              <a:gd name="connsiteX19" fmla="*/ 2816128 w 3926871"/>
              <a:gd name="connsiteY19" fmla="*/ 204758 h 1152817"/>
              <a:gd name="connsiteX20" fmla="*/ 2816128 w 3926871"/>
              <a:gd name="connsiteY20" fmla="*/ 215977 h 1152817"/>
              <a:gd name="connsiteX21" fmla="*/ 2695517 w 3926871"/>
              <a:gd name="connsiteY21" fmla="*/ 215977 h 1152817"/>
              <a:gd name="connsiteX22" fmla="*/ 2695517 w 3926871"/>
              <a:gd name="connsiteY22" fmla="*/ 235612 h 1152817"/>
              <a:gd name="connsiteX23" fmla="*/ 2619784 w 3926871"/>
              <a:gd name="connsiteY23" fmla="*/ 235612 h 1152817"/>
              <a:gd name="connsiteX24" fmla="*/ 2619784 w 3926871"/>
              <a:gd name="connsiteY24" fmla="*/ 252441 h 1152817"/>
              <a:gd name="connsiteX25" fmla="*/ 2552467 w 3926871"/>
              <a:gd name="connsiteY25" fmla="*/ 252441 h 1152817"/>
              <a:gd name="connsiteX26" fmla="*/ 2552467 w 3926871"/>
              <a:gd name="connsiteY26" fmla="*/ 274881 h 1152817"/>
              <a:gd name="connsiteX27" fmla="*/ 2482344 w 3926871"/>
              <a:gd name="connsiteY27" fmla="*/ 274881 h 1152817"/>
              <a:gd name="connsiteX28" fmla="*/ 2482344 w 3926871"/>
              <a:gd name="connsiteY28" fmla="*/ 288905 h 1152817"/>
              <a:gd name="connsiteX29" fmla="*/ 2451490 w 3926871"/>
              <a:gd name="connsiteY29" fmla="*/ 288905 h 1152817"/>
              <a:gd name="connsiteX30" fmla="*/ 2451490 w 3926871"/>
              <a:gd name="connsiteY30" fmla="*/ 300125 h 1152817"/>
              <a:gd name="connsiteX31" fmla="*/ 2401002 w 3926871"/>
              <a:gd name="connsiteY31" fmla="*/ 300125 h 1152817"/>
              <a:gd name="connsiteX32" fmla="*/ 2401002 w 3926871"/>
              <a:gd name="connsiteY32" fmla="*/ 305735 h 1152817"/>
              <a:gd name="connsiteX33" fmla="*/ 2347708 w 3926871"/>
              <a:gd name="connsiteY33" fmla="*/ 305735 h 1152817"/>
              <a:gd name="connsiteX34" fmla="*/ 2347708 w 3926871"/>
              <a:gd name="connsiteY34" fmla="*/ 333784 h 1152817"/>
              <a:gd name="connsiteX35" fmla="*/ 2213073 w 3926871"/>
              <a:gd name="connsiteY35" fmla="*/ 333784 h 1152817"/>
              <a:gd name="connsiteX36" fmla="*/ 2213073 w 3926871"/>
              <a:gd name="connsiteY36" fmla="*/ 347808 h 1152817"/>
              <a:gd name="connsiteX37" fmla="*/ 2112096 w 3926871"/>
              <a:gd name="connsiteY37" fmla="*/ 347808 h 1152817"/>
              <a:gd name="connsiteX38" fmla="*/ 2112096 w 3926871"/>
              <a:gd name="connsiteY38" fmla="*/ 356223 h 1152817"/>
              <a:gd name="connsiteX39" fmla="*/ 2081242 w 3926871"/>
              <a:gd name="connsiteY39" fmla="*/ 356223 h 1152817"/>
              <a:gd name="connsiteX40" fmla="*/ 2081242 w 3926871"/>
              <a:gd name="connsiteY40" fmla="*/ 373052 h 1152817"/>
              <a:gd name="connsiteX41" fmla="*/ 2005509 w 3926871"/>
              <a:gd name="connsiteY41" fmla="*/ 373052 h 1152817"/>
              <a:gd name="connsiteX42" fmla="*/ 2005509 w 3926871"/>
              <a:gd name="connsiteY42" fmla="*/ 403906 h 1152817"/>
              <a:gd name="connsiteX43" fmla="*/ 1952216 w 3926871"/>
              <a:gd name="connsiteY43" fmla="*/ 403906 h 1152817"/>
              <a:gd name="connsiteX44" fmla="*/ 1952216 w 3926871"/>
              <a:gd name="connsiteY44" fmla="*/ 423541 h 1152817"/>
              <a:gd name="connsiteX45" fmla="*/ 1862459 w 3926871"/>
              <a:gd name="connsiteY45" fmla="*/ 423541 h 1152817"/>
              <a:gd name="connsiteX46" fmla="*/ 1862459 w 3926871"/>
              <a:gd name="connsiteY46" fmla="*/ 434760 h 1152817"/>
              <a:gd name="connsiteX47" fmla="*/ 1775507 w 3926871"/>
              <a:gd name="connsiteY47" fmla="*/ 434760 h 1152817"/>
              <a:gd name="connsiteX48" fmla="*/ 1775507 w 3926871"/>
              <a:gd name="connsiteY48" fmla="*/ 445980 h 1152817"/>
              <a:gd name="connsiteX49" fmla="*/ 1682945 w 3926871"/>
              <a:gd name="connsiteY49" fmla="*/ 445980 h 1152817"/>
              <a:gd name="connsiteX50" fmla="*/ 1682945 w 3926871"/>
              <a:gd name="connsiteY50" fmla="*/ 457200 h 1152817"/>
              <a:gd name="connsiteX51" fmla="*/ 1607213 w 3926871"/>
              <a:gd name="connsiteY51" fmla="*/ 457200 h 1152817"/>
              <a:gd name="connsiteX52" fmla="*/ 1607213 w 3926871"/>
              <a:gd name="connsiteY52" fmla="*/ 471224 h 1152817"/>
              <a:gd name="connsiteX53" fmla="*/ 1576359 w 3926871"/>
              <a:gd name="connsiteY53" fmla="*/ 471224 h 1152817"/>
              <a:gd name="connsiteX54" fmla="*/ 1576359 w 3926871"/>
              <a:gd name="connsiteY54" fmla="*/ 485249 h 1152817"/>
              <a:gd name="connsiteX55" fmla="*/ 1511846 w 3926871"/>
              <a:gd name="connsiteY55" fmla="*/ 485249 h 1152817"/>
              <a:gd name="connsiteX56" fmla="*/ 1511846 w 3926871"/>
              <a:gd name="connsiteY56" fmla="*/ 502078 h 1152817"/>
              <a:gd name="connsiteX57" fmla="*/ 1424894 w 3926871"/>
              <a:gd name="connsiteY57" fmla="*/ 502078 h 1152817"/>
              <a:gd name="connsiteX58" fmla="*/ 1424894 w 3926871"/>
              <a:gd name="connsiteY58" fmla="*/ 518908 h 1152817"/>
              <a:gd name="connsiteX59" fmla="*/ 1357576 w 3926871"/>
              <a:gd name="connsiteY59" fmla="*/ 518908 h 1152817"/>
              <a:gd name="connsiteX60" fmla="*/ 1357576 w 3926871"/>
              <a:gd name="connsiteY60" fmla="*/ 530127 h 1152817"/>
              <a:gd name="connsiteX61" fmla="*/ 1250989 w 3926871"/>
              <a:gd name="connsiteY61" fmla="*/ 530127 h 1152817"/>
              <a:gd name="connsiteX62" fmla="*/ 1250989 w 3926871"/>
              <a:gd name="connsiteY62" fmla="*/ 541347 h 1152817"/>
              <a:gd name="connsiteX63" fmla="*/ 1192086 w 3926871"/>
              <a:gd name="connsiteY63" fmla="*/ 541347 h 1152817"/>
              <a:gd name="connsiteX64" fmla="*/ 1192086 w 3926871"/>
              <a:gd name="connsiteY64" fmla="*/ 560981 h 1152817"/>
              <a:gd name="connsiteX65" fmla="*/ 1102329 w 3926871"/>
              <a:gd name="connsiteY65" fmla="*/ 560981 h 1152817"/>
              <a:gd name="connsiteX66" fmla="*/ 1102329 w 3926871"/>
              <a:gd name="connsiteY66" fmla="*/ 575006 h 1152817"/>
              <a:gd name="connsiteX67" fmla="*/ 1063060 w 3926871"/>
              <a:gd name="connsiteY67" fmla="*/ 575006 h 1152817"/>
              <a:gd name="connsiteX68" fmla="*/ 1063060 w 3926871"/>
              <a:gd name="connsiteY68" fmla="*/ 594640 h 1152817"/>
              <a:gd name="connsiteX69" fmla="*/ 981718 w 3926871"/>
              <a:gd name="connsiteY69" fmla="*/ 594640 h 1152817"/>
              <a:gd name="connsiteX70" fmla="*/ 981718 w 3926871"/>
              <a:gd name="connsiteY70" fmla="*/ 617079 h 1152817"/>
              <a:gd name="connsiteX71" fmla="*/ 942449 w 3926871"/>
              <a:gd name="connsiteY71" fmla="*/ 617079 h 1152817"/>
              <a:gd name="connsiteX72" fmla="*/ 942449 w 3926871"/>
              <a:gd name="connsiteY72" fmla="*/ 631104 h 1152817"/>
              <a:gd name="connsiteX73" fmla="*/ 917205 w 3926871"/>
              <a:gd name="connsiteY73" fmla="*/ 631104 h 1152817"/>
              <a:gd name="connsiteX74" fmla="*/ 917205 w 3926871"/>
              <a:gd name="connsiteY74" fmla="*/ 645128 h 1152817"/>
              <a:gd name="connsiteX75" fmla="*/ 861107 w 3926871"/>
              <a:gd name="connsiteY75" fmla="*/ 645128 h 1152817"/>
              <a:gd name="connsiteX76" fmla="*/ 861107 w 3926871"/>
              <a:gd name="connsiteY76" fmla="*/ 675982 h 1152817"/>
              <a:gd name="connsiteX77" fmla="*/ 776960 w 3926871"/>
              <a:gd name="connsiteY77" fmla="*/ 675982 h 1152817"/>
              <a:gd name="connsiteX78" fmla="*/ 776960 w 3926871"/>
              <a:gd name="connsiteY78" fmla="*/ 692812 h 1152817"/>
              <a:gd name="connsiteX79" fmla="*/ 723667 w 3926871"/>
              <a:gd name="connsiteY79" fmla="*/ 692812 h 1152817"/>
              <a:gd name="connsiteX80" fmla="*/ 723667 w 3926871"/>
              <a:gd name="connsiteY80" fmla="*/ 704031 h 1152817"/>
              <a:gd name="connsiteX81" fmla="*/ 692813 w 3926871"/>
              <a:gd name="connsiteY81" fmla="*/ 704031 h 1152817"/>
              <a:gd name="connsiteX82" fmla="*/ 692813 w 3926871"/>
              <a:gd name="connsiteY82" fmla="*/ 720861 h 1152817"/>
              <a:gd name="connsiteX83" fmla="*/ 622690 w 3926871"/>
              <a:gd name="connsiteY83" fmla="*/ 720861 h 1152817"/>
              <a:gd name="connsiteX84" fmla="*/ 617080 w 3926871"/>
              <a:gd name="connsiteY84" fmla="*/ 726471 h 1152817"/>
              <a:gd name="connsiteX85" fmla="*/ 589031 w 3926871"/>
              <a:gd name="connsiteY85" fmla="*/ 726471 h 1152817"/>
              <a:gd name="connsiteX86" fmla="*/ 589031 w 3926871"/>
              <a:gd name="connsiteY86" fmla="*/ 748910 h 1152817"/>
              <a:gd name="connsiteX87" fmla="*/ 552567 w 3926871"/>
              <a:gd name="connsiteY87" fmla="*/ 748910 h 1152817"/>
              <a:gd name="connsiteX88" fmla="*/ 552567 w 3926871"/>
              <a:gd name="connsiteY88" fmla="*/ 771349 h 1152817"/>
              <a:gd name="connsiteX89" fmla="*/ 521713 w 3926871"/>
              <a:gd name="connsiteY89" fmla="*/ 771349 h 1152817"/>
              <a:gd name="connsiteX90" fmla="*/ 521713 w 3926871"/>
              <a:gd name="connsiteY90" fmla="*/ 802203 h 1152817"/>
              <a:gd name="connsiteX91" fmla="*/ 488054 w 3926871"/>
              <a:gd name="connsiteY91" fmla="*/ 802203 h 1152817"/>
              <a:gd name="connsiteX92" fmla="*/ 488054 w 3926871"/>
              <a:gd name="connsiteY92" fmla="*/ 816228 h 1152817"/>
              <a:gd name="connsiteX93" fmla="*/ 423541 w 3926871"/>
              <a:gd name="connsiteY93" fmla="*/ 816228 h 1152817"/>
              <a:gd name="connsiteX94" fmla="*/ 423541 w 3926871"/>
              <a:gd name="connsiteY94" fmla="*/ 858301 h 1152817"/>
              <a:gd name="connsiteX95" fmla="*/ 370248 w 3926871"/>
              <a:gd name="connsiteY95" fmla="*/ 858301 h 1152817"/>
              <a:gd name="connsiteX96" fmla="*/ 370248 w 3926871"/>
              <a:gd name="connsiteY96" fmla="*/ 886350 h 1152817"/>
              <a:gd name="connsiteX97" fmla="*/ 339394 w 3926871"/>
              <a:gd name="connsiteY97" fmla="*/ 886350 h 1152817"/>
              <a:gd name="connsiteX98" fmla="*/ 339394 w 3926871"/>
              <a:gd name="connsiteY98" fmla="*/ 900375 h 1152817"/>
              <a:gd name="connsiteX99" fmla="*/ 297321 w 3926871"/>
              <a:gd name="connsiteY99" fmla="*/ 900375 h 1152817"/>
              <a:gd name="connsiteX100" fmla="*/ 297321 w 3926871"/>
              <a:gd name="connsiteY100" fmla="*/ 931229 h 1152817"/>
              <a:gd name="connsiteX101" fmla="*/ 263662 w 3926871"/>
              <a:gd name="connsiteY101" fmla="*/ 931229 h 1152817"/>
              <a:gd name="connsiteX102" fmla="*/ 263662 w 3926871"/>
              <a:gd name="connsiteY102" fmla="*/ 956473 h 1152817"/>
              <a:gd name="connsiteX103" fmla="*/ 224393 w 3926871"/>
              <a:gd name="connsiteY103" fmla="*/ 956473 h 1152817"/>
              <a:gd name="connsiteX104" fmla="*/ 224393 w 3926871"/>
              <a:gd name="connsiteY104" fmla="*/ 978912 h 1152817"/>
              <a:gd name="connsiteX105" fmla="*/ 190734 w 3926871"/>
              <a:gd name="connsiteY105" fmla="*/ 978912 h 1152817"/>
              <a:gd name="connsiteX106" fmla="*/ 190734 w 3926871"/>
              <a:gd name="connsiteY106" fmla="*/ 1012571 h 1152817"/>
              <a:gd name="connsiteX107" fmla="*/ 134636 w 3926871"/>
              <a:gd name="connsiteY107" fmla="*/ 1012571 h 1152817"/>
              <a:gd name="connsiteX108" fmla="*/ 134636 w 3926871"/>
              <a:gd name="connsiteY108" fmla="*/ 1029401 h 1152817"/>
              <a:gd name="connsiteX109" fmla="*/ 112197 w 3926871"/>
              <a:gd name="connsiteY109" fmla="*/ 1029401 h 1152817"/>
              <a:gd name="connsiteX110" fmla="*/ 106587 w 3926871"/>
              <a:gd name="connsiteY110" fmla="*/ 1035011 h 1152817"/>
              <a:gd name="connsiteX111" fmla="*/ 98173 w 3926871"/>
              <a:gd name="connsiteY111" fmla="*/ 1043425 h 1152817"/>
              <a:gd name="connsiteX112" fmla="*/ 86952 w 3926871"/>
              <a:gd name="connsiteY112" fmla="*/ 1054646 h 1152817"/>
              <a:gd name="connsiteX113" fmla="*/ 80073 w 3926871"/>
              <a:gd name="connsiteY113" fmla="*/ 1071050 h 1152817"/>
              <a:gd name="connsiteX114" fmla="*/ 72929 w 3926871"/>
              <a:gd name="connsiteY114" fmla="*/ 1091109 h 1152817"/>
              <a:gd name="connsiteX115" fmla="*/ 47684 w 3926871"/>
              <a:gd name="connsiteY115" fmla="*/ 1091109 h 1152817"/>
              <a:gd name="connsiteX116" fmla="*/ 47684 w 3926871"/>
              <a:gd name="connsiteY116" fmla="*/ 1127573 h 1152817"/>
              <a:gd name="connsiteX117" fmla="*/ 19635 w 3926871"/>
              <a:gd name="connsiteY117" fmla="*/ 1127573 h 1152817"/>
              <a:gd name="connsiteX118" fmla="*/ 19635 w 3926871"/>
              <a:gd name="connsiteY118" fmla="*/ 1152817 h 1152817"/>
              <a:gd name="connsiteX119" fmla="*/ 0 w 3926871"/>
              <a:gd name="connsiteY119" fmla="*/ 1152817 h 115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926871" h="1152817">
                <a:moveTo>
                  <a:pt x="3926871" y="0"/>
                </a:moveTo>
                <a:lnTo>
                  <a:pt x="3814675" y="0"/>
                </a:lnTo>
                <a:lnTo>
                  <a:pt x="3814675" y="14024"/>
                </a:lnTo>
                <a:lnTo>
                  <a:pt x="3623941" y="14024"/>
                </a:lnTo>
                <a:lnTo>
                  <a:pt x="3623941" y="30854"/>
                </a:lnTo>
                <a:lnTo>
                  <a:pt x="3461257" y="30854"/>
                </a:lnTo>
                <a:lnTo>
                  <a:pt x="3461257" y="53293"/>
                </a:lnTo>
                <a:lnTo>
                  <a:pt x="3301377" y="53293"/>
                </a:lnTo>
                <a:lnTo>
                  <a:pt x="3301377" y="72927"/>
                </a:lnTo>
                <a:lnTo>
                  <a:pt x="3217230" y="72927"/>
                </a:lnTo>
                <a:lnTo>
                  <a:pt x="3217230" y="98171"/>
                </a:lnTo>
                <a:lnTo>
                  <a:pt x="3175156" y="98171"/>
                </a:lnTo>
                <a:lnTo>
                  <a:pt x="3175156" y="126220"/>
                </a:lnTo>
                <a:lnTo>
                  <a:pt x="3085399" y="126220"/>
                </a:lnTo>
                <a:lnTo>
                  <a:pt x="3085399" y="165489"/>
                </a:lnTo>
                <a:lnTo>
                  <a:pt x="3037716" y="165489"/>
                </a:lnTo>
                <a:lnTo>
                  <a:pt x="3037716" y="179514"/>
                </a:lnTo>
                <a:lnTo>
                  <a:pt x="2875031" y="179514"/>
                </a:lnTo>
                <a:lnTo>
                  <a:pt x="2875031" y="204758"/>
                </a:lnTo>
                <a:lnTo>
                  <a:pt x="2816128" y="204758"/>
                </a:lnTo>
                <a:lnTo>
                  <a:pt x="2816128" y="215977"/>
                </a:lnTo>
                <a:lnTo>
                  <a:pt x="2695517" y="215977"/>
                </a:lnTo>
                <a:lnTo>
                  <a:pt x="2695517" y="235612"/>
                </a:lnTo>
                <a:lnTo>
                  <a:pt x="2619784" y="235612"/>
                </a:lnTo>
                <a:lnTo>
                  <a:pt x="2619784" y="252441"/>
                </a:lnTo>
                <a:lnTo>
                  <a:pt x="2552467" y="252441"/>
                </a:lnTo>
                <a:lnTo>
                  <a:pt x="2552467" y="274881"/>
                </a:lnTo>
                <a:lnTo>
                  <a:pt x="2482344" y="274881"/>
                </a:lnTo>
                <a:lnTo>
                  <a:pt x="2482344" y="288905"/>
                </a:lnTo>
                <a:lnTo>
                  <a:pt x="2451490" y="288905"/>
                </a:lnTo>
                <a:lnTo>
                  <a:pt x="2451490" y="300125"/>
                </a:lnTo>
                <a:lnTo>
                  <a:pt x="2401002" y="300125"/>
                </a:lnTo>
                <a:lnTo>
                  <a:pt x="2401002" y="305735"/>
                </a:lnTo>
                <a:lnTo>
                  <a:pt x="2347708" y="305735"/>
                </a:lnTo>
                <a:lnTo>
                  <a:pt x="2347708" y="333784"/>
                </a:lnTo>
                <a:lnTo>
                  <a:pt x="2213073" y="333784"/>
                </a:lnTo>
                <a:lnTo>
                  <a:pt x="2213073" y="347808"/>
                </a:lnTo>
                <a:lnTo>
                  <a:pt x="2112096" y="347808"/>
                </a:lnTo>
                <a:lnTo>
                  <a:pt x="2112096" y="356223"/>
                </a:lnTo>
                <a:lnTo>
                  <a:pt x="2081242" y="356223"/>
                </a:lnTo>
                <a:lnTo>
                  <a:pt x="2081242" y="373052"/>
                </a:lnTo>
                <a:lnTo>
                  <a:pt x="2005509" y="373052"/>
                </a:lnTo>
                <a:lnTo>
                  <a:pt x="2005509" y="403906"/>
                </a:lnTo>
                <a:lnTo>
                  <a:pt x="1952216" y="403906"/>
                </a:lnTo>
                <a:lnTo>
                  <a:pt x="1952216" y="423541"/>
                </a:lnTo>
                <a:lnTo>
                  <a:pt x="1862459" y="423541"/>
                </a:lnTo>
                <a:lnTo>
                  <a:pt x="1862459" y="434760"/>
                </a:lnTo>
                <a:lnTo>
                  <a:pt x="1775507" y="434760"/>
                </a:lnTo>
                <a:lnTo>
                  <a:pt x="1775507" y="445980"/>
                </a:lnTo>
                <a:lnTo>
                  <a:pt x="1682945" y="445980"/>
                </a:lnTo>
                <a:lnTo>
                  <a:pt x="1682945" y="457200"/>
                </a:lnTo>
                <a:lnTo>
                  <a:pt x="1607213" y="457200"/>
                </a:lnTo>
                <a:lnTo>
                  <a:pt x="1607213" y="471224"/>
                </a:lnTo>
                <a:lnTo>
                  <a:pt x="1576359" y="471224"/>
                </a:lnTo>
                <a:lnTo>
                  <a:pt x="1576359" y="485249"/>
                </a:lnTo>
                <a:lnTo>
                  <a:pt x="1511846" y="485249"/>
                </a:lnTo>
                <a:lnTo>
                  <a:pt x="1511846" y="502078"/>
                </a:lnTo>
                <a:lnTo>
                  <a:pt x="1424894" y="502078"/>
                </a:lnTo>
                <a:lnTo>
                  <a:pt x="1424894" y="518908"/>
                </a:lnTo>
                <a:lnTo>
                  <a:pt x="1357576" y="518908"/>
                </a:lnTo>
                <a:lnTo>
                  <a:pt x="1357576" y="530127"/>
                </a:lnTo>
                <a:lnTo>
                  <a:pt x="1250989" y="530127"/>
                </a:lnTo>
                <a:lnTo>
                  <a:pt x="1250989" y="541347"/>
                </a:lnTo>
                <a:lnTo>
                  <a:pt x="1192086" y="541347"/>
                </a:lnTo>
                <a:lnTo>
                  <a:pt x="1192086" y="560981"/>
                </a:lnTo>
                <a:lnTo>
                  <a:pt x="1102329" y="560981"/>
                </a:lnTo>
                <a:lnTo>
                  <a:pt x="1102329" y="575006"/>
                </a:lnTo>
                <a:lnTo>
                  <a:pt x="1063060" y="575006"/>
                </a:lnTo>
                <a:lnTo>
                  <a:pt x="1063060" y="594640"/>
                </a:lnTo>
                <a:lnTo>
                  <a:pt x="981718" y="594640"/>
                </a:lnTo>
                <a:lnTo>
                  <a:pt x="981718" y="617079"/>
                </a:lnTo>
                <a:lnTo>
                  <a:pt x="942449" y="617079"/>
                </a:lnTo>
                <a:lnTo>
                  <a:pt x="942449" y="631104"/>
                </a:lnTo>
                <a:lnTo>
                  <a:pt x="917205" y="631104"/>
                </a:lnTo>
                <a:lnTo>
                  <a:pt x="917205" y="645128"/>
                </a:lnTo>
                <a:lnTo>
                  <a:pt x="861107" y="645128"/>
                </a:lnTo>
                <a:lnTo>
                  <a:pt x="861107" y="675982"/>
                </a:lnTo>
                <a:lnTo>
                  <a:pt x="776960" y="675982"/>
                </a:lnTo>
                <a:lnTo>
                  <a:pt x="776960" y="692812"/>
                </a:lnTo>
                <a:lnTo>
                  <a:pt x="723667" y="692812"/>
                </a:lnTo>
                <a:lnTo>
                  <a:pt x="723667" y="704031"/>
                </a:lnTo>
                <a:lnTo>
                  <a:pt x="692813" y="704031"/>
                </a:lnTo>
                <a:lnTo>
                  <a:pt x="692813" y="720861"/>
                </a:lnTo>
                <a:lnTo>
                  <a:pt x="622690" y="720861"/>
                </a:lnTo>
                <a:lnTo>
                  <a:pt x="617080" y="726471"/>
                </a:lnTo>
                <a:lnTo>
                  <a:pt x="589031" y="726471"/>
                </a:lnTo>
                <a:lnTo>
                  <a:pt x="589031" y="748910"/>
                </a:lnTo>
                <a:lnTo>
                  <a:pt x="552567" y="748910"/>
                </a:lnTo>
                <a:lnTo>
                  <a:pt x="552567" y="771349"/>
                </a:lnTo>
                <a:lnTo>
                  <a:pt x="521713" y="771349"/>
                </a:lnTo>
                <a:lnTo>
                  <a:pt x="521713" y="802203"/>
                </a:lnTo>
                <a:lnTo>
                  <a:pt x="488054" y="802203"/>
                </a:lnTo>
                <a:lnTo>
                  <a:pt x="488054" y="816228"/>
                </a:lnTo>
                <a:lnTo>
                  <a:pt x="423541" y="816228"/>
                </a:lnTo>
                <a:lnTo>
                  <a:pt x="423541" y="858301"/>
                </a:lnTo>
                <a:lnTo>
                  <a:pt x="370248" y="858301"/>
                </a:lnTo>
                <a:lnTo>
                  <a:pt x="370248" y="886350"/>
                </a:lnTo>
                <a:lnTo>
                  <a:pt x="339394" y="886350"/>
                </a:lnTo>
                <a:lnTo>
                  <a:pt x="339394" y="900375"/>
                </a:lnTo>
                <a:lnTo>
                  <a:pt x="297321" y="900375"/>
                </a:lnTo>
                <a:lnTo>
                  <a:pt x="297321" y="931229"/>
                </a:lnTo>
                <a:lnTo>
                  <a:pt x="263662" y="931229"/>
                </a:lnTo>
                <a:lnTo>
                  <a:pt x="263662" y="956473"/>
                </a:lnTo>
                <a:lnTo>
                  <a:pt x="224393" y="956473"/>
                </a:lnTo>
                <a:lnTo>
                  <a:pt x="224393" y="978912"/>
                </a:lnTo>
                <a:lnTo>
                  <a:pt x="190734" y="978912"/>
                </a:lnTo>
                <a:lnTo>
                  <a:pt x="190734" y="1012571"/>
                </a:lnTo>
                <a:lnTo>
                  <a:pt x="134636" y="1012571"/>
                </a:lnTo>
                <a:lnTo>
                  <a:pt x="134636" y="1029401"/>
                </a:lnTo>
                <a:lnTo>
                  <a:pt x="112197" y="1029401"/>
                </a:lnTo>
                <a:lnTo>
                  <a:pt x="106587" y="1035011"/>
                </a:lnTo>
                <a:lnTo>
                  <a:pt x="98173" y="1043425"/>
                </a:lnTo>
                <a:cubicBezTo>
                  <a:pt x="94433" y="1047165"/>
                  <a:pt x="89969" y="1050042"/>
                  <a:pt x="86952" y="1054646"/>
                </a:cubicBezTo>
                <a:cubicBezTo>
                  <a:pt x="83935" y="1059250"/>
                  <a:pt x="82366" y="1065582"/>
                  <a:pt x="80073" y="1071050"/>
                </a:cubicBezTo>
                <a:lnTo>
                  <a:pt x="72929" y="1091109"/>
                </a:lnTo>
                <a:lnTo>
                  <a:pt x="47684" y="1091109"/>
                </a:lnTo>
                <a:lnTo>
                  <a:pt x="47684" y="1127573"/>
                </a:lnTo>
                <a:lnTo>
                  <a:pt x="19635" y="1127573"/>
                </a:lnTo>
                <a:lnTo>
                  <a:pt x="19635" y="1152817"/>
                </a:lnTo>
                <a:lnTo>
                  <a:pt x="0" y="1152817"/>
                </a:lnTo>
              </a:path>
            </a:pathLst>
          </a:custGeom>
          <a:noFill/>
          <a:ln w="38100">
            <a:solidFill>
              <a:srgbClr val="BFBFBF"/>
            </a:solidFill>
            <a:prstDash val="solid"/>
            <a:round/>
            <a:headEnd/>
            <a:tailEnd/>
          </a:ln>
        </p:spPr>
        <p:txBody>
          <a:bodyPr rtlCol="0" anchor="ctr"/>
          <a:lstStyle/>
          <a:p>
            <a:pPr algn="ctr" defTabSz="685783" fontAlgn="base">
              <a:spcBef>
                <a:spcPct val="0"/>
              </a:spcBef>
              <a:spcAft>
                <a:spcPct val="0"/>
              </a:spcAft>
              <a:defRPr/>
            </a:pPr>
            <a:endParaRPr lang="en-GB" sz="1350">
              <a:solidFill>
                <a:srgbClr val="030303"/>
              </a:solidFill>
              <a:latin typeface="Calibri"/>
              <a:ea typeface="ＭＳ Ｐゴシック" pitchFamily="34" charset="-128"/>
              <a:cs typeface="Arial" panose="020B0604020202020204" pitchFamily="34" charset="0"/>
            </a:endParaRPr>
          </a:p>
        </p:txBody>
      </p:sp>
      <p:sp>
        <p:nvSpPr>
          <p:cNvPr id="44" name="Freeform: Shape 43">
            <a:extLst>
              <a:ext uri="{FF2B5EF4-FFF2-40B4-BE49-F238E27FC236}">
                <a16:creationId xmlns:a16="http://schemas.microsoft.com/office/drawing/2014/main" id="{82CEF23C-6DE4-4B8E-A457-9218599CB45D}"/>
              </a:ext>
            </a:extLst>
          </p:cNvPr>
          <p:cNvSpPr/>
          <p:nvPr/>
        </p:nvSpPr>
        <p:spPr bwMode="auto">
          <a:xfrm>
            <a:off x="5623081" y="2788857"/>
            <a:ext cx="2925440" cy="1532260"/>
          </a:xfrm>
          <a:custGeom>
            <a:avLst/>
            <a:gdLst>
              <a:gd name="connsiteX0" fmla="*/ 3900587 w 3900587"/>
              <a:gd name="connsiteY0" fmla="*/ 0 h 2043013"/>
              <a:gd name="connsiteX1" fmla="*/ 3804671 w 3900587"/>
              <a:gd name="connsiteY1" fmla="*/ 0 h 2043013"/>
              <a:gd name="connsiteX2" fmla="*/ 3804671 w 3900587"/>
              <a:gd name="connsiteY2" fmla="*/ 6394 h 2043013"/>
              <a:gd name="connsiteX3" fmla="*/ 3740727 w 3900587"/>
              <a:gd name="connsiteY3" fmla="*/ 6394 h 2043013"/>
              <a:gd name="connsiteX4" fmla="*/ 3740727 w 3900587"/>
              <a:gd name="connsiteY4" fmla="*/ 19183 h 2043013"/>
              <a:gd name="connsiteX5" fmla="*/ 3663994 w 3900587"/>
              <a:gd name="connsiteY5" fmla="*/ 19183 h 2043013"/>
              <a:gd name="connsiteX6" fmla="*/ 3663994 w 3900587"/>
              <a:gd name="connsiteY6" fmla="*/ 28775 h 2043013"/>
              <a:gd name="connsiteX7" fmla="*/ 3628825 w 3900587"/>
              <a:gd name="connsiteY7" fmla="*/ 28775 h 2043013"/>
              <a:gd name="connsiteX8" fmla="*/ 3628825 w 3900587"/>
              <a:gd name="connsiteY8" fmla="*/ 41564 h 2043013"/>
              <a:gd name="connsiteX9" fmla="*/ 3532909 w 3900587"/>
              <a:gd name="connsiteY9" fmla="*/ 41564 h 2043013"/>
              <a:gd name="connsiteX10" fmla="*/ 3532909 w 3900587"/>
              <a:gd name="connsiteY10" fmla="*/ 51155 h 2043013"/>
              <a:gd name="connsiteX11" fmla="*/ 3478556 w 3900587"/>
              <a:gd name="connsiteY11" fmla="*/ 51155 h 2043013"/>
              <a:gd name="connsiteX12" fmla="*/ 3478556 w 3900587"/>
              <a:gd name="connsiteY12" fmla="*/ 60747 h 2043013"/>
              <a:gd name="connsiteX13" fmla="*/ 3385837 w 3900587"/>
              <a:gd name="connsiteY13" fmla="*/ 60747 h 2043013"/>
              <a:gd name="connsiteX14" fmla="*/ 3385837 w 3900587"/>
              <a:gd name="connsiteY14" fmla="*/ 73536 h 2043013"/>
              <a:gd name="connsiteX15" fmla="*/ 3347471 w 3900587"/>
              <a:gd name="connsiteY15" fmla="*/ 73536 h 2043013"/>
              <a:gd name="connsiteX16" fmla="*/ 3347471 w 3900587"/>
              <a:gd name="connsiteY16" fmla="*/ 89522 h 2043013"/>
              <a:gd name="connsiteX17" fmla="*/ 3321893 w 3900587"/>
              <a:gd name="connsiteY17" fmla="*/ 89522 h 2043013"/>
              <a:gd name="connsiteX18" fmla="*/ 3321893 w 3900587"/>
              <a:gd name="connsiteY18" fmla="*/ 102310 h 2043013"/>
              <a:gd name="connsiteX19" fmla="*/ 3280330 w 3900587"/>
              <a:gd name="connsiteY19" fmla="*/ 102310 h 2043013"/>
              <a:gd name="connsiteX20" fmla="*/ 3280330 w 3900587"/>
              <a:gd name="connsiteY20" fmla="*/ 118296 h 2043013"/>
              <a:gd name="connsiteX21" fmla="*/ 3213188 w 3900587"/>
              <a:gd name="connsiteY21" fmla="*/ 118296 h 2043013"/>
              <a:gd name="connsiteX22" fmla="*/ 3213188 w 3900587"/>
              <a:gd name="connsiteY22" fmla="*/ 140677 h 2043013"/>
              <a:gd name="connsiteX23" fmla="*/ 3187611 w 3900587"/>
              <a:gd name="connsiteY23" fmla="*/ 140677 h 2043013"/>
              <a:gd name="connsiteX24" fmla="*/ 3187611 w 3900587"/>
              <a:gd name="connsiteY24" fmla="*/ 156663 h 2043013"/>
              <a:gd name="connsiteX25" fmla="*/ 3114075 w 3900587"/>
              <a:gd name="connsiteY25" fmla="*/ 156663 h 2043013"/>
              <a:gd name="connsiteX26" fmla="*/ 3114075 w 3900587"/>
              <a:gd name="connsiteY26" fmla="*/ 166255 h 2043013"/>
              <a:gd name="connsiteX27" fmla="*/ 3082103 w 3900587"/>
              <a:gd name="connsiteY27" fmla="*/ 166255 h 2043013"/>
              <a:gd name="connsiteX28" fmla="*/ 3082103 w 3900587"/>
              <a:gd name="connsiteY28" fmla="*/ 179043 h 2043013"/>
              <a:gd name="connsiteX29" fmla="*/ 3040539 w 3900587"/>
              <a:gd name="connsiteY29" fmla="*/ 179043 h 2043013"/>
              <a:gd name="connsiteX30" fmla="*/ 3040539 w 3900587"/>
              <a:gd name="connsiteY30" fmla="*/ 179043 h 2043013"/>
              <a:gd name="connsiteX31" fmla="*/ 3005370 w 3900587"/>
              <a:gd name="connsiteY31" fmla="*/ 179043 h 2043013"/>
              <a:gd name="connsiteX32" fmla="*/ 3005370 w 3900587"/>
              <a:gd name="connsiteY32" fmla="*/ 198227 h 2043013"/>
              <a:gd name="connsiteX33" fmla="*/ 2973398 w 3900587"/>
              <a:gd name="connsiteY33" fmla="*/ 198227 h 2043013"/>
              <a:gd name="connsiteX34" fmla="*/ 2973398 w 3900587"/>
              <a:gd name="connsiteY34" fmla="*/ 204621 h 2043013"/>
              <a:gd name="connsiteX35" fmla="*/ 2909454 w 3900587"/>
              <a:gd name="connsiteY35" fmla="*/ 204621 h 2043013"/>
              <a:gd name="connsiteX36" fmla="*/ 2909454 w 3900587"/>
              <a:gd name="connsiteY36" fmla="*/ 204621 h 2043013"/>
              <a:gd name="connsiteX37" fmla="*/ 2896665 w 3900587"/>
              <a:gd name="connsiteY37" fmla="*/ 204621 h 2043013"/>
              <a:gd name="connsiteX38" fmla="*/ 2896665 w 3900587"/>
              <a:gd name="connsiteY38" fmla="*/ 223804 h 2043013"/>
              <a:gd name="connsiteX39" fmla="*/ 2864693 w 3900587"/>
              <a:gd name="connsiteY39" fmla="*/ 223804 h 2043013"/>
              <a:gd name="connsiteX40" fmla="*/ 2858299 w 3900587"/>
              <a:gd name="connsiteY40" fmla="*/ 230198 h 2043013"/>
              <a:gd name="connsiteX41" fmla="*/ 2816735 w 3900587"/>
              <a:gd name="connsiteY41" fmla="*/ 230198 h 2043013"/>
              <a:gd name="connsiteX42" fmla="*/ 2826327 w 3900587"/>
              <a:gd name="connsiteY42" fmla="*/ 239790 h 2043013"/>
              <a:gd name="connsiteX43" fmla="*/ 2762383 w 3900587"/>
              <a:gd name="connsiteY43" fmla="*/ 239790 h 2043013"/>
              <a:gd name="connsiteX44" fmla="*/ 2762383 w 3900587"/>
              <a:gd name="connsiteY44" fmla="*/ 258973 h 2043013"/>
              <a:gd name="connsiteX45" fmla="*/ 2711228 w 3900587"/>
              <a:gd name="connsiteY45" fmla="*/ 258973 h 2043013"/>
              <a:gd name="connsiteX46" fmla="*/ 2711228 w 3900587"/>
              <a:gd name="connsiteY46" fmla="*/ 271762 h 2043013"/>
              <a:gd name="connsiteX47" fmla="*/ 2608917 w 3900587"/>
              <a:gd name="connsiteY47" fmla="*/ 271762 h 2043013"/>
              <a:gd name="connsiteX48" fmla="*/ 2618509 w 3900587"/>
              <a:gd name="connsiteY48" fmla="*/ 281354 h 2043013"/>
              <a:gd name="connsiteX49" fmla="*/ 2583339 w 3900587"/>
              <a:gd name="connsiteY49" fmla="*/ 281354 h 2043013"/>
              <a:gd name="connsiteX50" fmla="*/ 2583339 w 3900587"/>
              <a:gd name="connsiteY50" fmla="*/ 290945 h 2043013"/>
              <a:gd name="connsiteX51" fmla="*/ 2449057 w 3900587"/>
              <a:gd name="connsiteY51" fmla="*/ 290945 h 2043013"/>
              <a:gd name="connsiteX52" fmla="*/ 2449057 w 3900587"/>
              <a:gd name="connsiteY52" fmla="*/ 313326 h 2043013"/>
              <a:gd name="connsiteX53" fmla="*/ 2426676 w 3900587"/>
              <a:gd name="connsiteY53" fmla="*/ 313326 h 2043013"/>
              <a:gd name="connsiteX54" fmla="*/ 2426676 w 3900587"/>
              <a:gd name="connsiteY54" fmla="*/ 332509 h 2043013"/>
              <a:gd name="connsiteX55" fmla="*/ 2426676 w 3900587"/>
              <a:gd name="connsiteY55" fmla="*/ 332509 h 2043013"/>
              <a:gd name="connsiteX56" fmla="*/ 2407493 w 3900587"/>
              <a:gd name="connsiteY56" fmla="*/ 351692 h 2043013"/>
              <a:gd name="connsiteX57" fmla="*/ 2359535 w 3900587"/>
              <a:gd name="connsiteY57" fmla="*/ 351692 h 2043013"/>
              <a:gd name="connsiteX58" fmla="*/ 2359535 w 3900587"/>
              <a:gd name="connsiteY58" fmla="*/ 361284 h 2043013"/>
              <a:gd name="connsiteX59" fmla="*/ 2301986 w 3900587"/>
              <a:gd name="connsiteY59" fmla="*/ 361284 h 2043013"/>
              <a:gd name="connsiteX60" fmla="*/ 2298789 w 3900587"/>
              <a:gd name="connsiteY60" fmla="*/ 364481 h 2043013"/>
              <a:gd name="connsiteX61" fmla="*/ 2266816 w 3900587"/>
              <a:gd name="connsiteY61" fmla="*/ 364481 h 2043013"/>
              <a:gd name="connsiteX62" fmla="*/ 2266816 w 3900587"/>
              <a:gd name="connsiteY62" fmla="*/ 374073 h 2043013"/>
              <a:gd name="connsiteX63" fmla="*/ 2212464 w 3900587"/>
              <a:gd name="connsiteY63" fmla="*/ 374073 h 2043013"/>
              <a:gd name="connsiteX64" fmla="*/ 2212464 w 3900587"/>
              <a:gd name="connsiteY64" fmla="*/ 393256 h 2043013"/>
              <a:gd name="connsiteX65" fmla="*/ 2174097 w 3900587"/>
              <a:gd name="connsiteY65" fmla="*/ 393256 h 2043013"/>
              <a:gd name="connsiteX66" fmla="*/ 2174097 w 3900587"/>
              <a:gd name="connsiteY66" fmla="*/ 402848 h 2043013"/>
              <a:gd name="connsiteX67" fmla="*/ 2078181 w 3900587"/>
              <a:gd name="connsiteY67" fmla="*/ 402848 h 2043013"/>
              <a:gd name="connsiteX68" fmla="*/ 2078181 w 3900587"/>
              <a:gd name="connsiteY68" fmla="*/ 415636 h 2043013"/>
              <a:gd name="connsiteX69" fmla="*/ 2030223 w 3900587"/>
              <a:gd name="connsiteY69" fmla="*/ 415636 h 2043013"/>
              <a:gd name="connsiteX70" fmla="*/ 2030223 w 3900587"/>
              <a:gd name="connsiteY70" fmla="*/ 431622 h 2043013"/>
              <a:gd name="connsiteX71" fmla="*/ 1991857 w 3900587"/>
              <a:gd name="connsiteY71" fmla="*/ 431622 h 2043013"/>
              <a:gd name="connsiteX72" fmla="*/ 1991857 w 3900587"/>
              <a:gd name="connsiteY72" fmla="*/ 447608 h 2043013"/>
              <a:gd name="connsiteX73" fmla="*/ 1947096 w 3900587"/>
              <a:gd name="connsiteY73" fmla="*/ 447608 h 2043013"/>
              <a:gd name="connsiteX74" fmla="*/ 1947096 w 3900587"/>
              <a:gd name="connsiteY74" fmla="*/ 463594 h 2043013"/>
              <a:gd name="connsiteX75" fmla="*/ 1886349 w 3900587"/>
              <a:gd name="connsiteY75" fmla="*/ 463594 h 2043013"/>
              <a:gd name="connsiteX76" fmla="*/ 1886349 w 3900587"/>
              <a:gd name="connsiteY76" fmla="*/ 469989 h 2043013"/>
              <a:gd name="connsiteX77" fmla="*/ 1838391 w 3900587"/>
              <a:gd name="connsiteY77" fmla="*/ 469989 h 2043013"/>
              <a:gd name="connsiteX78" fmla="*/ 1838391 w 3900587"/>
              <a:gd name="connsiteY78" fmla="*/ 485975 h 2043013"/>
              <a:gd name="connsiteX79" fmla="*/ 1809616 w 3900587"/>
              <a:gd name="connsiteY79" fmla="*/ 485975 h 2043013"/>
              <a:gd name="connsiteX80" fmla="*/ 1809616 w 3900587"/>
              <a:gd name="connsiteY80" fmla="*/ 508355 h 2043013"/>
              <a:gd name="connsiteX81" fmla="*/ 1777644 w 3900587"/>
              <a:gd name="connsiteY81" fmla="*/ 508355 h 2043013"/>
              <a:gd name="connsiteX82" fmla="*/ 1777644 w 3900587"/>
              <a:gd name="connsiteY82" fmla="*/ 517947 h 2043013"/>
              <a:gd name="connsiteX83" fmla="*/ 1748869 w 3900587"/>
              <a:gd name="connsiteY83" fmla="*/ 517947 h 2043013"/>
              <a:gd name="connsiteX84" fmla="*/ 1748869 w 3900587"/>
              <a:gd name="connsiteY84" fmla="*/ 537130 h 2043013"/>
              <a:gd name="connsiteX85" fmla="*/ 1716897 w 3900587"/>
              <a:gd name="connsiteY85" fmla="*/ 537130 h 2043013"/>
              <a:gd name="connsiteX86" fmla="*/ 1716897 w 3900587"/>
              <a:gd name="connsiteY86" fmla="*/ 546722 h 2043013"/>
              <a:gd name="connsiteX87" fmla="*/ 1678531 w 3900587"/>
              <a:gd name="connsiteY87" fmla="*/ 546722 h 2043013"/>
              <a:gd name="connsiteX88" fmla="*/ 1678531 w 3900587"/>
              <a:gd name="connsiteY88" fmla="*/ 553116 h 2043013"/>
              <a:gd name="connsiteX89" fmla="*/ 1652953 w 3900587"/>
              <a:gd name="connsiteY89" fmla="*/ 553116 h 2043013"/>
              <a:gd name="connsiteX90" fmla="*/ 1652953 w 3900587"/>
              <a:gd name="connsiteY90" fmla="*/ 572299 h 2043013"/>
              <a:gd name="connsiteX91" fmla="*/ 1614587 w 3900587"/>
              <a:gd name="connsiteY91" fmla="*/ 572299 h 2043013"/>
              <a:gd name="connsiteX92" fmla="*/ 1614587 w 3900587"/>
              <a:gd name="connsiteY92" fmla="*/ 578694 h 2043013"/>
              <a:gd name="connsiteX93" fmla="*/ 1585812 w 3900587"/>
              <a:gd name="connsiteY93" fmla="*/ 578694 h 2043013"/>
              <a:gd name="connsiteX94" fmla="*/ 1576221 w 3900587"/>
              <a:gd name="connsiteY94" fmla="*/ 588285 h 2043013"/>
              <a:gd name="connsiteX95" fmla="*/ 1531460 w 3900587"/>
              <a:gd name="connsiteY95" fmla="*/ 588285 h 2043013"/>
              <a:gd name="connsiteX96" fmla="*/ 1531460 w 3900587"/>
              <a:gd name="connsiteY96" fmla="*/ 617060 h 2043013"/>
              <a:gd name="connsiteX97" fmla="*/ 1505882 w 3900587"/>
              <a:gd name="connsiteY97" fmla="*/ 617060 h 2043013"/>
              <a:gd name="connsiteX98" fmla="*/ 1505882 w 3900587"/>
              <a:gd name="connsiteY98" fmla="*/ 636243 h 2043013"/>
              <a:gd name="connsiteX99" fmla="*/ 1438741 w 3900587"/>
              <a:gd name="connsiteY99" fmla="*/ 636243 h 2043013"/>
              <a:gd name="connsiteX100" fmla="*/ 1438741 w 3900587"/>
              <a:gd name="connsiteY100" fmla="*/ 645835 h 2043013"/>
              <a:gd name="connsiteX101" fmla="*/ 1393980 w 3900587"/>
              <a:gd name="connsiteY101" fmla="*/ 645835 h 2043013"/>
              <a:gd name="connsiteX102" fmla="*/ 1393980 w 3900587"/>
              <a:gd name="connsiteY102" fmla="*/ 665018 h 2043013"/>
              <a:gd name="connsiteX103" fmla="*/ 1326839 w 3900587"/>
              <a:gd name="connsiteY103" fmla="*/ 665018 h 2043013"/>
              <a:gd name="connsiteX104" fmla="*/ 1326839 w 3900587"/>
              <a:gd name="connsiteY104" fmla="*/ 665018 h 2043013"/>
              <a:gd name="connsiteX105" fmla="*/ 1294867 w 3900587"/>
              <a:gd name="connsiteY105" fmla="*/ 665018 h 2043013"/>
              <a:gd name="connsiteX106" fmla="*/ 1294867 w 3900587"/>
              <a:gd name="connsiteY106" fmla="*/ 703385 h 2043013"/>
              <a:gd name="connsiteX107" fmla="*/ 1250106 w 3900587"/>
              <a:gd name="connsiteY107" fmla="*/ 703385 h 2043013"/>
              <a:gd name="connsiteX108" fmla="*/ 1250106 w 3900587"/>
              <a:gd name="connsiteY108" fmla="*/ 744948 h 2043013"/>
              <a:gd name="connsiteX109" fmla="*/ 1221331 w 3900587"/>
              <a:gd name="connsiteY109" fmla="*/ 744948 h 2043013"/>
              <a:gd name="connsiteX110" fmla="*/ 1221331 w 3900587"/>
              <a:gd name="connsiteY110" fmla="*/ 744948 h 2043013"/>
              <a:gd name="connsiteX111" fmla="*/ 1221331 w 3900587"/>
              <a:gd name="connsiteY111" fmla="*/ 767329 h 2043013"/>
              <a:gd name="connsiteX112" fmla="*/ 1198951 w 3900587"/>
              <a:gd name="connsiteY112" fmla="*/ 767329 h 2043013"/>
              <a:gd name="connsiteX113" fmla="*/ 1198951 w 3900587"/>
              <a:gd name="connsiteY113" fmla="*/ 789709 h 2043013"/>
              <a:gd name="connsiteX114" fmla="*/ 1176570 w 3900587"/>
              <a:gd name="connsiteY114" fmla="*/ 789709 h 2043013"/>
              <a:gd name="connsiteX115" fmla="*/ 1176570 w 3900587"/>
              <a:gd name="connsiteY115" fmla="*/ 789709 h 2043013"/>
              <a:gd name="connsiteX116" fmla="*/ 1157387 w 3900587"/>
              <a:gd name="connsiteY116" fmla="*/ 808892 h 2043013"/>
              <a:gd name="connsiteX117" fmla="*/ 1141401 w 3900587"/>
              <a:gd name="connsiteY117" fmla="*/ 824878 h 2043013"/>
              <a:gd name="connsiteX118" fmla="*/ 1112626 w 3900587"/>
              <a:gd name="connsiteY118" fmla="*/ 824878 h 2043013"/>
              <a:gd name="connsiteX119" fmla="*/ 1112626 w 3900587"/>
              <a:gd name="connsiteY119" fmla="*/ 860048 h 2043013"/>
              <a:gd name="connsiteX120" fmla="*/ 1083851 w 3900587"/>
              <a:gd name="connsiteY120" fmla="*/ 860048 h 2043013"/>
              <a:gd name="connsiteX121" fmla="*/ 1083851 w 3900587"/>
              <a:gd name="connsiteY121" fmla="*/ 882428 h 2043013"/>
              <a:gd name="connsiteX122" fmla="*/ 1051879 w 3900587"/>
              <a:gd name="connsiteY122" fmla="*/ 882428 h 2043013"/>
              <a:gd name="connsiteX123" fmla="*/ 1051879 w 3900587"/>
              <a:gd name="connsiteY123" fmla="*/ 920794 h 2043013"/>
              <a:gd name="connsiteX124" fmla="*/ 1026302 w 3900587"/>
              <a:gd name="connsiteY124" fmla="*/ 920794 h 2043013"/>
              <a:gd name="connsiteX125" fmla="*/ 1026302 w 3900587"/>
              <a:gd name="connsiteY125" fmla="*/ 943175 h 2043013"/>
              <a:gd name="connsiteX126" fmla="*/ 987935 w 3900587"/>
              <a:gd name="connsiteY126" fmla="*/ 943175 h 2043013"/>
              <a:gd name="connsiteX127" fmla="*/ 987935 w 3900587"/>
              <a:gd name="connsiteY127" fmla="*/ 962358 h 2043013"/>
              <a:gd name="connsiteX128" fmla="*/ 943174 w 3900587"/>
              <a:gd name="connsiteY128" fmla="*/ 962358 h 2043013"/>
              <a:gd name="connsiteX129" fmla="*/ 943174 w 3900587"/>
              <a:gd name="connsiteY129" fmla="*/ 987936 h 2043013"/>
              <a:gd name="connsiteX130" fmla="*/ 888822 w 3900587"/>
              <a:gd name="connsiteY130" fmla="*/ 987936 h 2043013"/>
              <a:gd name="connsiteX131" fmla="*/ 888822 w 3900587"/>
              <a:gd name="connsiteY131" fmla="*/ 1013513 h 2043013"/>
              <a:gd name="connsiteX132" fmla="*/ 847258 w 3900587"/>
              <a:gd name="connsiteY132" fmla="*/ 1013513 h 2043013"/>
              <a:gd name="connsiteX133" fmla="*/ 847258 w 3900587"/>
              <a:gd name="connsiteY133" fmla="*/ 1035894 h 2043013"/>
              <a:gd name="connsiteX134" fmla="*/ 824878 w 3900587"/>
              <a:gd name="connsiteY134" fmla="*/ 1035894 h 2043013"/>
              <a:gd name="connsiteX135" fmla="*/ 824878 w 3900587"/>
              <a:gd name="connsiteY135" fmla="*/ 1067866 h 2043013"/>
              <a:gd name="connsiteX136" fmla="*/ 786511 w 3900587"/>
              <a:gd name="connsiteY136" fmla="*/ 1067866 h 2043013"/>
              <a:gd name="connsiteX137" fmla="*/ 786511 w 3900587"/>
              <a:gd name="connsiteY137" fmla="*/ 1093443 h 2043013"/>
              <a:gd name="connsiteX138" fmla="*/ 725765 w 3900587"/>
              <a:gd name="connsiteY138" fmla="*/ 1093443 h 2043013"/>
              <a:gd name="connsiteX139" fmla="*/ 725765 w 3900587"/>
              <a:gd name="connsiteY139" fmla="*/ 1115824 h 2043013"/>
              <a:gd name="connsiteX140" fmla="*/ 696990 w 3900587"/>
              <a:gd name="connsiteY140" fmla="*/ 1115824 h 2043013"/>
              <a:gd name="connsiteX141" fmla="*/ 696990 w 3900587"/>
              <a:gd name="connsiteY141" fmla="*/ 1141401 h 2043013"/>
              <a:gd name="connsiteX142" fmla="*/ 671412 w 3900587"/>
              <a:gd name="connsiteY142" fmla="*/ 1141401 h 2043013"/>
              <a:gd name="connsiteX143" fmla="*/ 671412 w 3900587"/>
              <a:gd name="connsiteY143" fmla="*/ 1141401 h 2043013"/>
              <a:gd name="connsiteX144" fmla="*/ 671412 w 3900587"/>
              <a:gd name="connsiteY144" fmla="*/ 1141401 h 2043013"/>
              <a:gd name="connsiteX145" fmla="*/ 649032 w 3900587"/>
              <a:gd name="connsiteY145" fmla="*/ 1163781 h 2043013"/>
              <a:gd name="connsiteX146" fmla="*/ 649032 w 3900587"/>
              <a:gd name="connsiteY146" fmla="*/ 1163781 h 2043013"/>
              <a:gd name="connsiteX147" fmla="*/ 629849 w 3900587"/>
              <a:gd name="connsiteY147" fmla="*/ 1182964 h 2043013"/>
              <a:gd name="connsiteX148" fmla="*/ 620256 w 3900587"/>
              <a:gd name="connsiteY148" fmla="*/ 1192557 h 2043013"/>
              <a:gd name="connsiteX149" fmla="*/ 604271 w 3900587"/>
              <a:gd name="connsiteY149" fmla="*/ 1208542 h 2043013"/>
              <a:gd name="connsiteX150" fmla="*/ 569102 w 3900587"/>
              <a:gd name="connsiteY150" fmla="*/ 1224529 h 2043013"/>
              <a:gd name="connsiteX151" fmla="*/ 565904 w 3900587"/>
              <a:gd name="connsiteY151" fmla="*/ 1259698 h 2043013"/>
              <a:gd name="connsiteX152" fmla="*/ 546721 w 3900587"/>
              <a:gd name="connsiteY152" fmla="*/ 1259698 h 2043013"/>
              <a:gd name="connsiteX153" fmla="*/ 546721 w 3900587"/>
              <a:gd name="connsiteY153" fmla="*/ 1298064 h 2043013"/>
              <a:gd name="connsiteX154" fmla="*/ 517946 w 3900587"/>
              <a:gd name="connsiteY154" fmla="*/ 1298064 h 2043013"/>
              <a:gd name="connsiteX155" fmla="*/ 514749 w 3900587"/>
              <a:gd name="connsiteY155" fmla="*/ 1320445 h 2043013"/>
              <a:gd name="connsiteX156" fmla="*/ 492369 w 3900587"/>
              <a:gd name="connsiteY156" fmla="*/ 1320445 h 2043013"/>
              <a:gd name="connsiteX157" fmla="*/ 489172 w 3900587"/>
              <a:gd name="connsiteY157" fmla="*/ 1358811 h 2043013"/>
              <a:gd name="connsiteX158" fmla="*/ 473186 w 3900587"/>
              <a:gd name="connsiteY158" fmla="*/ 1355614 h 2043013"/>
              <a:gd name="connsiteX159" fmla="*/ 473186 w 3900587"/>
              <a:gd name="connsiteY159" fmla="*/ 1377994 h 2043013"/>
              <a:gd name="connsiteX160" fmla="*/ 454002 w 3900587"/>
              <a:gd name="connsiteY160" fmla="*/ 1377994 h 2043013"/>
              <a:gd name="connsiteX161" fmla="*/ 454002 w 3900587"/>
              <a:gd name="connsiteY161" fmla="*/ 1397178 h 2043013"/>
              <a:gd name="connsiteX162" fmla="*/ 434819 w 3900587"/>
              <a:gd name="connsiteY162" fmla="*/ 1397178 h 2043013"/>
              <a:gd name="connsiteX163" fmla="*/ 434819 w 3900587"/>
              <a:gd name="connsiteY163" fmla="*/ 1432347 h 2043013"/>
              <a:gd name="connsiteX164" fmla="*/ 412439 w 3900587"/>
              <a:gd name="connsiteY164" fmla="*/ 1432347 h 2043013"/>
              <a:gd name="connsiteX165" fmla="*/ 412439 w 3900587"/>
              <a:gd name="connsiteY165" fmla="*/ 1464319 h 2043013"/>
              <a:gd name="connsiteX166" fmla="*/ 412439 w 3900587"/>
              <a:gd name="connsiteY166" fmla="*/ 1464319 h 2043013"/>
              <a:gd name="connsiteX167" fmla="*/ 393256 w 3900587"/>
              <a:gd name="connsiteY167" fmla="*/ 1483502 h 2043013"/>
              <a:gd name="connsiteX168" fmla="*/ 367678 w 3900587"/>
              <a:gd name="connsiteY168" fmla="*/ 1483502 h 2043013"/>
              <a:gd name="connsiteX169" fmla="*/ 367678 w 3900587"/>
              <a:gd name="connsiteY169" fmla="*/ 1528263 h 2043013"/>
              <a:gd name="connsiteX170" fmla="*/ 367678 w 3900587"/>
              <a:gd name="connsiteY170" fmla="*/ 1528263 h 2043013"/>
              <a:gd name="connsiteX171" fmla="*/ 342100 w 3900587"/>
              <a:gd name="connsiteY171" fmla="*/ 1553841 h 2043013"/>
              <a:gd name="connsiteX172" fmla="*/ 319720 w 3900587"/>
              <a:gd name="connsiteY172" fmla="*/ 1553841 h 2043013"/>
              <a:gd name="connsiteX173" fmla="*/ 319720 w 3900587"/>
              <a:gd name="connsiteY173" fmla="*/ 1573024 h 2043013"/>
              <a:gd name="connsiteX174" fmla="*/ 303734 w 3900587"/>
              <a:gd name="connsiteY174" fmla="*/ 1573024 h 2043013"/>
              <a:gd name="connsiteX175" fmla="*/ 303734 w 3900587"/>
              <a:gd name="connsiteY175" fmla="*/ 1614587 h 2043013"/>
              <a:gd name="connsiteX176" fmla="*/ 278156 w 3900587"/>
              <a:gd name="connsiteY176" fmla="*/ 1614587 h 2043013"/>
              <a:gd name="connsiteX177" fmla="*/ 278156 w 3900587"/>
              <a:gd name="connsiteY177" fmla="*/ 1659348 h 2043013"/>
              <a:gd name="connsiteX178" fmla="*/ 258973 w 3900587"/>
              <a:gd name="connsiteY178" fmla="*/ 1659348 h 2043013"/>
              <a:gd name="connsiteX179" fmla="*/ 258973 w 3900587"/>
              <a:gd name="connsiteY179" fmla="*/ 1684926 h 2043013"/>
              <a:gd name="connsiteX180" fmla="*/ 239790 w 3900587"/>
              <a:gd name="connsiteY180" fmla="*/ 1684926 h 2043013"/>
              <a:gd name="connsiteX181" fmla="*/ 239790 w 3900587"/>
              <a:gd name="connsiteY181" fmla="*/ 1732884 h 2043013"/>
              <a:gd name="connsiteX182" fmla="*/ 239790 w 3900587"/>
              <a:gd name="connsiteY182" fmla="*/ 1732884 h 2043013"/>
              <a:gd name="connsiteX183" fmla="*/ 239790 w 3900587"/>
              <a:gd name="connsiteY183" fmla="*/ 1790434 h 2043013"/>
              <a:gd name="connsiteX184" fmla="*/ 191832 w 3900587"/>
              <a:gd name="connsiteY184" fmla="*/ 1790434 h 2043013"/>
              <a:gd name="connsiteX185" fmla="*/ 191832 w 3900587"/>
              <a:gd name="connsiteY185" fmla="*/ 1841589 h 2043013"/>
              <a:gd name="connsiteX186" fmla="*/ 191832 w 3900587"/>
              <a:gd name="connsiteY186" fmla="*/ 1841589 h 2043013"/>
              <a:gd name="connsiteX187" fmla="*/ 172649 w 3900587"/>
              <a:gd name="connsiteY187" fmla="*/ 1860772 h 2043013"/>
              <a:gd name="connsiteX188" fmla="*/ 143874 w 3900587"/>
              <a:gd name="connsiteY188" fmla="*/ 1860772 h 2043013"/>
              <a:gd name="connsiteX189" fmla="*/ 143874 w 3900587"/>
              <a:gd name="connsiteY189" fmla="*/ 1895941 h 2043013"/>
              <a:gd name="connsiteX190" fmla="*/ 121493 w 3900587"/>
              <a:gd name="connsiteY190" fmla="*/ 1895941 h 2043013"/>
              <a:gd name="connsiteX191" fmla="*/ 121493 w 3900587"/>
              <a:gd name="connsiteY191" fmla="*/ 1943899 h 2043013"/>
              <a:gd name="connsiteX192" fmla="*/ 92718 w 3900587"/>
              <a:gd name="connsiteY192" fmla="*/ 1943899 h 2043013"/>
              <a:gd name="connsiteX193" fmla="*/ 92718 w 3900587"/>
              <a:gd name="connsiteY193" fmla="*/ 1966280 h 2043013"/>
              <a:gd name="connsiteX194" fmla="*/ 70338 w 3900587"/>
              <a:gd name="connsiteY194" fmla="*/ 1966280 h 2043013"/>
              <a:gd name="connsiteX195" fmla="*/ 70338 w 3900587"/>
              <a:gd name="connsiteY195" fmla="*/ 2001449 h 2043013"/>
              <a:gd name="connsiteX196" fmla="*/ 35169 w 3900587"/>
              <a:gd name="connsiteY196" fmla="*/ 2001449 h 2043013"/>
              <a:gd name="connsiteX197" fmla="*/ 38366 w 3900587"/>
              <a:gd name="connsiteY197" fmla="*/ 2039815 h 2043013"/>
              <a:gd name="connsiteX198" fmla="*/ 0 w 3900587"/>
              <a:gd name="connsiteY198" fmla="*/ 2043013 h 2043013"/>
              <a:gd name="connsiteX199" fmla="*/ 0 w 3900587"/>
              <a:gd name="connsiteY199" fmla="*/ 2043013 h 20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00587" h="2043013">
                <a:moveTo>
                  <a:pt x="3900587" y="0"/>
                </a:moveTo>
                <a:lnTo>
                  <a:pt x="3804671" y="0"/>
                </a:lnTo>
                <a:lnTo>
                  <a:pt x="3804671" y="6394"/>
                </a:lnTo>
                <a:lnTo>
                  <a:pt x="3740727" y="6394"/>
                </a:lnTo>
                <a:lnTo>
                  <a:pt x="3740727" y="19183"/>
                </a:lnTo>
                <a:lnTo>
                  <a:pt x="3663994" y="19183"/>
                </a:lnTo>
                <a:lnTo>
                  <a:pt x="3663994" y="28775"/>
                </a:lnTo>
                <a:lnTo>
                  <a:pt x="3628825" y="28775"/>
                </a:lnTo>
                <a:lnTo>
                  <a:pt x="3628825" y="41564"/>
                </a:lnTo>
                <a:lnTo>
                  <a:pt x="3532909" y="41564"/>
                </a:lnTo>
                <a:lnTo>
                  <a:pt x="3532909" y="51155"/>
                </a:lnTo>
                <a:lnTo>
                  <a:pt x="3478556" y="51155"/>
                </a:lnTo>
                <a:lnTo>
                  <a:pt x="3478556" y="60747"/>
                </a:lnTo>
                <a:lnTo>
                  <a:pt x="3385837" y="60747"/>
                </a:lnTo>
                <a:lnTo>
                  <a:pt x="3385837" y="73536"/>
                </a:lnTo>
                <a:lnTo>
                  <a:pt x="3347471" y="73536"/>
                </a:lnTo>
                <a:lnTo>
                  <a:pt x="3347471" y="89522"/>
                </a:lnTo>
                <a:lnTo>
                  <a:pt x="3321893" y="89522"/>
                </a:lnTo>
                <a:lnTo>
                  <a:pt x="3321893" y="102310"/>
                </a:lnTo>
                <a:lnTo>
                  <a:pt x="3280330" y="102310"/>
                </a:lnTo>
                <a:lnTo>
                  <a:pt x="3280330" y="118296"/>
                </a:lnTo>
                <a:lnTo>
                  <a:pt x="3213188" y="118296"/>
                </a:lnTo>
                <a:lnTo>
                  <a:pt x="3213188" y="140677"/>
                </a:lnTo>
                <a:lnTo>
                  <a:pt x="3187611" y="140677"/>
                </a:lnTo>
                <a:lnTo>
                  <a:pt x="3187611" y="156663"/>
                </a:lnTo>
                <a:lnTo>
                  <a:pt x="3114075" y="156663"/>
                </a:lnTo>
                <a:lnTo>
                  <a:pt x="3114075" y="166255"/>
                </a:lnTo>
                <a:lnTo>
                  <a:pt x="3082103" y="166255"/>
                </a:lnTo>
                <a:lnTo>
                  <a:pt x="3082103" y="179043"/>
                </a:lnTo>
                <a:lnTo>
                  <a:pt x="3040539" y="179043"/>
                </a:lnTo>
                <a:lnTo>
                  <a:pt x="3040539" y="179043"/>
                </a:lnTo>
                <a:lnTo>
                  <a:pt x="3005370" y="179043"/>
                </a:lnTo>
                <a:lnTo>
                  <a:pt x="3005370" y="198227"/>
                </a:lnTo>
                <a:lnTo>
                  <a:pt x="2973398" y="198227"/>
                </a:lnTo>
                <a:lnTo>
                  <a:pt x="2973398" y="204621"/>
                </a:lnTo>
                <a:lnTo>
                  <a:pt x="2909454" y="204621"/>
                </a:lnTo>
                <a:lnTo>
                  <a:pt x="2909454" y="204621"/>
                </a:lnTo>
                <a:lnTo>
                  <a:pt x="2896665" y="204621"/>
                </a:lnTo>
                <a:lnTo>
                  <a:pt x="2896665" y="223804"/>
                </a:lnTo>
                <a:lnTo>
                  <a:pt x="2864693" y="223804"/>
                </a:lnTo>
                <a:lnTo>
                  <a:pt x="2858299" y="230198"/>
                </a:lnTo>
                <a:lnTo>
                  <a:pt x="2816735" y="230198"/>
                </a:lnTo>
                <a:lnTo>
                  <a:pt x="2826327" y="239790"/>
                </a:lnTo>
                <a:lnTo>
                  <a:pt x="2762383" y="239790"/>
                </a:lnTo>
                <a:lnTo>
                  <a:pt x="2762383" y="258973"/>
                </a:lnTo>
                <a:lnTo>
                  <a:pt x="2711228" y="258973"/>
                </a:lnTo>
                <a:lnTo>
                  <a:pt x="2711228" y="271762"/>
                </a:lnTo>
                <a:lnTo>
                  <a:pt x="2608917" y="271762"/>
                </a:lnTo>
                <a:lnTo>
                  <a:pt x="2618509" y="281354"/>
                </a:lnTo>
                <a:lnTo>
                  <a:pt x="2583339" y="281354"/>
                </a:lnTo>
                <a:lnTo>
                  <a:pt x="2583339" y="290945"/>
                </a:lnTo>
                <a:lnTo>
                  <a:pt x="2449057" y="290945"/>
                </a:lnTo>
                <a:lnTo>
                  <a:pt x="2449057" y="313326"/>
                </a:lnTo>
                <a:lnTo>
                  <a:pt x="2426676" y="313326"/>
                </a:lnTo>
                <a:lnTo>
                  <a:pt x="2426676" y="332509"/>
                </a:lnTo>
                <a:lnTo>
                  <a:pt x="2426676" y="332509"/>
                </a:lnTo>
                <a:lnTo>
                  <a:pt x="2407493" y="351692"/>
                </a:lnTo>
                <a:lnTo>
                  <a:pt x="2359535" y="351692"/>
                </a:lnTo>
                <a:lnTo>
                  <a:pt x="2359535" y="361284"/>
                </a:lnTo>
                <a:lnTo>
                  <a:pt x="2301986" y="361284"/>
                </a:lnTo>
                <a:lnTo>
                  <a:pt x="2298789" y="364481"/>
                </a:lnTo>
                <a:lnTo>
                  <a:pt x="2266816" y="364481"/>
                </a:lnTo>
                <a:lnTo>
                  <a:pt x="2266816" y="374073"/>
                </a:lnTo>
                <a:lnTo>
                  <a:pt x="2212464" y="374073"/>
                </a:lnTo>
                <a:lnTo>
                  <a:pt x="2212464" y="393256"/>
                </a:lnTo>
                <a:lnTo>
                  <a:pt x="2174097" y="393256"/>
                </a:lnTo>
                <a:lnTo>
                  <a:pt x="2174097" y="402848"/>
                </a:lnTo>
                <a:lnTo>
                  <a:pt x="2078181" y="402848"/>
                </a:lnTo>
                <a:lnTo>
                  <a:pt x="2078181" y="415636"/>
                </a:lnTo>
                <a:lnTo>
                  <a:pt x="2030223" y="415636"/>
                </a:lnTo>
                <a:lnTo>
                  <a:pt x="2030223" y="431622"/>
                </a:lnTo>
                <a:lnTo>
                  <a:pt x="1991857" y="431622"/>
                </a:lnTo>
                <a:lnTo>
                  <a:pt x="1991857" y="447608"/>
                </a:lnTo>
                <a:lnTo>
                  <a:pt x="1947096" y="447608"/>
                </a:lnTo>
                <a:lnTo>
                  <a:pt x="1947096" y="463594"/>
                </a:lnTo>
                <a:lnTo>
                  <a:pt x="1886349" y="463594"/>
                </a:lnTo>
                <a:lnTo>
                  <a:pt x="1886349" y="469989"/>
                </a:lnTo>
                <a:lnTo>
                  <a:pt x="1838391" y="469989"/>
                </a:lnTo>
                <a:lnTo>
                  <a:pt x="1838391" y="485975"/>
                </a:lnTo>
                <a:lnTo>
                  <a:pt x="1809616" y="485975"/>
                </a:lnTo>
                <a:lnTo>
                  <a:pt x="1809616" y="508355"/>
                </a:lnTo>
                <a:lnTo>
                  <a:pt x="1777644" y="508355"/>
                </a:lnTo>
                <a:lnTo>
                  <a:pt x="1777644" y="517947"/>
                </a:lnTo>
                <a:lnTo>
                  <a:pt x="1748869" y="517947"/>
                </a:lnTo>
                <a:lnTo>
                  <a:pt x="1748869" y="537130"/>
                </a:lnTo>
                <a:lnTo>
                  <a:pt x="1716897" y="537130"/>
                </a:lnTo>
                <a:lnTo>
                  <a:pt x="1716897" y="546722"/>
                </a:lnTo>
                <a:lnTo>
                  <a:pt x="1678531" y="546722"/>
                </a:lnTo>
                <a:lnTo>
                  <a:pt x="1678531" y="553116"/>
                </a:lnTo>
                <a:lnTo>
                  <a:pt x="1652953" y="553116"/>
                </a:lnTo>
                <a:lnTo>
                  <a:pt x="1652953" y="572299"/>
                </a:lnTo>
                <a:lnTo>
                  <a:pt x="1614587" y="572299"/>
                </a:lnTo>
                <a:lnTo>
                  <a:pt x="1614587" y="578694"/>
                </a:lnTo>
                <a:lnTo>
                  <a:pt x="1585812" y="578694"/>
                </a:lnTo>
                <a:lnTo>
                  <a:pt x="1576221" y="588285"/>
                </a:lnTo>
                <a:lnTo>
                  <a:pt x="1531460" y="588285"/>
                </a:lnTo>
                <a:lnTo>
                  <a:pt x="1531460" y="617060"/>
                </a:lnTo>
                <a:lnTo>
                  <a:pt x="1505882" y="617060"/>
                </a:lnTo>
                <a:lnTo>
                  <a:pt x="1505882" y="636243"/>
                </a:lnTo>
                <a:lnTo>
                  <a:pt x="1438741" y="636243"/>
                </a:lnTo>
                <a:lnTo>
                  <a:pt x="1438741" y="645835"/>
                </a:lnTo>
                <a:lnTo>
                  <a:pt x="1393980" y="645835"/>
                </a:lnTo>
                <a:lnTo>
                  <a:pt x="1393980" y="665018"/>
                </a:lnTo>
                <a:lnTo>
                  <a:pt x="1326839" y="665018"/>
                </a:lnTo>
                <a:lnTo>
                  <a:pt x="1326839" y="665018"/>
                </a:lnTo>
                <a:lnTo>
                  <a:pt x="1294867" y="665018"/>
                </a:lnTo>
                <a:lnTo>
                  <a:pt x="1294867" y="703385"/>
                </a:lnTo>
                <a:lnTo>
                  <a:pt x="1250106" y="703385"/>
                </a:lnTo>
                <a:lnTo>
                  <a:pt x="1250106" y="744948"/>
                </a:lnTo>
                <a:lnTo>
                  <a:pt x="1221331" y="744948"/>
                </a:lnTo>
                <a:lnTo>
                  <a:pt x="1221331" y="744948"/>
                </a:lnTo>
                <a:lnTo>
                  <a:pt x="1221331" y="767329"/>
                </a:lnTo>
                <a:lnTo>
                  <a:pt x="1198951" y="767329"/>
                </a:lnTo>
                <a:lnTo>
                  <a:pt x="1198951" y="789709"/>
                </a:lnTo>
                <a:lnTo>
                  <a:pt x="1176570" y="789709"/>
                </a:lnTo>
                <a:lnTo>
                  <a:pt x="1176570" y="789709"/>
                </a:lnTo>
                <a:lnTo>
                  <a:pt x="1157387" y="808892"/>
                </a:lnTo>
                <a:lnTo>
                  <a:pt x="1141401" y="824878"/>
                </a:lnTo>
                <a:lnTo>
                  <a:pt x="1112626" y="824878"/>
                </a:lnTo>
                <a:lnTo>
                  <a:pt x="1112626" y="860048"/>
                </a:lnTo>
                <a:lnTo>
                  <a:pt x="1083851" y="860048"/>
                </a:lnTo>
                <a:lnTo>
                  <a:pt x="1083851" y="882428"/>
                </a:lnTo>
                <a:lnTo>
                  <a:pt x="1051879" y="882428"/>
                </a:lnTo>
                <a:lnTo>
                  <a:pt x="1051879" y="920794"/>
                </a:lnTo>
                <a:lnTo>
                  <a:pt x="1026302" y="920794"/>
                </a:lnTo>
                <a:lnTo>
                  <a:pt x="1026302" y="943175"/>
                </a:lnTo>
                <a:lnTo>
                  <a:pt x="987935" y="943175"/>
                </a:lnTo>
                <a:lnTo>
                  <a:pt x="987935" y="962358"/>
                </a:lnTo>
                <a:lnTo>
                  <a:pt x="943174" y="962358"/>
                </a:lnTo>
                <a:lnTo>
                  <a:pt x="943174" y="987936"/>
                </a:lnTo>
                <a:lnTo>
                  <a:pt x="888822" y="987936"/>
                </a:lnTo>
                <a:lnTo>
                  <a:pt x="888822" y="1013513"/>
                </a:lnTo>
                <a:lnTo>
                  <a:pt x="847258" y="1013513"/>
                </a:lnTo>
                <a:lnTo>
                  <a:pt x="847258" y="1035894"/>
                </a:lnTo>
                <a:lnTo>
                  <a:pt x="824878" y="1035894"/>
                </a:lnTo>
                <a:lnTo>
                  <a:pt x="824878" y="1067866"/>
                </a:lnTo>
                <a:lnTo>
                  <a:pt x="786511" y="1067866"/>
                </a:lnTo>
                <a:lnTo>
                  <a:pt x="786511" y="1093443"/>
                </a:lnTo>
                <a:lnTo>
                  <a:pt x="725765" y="1093443"/>
                </a:lnTo>
                <a:lnTo>
                  <a:pt x="725765" y="1115824"/>
                </a:lnTo>
                <a:lnTo>
                  <a:pt x="696990" y="1115824"/>
                </a:lnTo>
                <a:lnTo>
                  <a:pt x="696990" y="1141401"/>
                </a:lnTo>
                <a:lnTo>
                  <a:pt x="671412" y="1141401"/>
                </a:lnTo>
                <a:lnTo>
                  <a:pt x="671412" y="1141401"/>
                </a:lnTo>
                <a:lnTo>
                  <a:pt x="671412" y="1141401"/>
                </a:lnTo>
                <a:lnTo>
                  <a:pt x="649032" y="1163781"/>
                </a:lnTo>
                <a:lnTo>
                  <a:pt x="649032" y="1163781"/>
                </a:lnTo>
                <a:lnTo>
                  <a:pt x="629849" y="1182964"/>
                </a:lnTo>
                <a:lnTo>
                  <a:pt x="620256" y="1192557"/>
                </a:lnTo>
                <a:lnTo>
                  <a:pt x="604271" y="1208542"/>
                </a:lnTo>
                <a:lnTo>
                  <a:pt x="569102" y="1224529"/>
                </a:lnTo>
                <a:lnTo>
                  <a:pt x="565904" y="1259698"/>
                </a:lnTo>
                <a:lnTo>
                  <a:pt x="546721" y="1259698"/>
                </a:lnTo>
                <a:lnTo>
                  <a:pt x="546721" y="1298064"/>
                </a:lnTo>
                <a:lnTo>
                  <a:pt x="517946" y="1298064"/>
                </a:lnTo>
                <a:lnTo>
                  <a:pt x="514749" y="1320445"/>
                </a:lnTo>
                <a:lnTo>
                  <a:pt x="492369" y="1320445"/>
                </a:lnTo>
                <a:lnTo>
                  <a:pt x="489172" y="1358811"/>
                </a:lnTo>
                <a:lnTo>
                  <a:pt x="473186" y="1355614"/>
                </a:lnTo>
                <a:lnTo>
                  <a:pt x="473186" y="1377994"/>
                </a:lnTo>
                <a:lnTo>
                  <a:pt x="454002" y="1377994"/>
                </a:lnTo>
                <a:lnTo>
                  <a:pt x="454002" y="1397178"/>
                </a:lnTo>
                <a:lnTo>
                  <a:pt x="434819" y="1397178"/>
                </a:lnTo>
                <a:lnTo>
                  <a:pt x="434819" y="1432347"/>
                </a:lnTo>
                <a:lnTo>
                  <a:pt x="412439" y="1432347"/>
                </a:lnTo>
                <a:lnTo>
                  <a:pt x="412439" y="1464319"/>
                </a:lnTo>
                <a:lnTo>
                  <a:pt x="412439" y="1464319"/>
                </a:lnTo>
                <a:lnTo>
                  <a:pt x="393256" y="1483502"/>
                </a:lnTo>
                <a:lnTo>
                  <a:pt x="367678" y="1483502"/>
                </a:lnTo>
                <a:lnTo>
                  <a:pt x="367678" y="1528263"/>
                </a:lnTo>
                <a:lnTo>
                  <a:pt x="367678" y="1528263"/>
                </a:lnTo>
                <a:lnTo>
                  <a:pt x="342100" y="1553841"/>
                </a:lnTo>
                <a:lnTo>
                  <a:pt x="319720" y="1553841"/>
                </a:lnTo>
                <a:lnTo>
                  <a:pt x="319720" y="1573024"/>
                </a:lnTo>
                <a:lnTo>
                  <a:pt x="303734" y="1573024"/>
                </a:lnTo>
                <a:lnTo>
                  <a:pt x="303734" y="1614587"/>
                </a:lnTo>
                <a:lnTo>
                  <a:pt x="278156" y="1614587"/>
                </a:lnTo>
                <a:lnTo>
                  <a:pt x="278156" y="1659348"/>
                </a:lnTo>
                <a:lnTo>
                  <a:pt x="258973" y="1659348"/>
                </a:lnTo>
                <a:lnTo>
                  <a:pt x="258973" y="1684926"/>
                </a:lnTo>
                <a:lnTo>
                  <a:pt x="239790" y="1684926"/>
                </a:lnTo>
                <a:lnTo>
                  <a:pt x="239790" y="1732884"/>
                </a:lnTo>
                <a:lnTo>
                  <a:pt x="239790" y="1732884"/>
                </a:lnTo>
                <a:lnTo>
                  <a:pt x="239790" y="1790434"/>
                </a:lnTo>
                <a:lnTo>
                  <a:pt x="191832" y="1790434"/>
                </a:lnTo>
                <a:lnTo>
                  <a:pt x="191832" y="1841589"/>
                </a:lnTo>
                <a:lnTo>
                  <a:pt x="191832" y="1841589"/>
                </a:lnTo>
                <a:lnTo>
                  <a:pt x="172649" y="1860772"/>
                </a:lnTo>
                <a:lnTo>
                  <a:pt x="143874" y="1860772"/>
                </a:lnTo>
                <a:lnTo>
                  <a:pt x="143874" y="1895941"/>
                </a:lnTo>
                <a:lnTo>
                  <a:pt x="121493" y="1895941"/>
                </a:lnTo>
                <a:lnTo>
                  <a:pt x="121493" y="1943899"/>
                </a:lnTo>
                <a:lnTo>
                  <a:pt x="92718" y="1943899"/>
                </a:lnTo>
                <a:lnTo>
                  <a:pt x="92718" y="1966280"/>
                </a:lnTo>
                <a:lnTo>
                  <a:pt x="70338" y="1966280"/>
                </a:lnTo>
                <a:lnTo>
                  <a:pt x="70338" y="2001449"/>
                </a:lnTo>
                <a:lnTo>
                  <a:pt x="35169" y="2001449"/>
                </a:lnTo>
                <a:lnTo>
                  <a:pt x="38366" y="2039815"/>
                </a:lnTo>
                <a:lnTo>
                  <a:pt x="0" y="2043013"/>
                </a:lnTo>
                <a:lnTo>
                  <a:pt x="0" y="2043013"/>
                </a:lnTo>
              </a:path>
            </a:pathLst>
          </a:custGeom>
          <a:noFill/>
          <a:ln w="38100">
            <a:solidFill>
              <a:srgbClr val="7F7F7F"/>
            </a:solidFill>
            <a:round/>
            <a:headEnd/>
            <a:tailEnd/>
          </a:ln>
        </p:spPr>
        <p:txBody>
          <a:bodyPr rtlCol="0" anchor="ctr"/>
          <a:lstStyle/>
          <a:p>
            <a:pPr algn="ctr" defTabSz="685783" fontAlgn="base">
              <a:spcBef>
                <a:spcPct val="0"/>
              </a:spcBef>
              <a:spcAft>
                <a:spcPct val="0"/>
              </a:spcAft>
              <a:defRPr/>
            </a:pPr>
            <a:endParaRPr lang="en-GB" sz="1350">
              <a:solidFill>
                <a:srgbClr val="030303"/>
              </a:solidFill>
              <a:latin typeface="Calibri"/>
              <a:ea typeface="ＭＳ Ｐゴシック" pitchFamily="34" charset="-128"/>
              <a:cs typeface="Arial" panose="020B0604020202020204" pitchFamily="34" charset="0"/>
            </a:endParaRPr>
          </a:p>
        </p:txBody>
      </p:sp>
      <p:sp>
        <p:nvSpPr>
          <p:cNvPr id="148" name="Freeform: Shape 147">
            <a:extLst>
              <a:ext uri="{FF2B5EF4-FFF2-40B4-BE49-F238E27FC236}">
                <a16:creationId xmlns:a16="http://schemas.microsoft.com/office/drawing/2014/main" id="{2BC0A673-9946-46CB-9F49-6C6466A414EC}"/>
              </a:ext>
            </a:extLst>
          </p:cNvPr>
          <p:cNvSpPr/>
          <p:nvPr/>
        </p:nvSpPr>
        <p:spPr bwMode="auto">
          <a:xfrm>
            <a:off x="1265465" y="2919228"/>
            <a:ext cx="2955471" cy="1412421"/>
          </a:xfrm>
          <a:custGeom>
            <a:avLst/>
            <a:gdLst>
              <a:gd name="connsiteX0" fmla="*/ 3940628 w 3940628"/>
              <a:gd name="connsiteY0" fmla="*/ 0 h 1883228"/>
              <a:gd name="connsiteX1" fmla="*/ 3831771 w 3940628"/>
              <a:gd name="connsiteY1" fmla="*/ 0 h 1883228"/>
              <a:gd name="connsiteX2" fmla="*/ 3831771 w 3940628"/>
              <a:gd name="connsiteY2" fmla="*/ 13607 h 1883228"/>
              <a:gd name="connsiteX3" fmla="*/ 3761014 w 3940628"/>
              <a:gd name="connsiteY3" fmla="*/ 13607 h 1883228"/>
              <a:gd name="connsiteX4" fmla="*/ 3761014 w 3940628"/>
              <a:gd name="connsiteY4" fmla="*/ 27214 h 1883228"/>
              <a:gd name="connsiteX5" fmla="*/ 3676650 w 3940628"/>
              <a:gd name="connsiteY5" fmla="*/ 27214 h 1883228"/>
              <a:gd name="connsiteX6" fmla="*/ 3676650 w 3940628"/>
              <a:gd name="connsiteY6" fmla="*/ 40821 h 1883228"/>
              <a:gd name="connsiteX7" fmla="*/ 3586843 w 3940628"/>
              <a:gd name="connsiteY7" fmla="*/ 40821 h 1883228"/>
              <a:gd name="connsiteX8" fmla="*/ 3586843 w 3940628"/>
              <a:gd name="connsiteY8" fmla="*/ 51707 h 1883228"/>
              <a:gd name="connsiteX9" fmla="*/ 3502478 w 3940628"/>
              <a:gd name="connsiteY9" fmla="*/ 51707 h 1883228"/>
              <a:gd name="connsiteX10" fmla="*/ 3502478 w 3940628"/>
              <a:gd name="connsiteY10" fmla="*/ 70757 h 1883228"/>
              <a:gd name="connsiteX11" fmla="*/ 3461657 w 3940628"/>
              <a:gd name="connsiteY11" fmla="*/ 70757 h 1883228"/>
              <a:gd name="connsiteX12" fmla="*/ 3461657 w 3940628"/>
              <a:gd name="connsiteY12" fmla="*/ 87086 h 1883228"/>
              <a:gd name="connsiteX13" fmla="*/ 3415393 w 3940628"/>
              <a:gd name="connsiteY13" fmla="*/ 87086 h 1883228"/>
              <a:gd name="connsiteX14" fmla="*/ 3415393 w 3940628"/>
              <a:gd name="connsiteY14" fmla="*/ 100693 h 1883228"/>
              <a:gd name="connsiteX15" fmla="*/ 3366407 w 3940628"/>
              <a:gd name="connsiteY15" fmla="*/ 100693 h 1883228"/>
              <a:gd name="connsiteX16" fmla="*/ 3366407 w 3940628"/>
              <a:gd name="connsiteY16" fmla="*/ 114300 h 1883228"/>
              <a:gd name="connsiteX17" fmla="*/ 3331028 w 3940628"/>
              <a:gd name="connsiteY17" fmla="*/ 114300 h 1883228"/>
              <a:gd name="connsiteX18" fmla="*/ 3331028 w 3940628"/>
              <a:gd name="connsiteY18" fmla="*/ 130628 h 1883228"/>
              <a:gd name="connsiteX19" fmla="*/ 3276600 w 3940628"/>
              <a:gd name="connsiteY19" fmla="*/ 130628 h 1883228"/>
              <a:gd name="connsiteX20" fmla="*/ 3276600 w 3940628"/>
              <a:gd name="connsiteY20" fmla="*/ 144236 h 1883228"/>
              <a:gd name="connsiteX21" fmla="*/ 3238500 w 3940628"/>
              <a:gd name="connsiteY21" fmla="*/ 144236 h 1883228"/>
              <a:gd name="connsiteX22" fmla="*/ 3238500 w 3940628"/>
              <a:gd name="connsiteY22" fmla="*/ 160564 h 1883228"/>
              <a:gd name="connsiteX23" fmla="*/ 3203121 w 3940628"/>
              <a:gd name="connsiteY23" fmla="*/ 160564 h 1883228"/>
              <a:gd name="connsiteX24" fmla="*/ 3203121 w 3940628"/>
              <a:gd name="connsiteY24" fmla="*/ 179614 h 1883228"/>
              <a:gd name="connsiteX25" fmla="*/ 3165021 w 3940628"/>
              <a:gd name="connsiteY25" fmla="*/ 179614 h 1883228"/>
              <a:gd name="connsiteX26" fmla="*/ 3165021 w 3940628"/>
              <a:gd name="connsiteY26" fmla="*/ 193221 h 1883228"/>
              <a:gd name="connsiteX27" fmla="*/ 3091543 w 3940628"/>
              <a:gd name="connsiteY27" fmla="*/ 193221 h 1883228"/>
              <a:gd name="connsiteX28" fmla="*/ 3091543 w 3940628"/>
              <a:gd name="connsiteY28" fmla="*/ 193221 h 1883228"/>
              <a:gd name="connsiteX29" fmla="*/ 3069771 w 3940628"/>
              <a:gd name="connsiteY29" fmla="*/ 214993 h 1883228"/>
              <a:gd name="connsiteX30" fmla="*/ 3069771 w 3940628"/>
              <a:gd name="connsiteY30" fmla="*/ 231321 h 1883228"/>
              <a:gd name="connsiteX31" fmla="*/ 2952750 w 3940628"/>
              <a:gd name="connsiteY31" fmla="*/ 231321 h 1883228"/>
              <a:gd name="connsiteX32" fmla="*/ 2952750 w 3940628"/>
              <a:gd name="connsiteY32" fmla="*/ 239486 h 1883228"/>
              <a:gd name="connsiteX33" fmla="*/ 2887435 w 3940628"/>
              <a:gd name="connsiteY33" fmla="*/ 239486 h 1883228"/>
              <a:gd name="connsiteX34" fmla="*/ 2887435 w 3940628"/>
              <a:gd name="connsiteY34" fmla="*/ 258536 h 1883228"/>
              <a:gd name="connsiteX35" fmla="*/ 2819400 w 3940628"/>
              <a:gd name="connsiteY35" fmla="*/ 258536 h 1883228"/>
              <a:gd name="connsiteX36" fmla="*/ 2819400 w 3940628"/>
              <a:gd name="connsiteY36" fmla="*/ 269421 h 1883228"/>
              <a:gd name="connsiteX37" fmla="*/ 2762250 w 3940628"/>
              <a:gd name="connsiteY37" fmla="*/ 269421 h 1883228"/>
              <a:gd name="connsiteX38" fmla="*/ 2759528 w 3940628"/>
              <a:gd name="connsiteY38" fmla="*/ 272143 h 1883228"/>
              <a:gd name="connsiteX39" fmla="*/ 2707821 w 3940628"/>
              <a:gd name="connsiteY39" fmla="*/ 272143 h 1883228"/>
              <a:gd name="connsiteX40" fmla="*/ 2707821 w 3940628"/>
              <a:gd name="connsiteY40" fmla="*/ 288471 h 1883228"/>
              <a:gd name="connsiteX41" fmla="*/ 2650671 w 3940628"/>
              <a:gd name="connsiteY41" fmla="*/ 288471 h 1883228"/>
              <a:gd name="connsiteX42" fmla="*/ 2650671 w 3940628"/>
              <a:gd name="connsiteY42" fmla="*/ 307521 h 1883228"/>
              <a:gd name="connsiteX43" fmla="*/ 2582635 w 3940628"/>
              <a:gd name="connsiteY43" fmla="*/ 307521 h 1883228"/>
              <a:gd name="connsiteX44" fmla="*/ 2582635 w 3940628"/>
              <a:gd name="connsiteY44" fmla="*/ 326571 h 1883228"/>
              <a:gd name="connsiteX45" fmla="*/ 2511878 w 3940628"/>
              <a:gd name="connsiteY45" fmla="*/ 326571 h 1883228"/>
              <a:gd name="connsiteX46" fmla="*/ 2511878 w 3940628"/>
              <a:gd name="connsiteY46" fmla="*/ 337457 h 1883228"/>
              <a:gd name="connsiteX47" fmla="*/ 2465614 w 3940628"/>
              <a:gd name="connsiteY47" fmla="*/ 337457 h 1883228"/>
              <a:gd name="connsiteX48" fmla="*/ 2465614 w 3940628"/>
              <a:gd name="connsiteY48" fmla="*/ 348343 h 1883228"/>
              <a:gd name="connsiteX49" fmla="*/ 2430235 w 3940628"/>
              <a:gd name="connsiteY49" fmla="*/ 348343 h 1883228"/>
              <a:gd name="connsiteX50" fmla="*/ 2430235 w 3940628"/>
              <a:gd name="connsiteY50" fmla="*/ 375557 h 1883228"/>
              <a:gd name="connsiteX51" fmla="*/ 2389414 w 3940628"/>
              <a:gd name="connsiteY51" fmla="*/ 375557 h 1883228"/>
              <a:gd name="connsiteX52" fmla="*/ 2389414 w 3940628"/>
              <a:gd name="connsiteY52" fmla="*/ 375557 h 1883228"/>
              <a:gd name="connsiteX53" fmla="*/ 2389414 w 3940628"/>
              <a:gd name="connsiteY53" fmla="*/ 400050 h 1883228"/>
              <a:gd name="connsiteX54" fmla="*/ 2264228 w 3940628"/>
              <a:gd name="connsiteY54" fmla="*/ 400050 h 1883228"/>
              <a:gd name="connsiteX55" fmla="*/ 2264228 w 3940628"/>
              <a:gd name="connsiteY55" fmla="*/ 413657 h 1883228"/>
              <a:gd name="connsiteX56" fmla="*/ 2228850 w 3940628"/>
              <a:gd name="connsiteY56" fmla="*/ 413657 h 1883228"/>
              <a:gd name="connsiteX57" fmla="*/ 2228850 w 3940628"/>
              <a:gd name="connsiteY57" fmla="*/ 424543 h 1883228"/>
              <a:gd name="connsiteX58" fmla="*/ 2139043 w 3940628"/>
              <a:gd name="connsiteY58" fmla="*/ 424543 h 1883228"/>
              <a:gd name="connsiteX59" fmla="*/ 2139043 w 3940628"/>
              <a:gd name="connsiteY59" fmla="*/ 429986 h 1883228"/>
              <a:gd name="connsiteX60" fmla="*/ 2098221 w 3940628"/>
              <a:gd name="connsiteY60" fmla="*/ 429986 h 1883228"/>
              <a:gd name="connsiteX61" fmla="*/ 2098221 w 3940628"/>
              <a:gd name="connsiteY61" fmla="*/ 440871 h 1883228"/>
              <a:gd name="connsiteX62" fmla="*/ 2054678 w 3940628"/>
              <a:gd name="connsiteY62" fmla="*/ 440871 h 1883228"/>
              <a:gd name="connsiteX63" fmla="*/ 2054678 w 3940628"/>
              <a:gd name="connsiteY63" fmla="*/ 440871 h 1883228"/>
              <a:gd name="connsiteX64" fmla="*/ 2019300 w 3940628"/>
              <a:gd name="connsiteY64" fmla="*/ 440871 h 1883228"/>
              <a:gd name="connsiteX65" fmla="*/ 2019300 w 3940628"/>
              <a:gd name="connsiteY65" fmla="*/ 468086 h 1883228"/>
              <a:gd name="connsiteX66" fmla="*/ 1978478 w 3940628"/>
              <a:gd name="connsiteY66" fmla="*/ 468086 h 1883228"/>
              <a:gd name="connsiteX67" fmla="*/ 1978478 w 3940628"/>
              <a:gd name="connsiteY67" fmla="*/ 489857 h 1883228"/>
              <a:gd name="connsiteX68" fmla="*/ 1915885 w 3940628"/>
              <a:gd name="connsiteY68" fmla="*/ 489857 h 1883228"/>
              <a:gd name="connsiteX69" fmla="*/ 1915885 w 3940628"/>
              <a:gd name="connsiteY69" fmla="*/ 503464 h 1883228"/>
              <a:gd name="connsiteX70" fmla="*/ 1866900 w 3940628"/>
              <a:gd name="connsiteY70" fmla="*/ 503464 h 1883228"/>
              <a:gd name="connsiteX71" fmla="*/ 1866900 w 3940628"/>
              <a:gd name="connsiteY71" fmla="*/ 511628 h 1883228"/>
              <a:gd name="connsiteX72" fmla="*/ 1777093 w 3940628"/>
              <a:gd name="connsiteY72" fmla="*/ 511628 h 1883228"/>
              <a:gd name="connsiteX73" fmla="*/ 1777093 w 3940628"/>
              <a:gd name="connsiteY73" fmla="*/ 527957 h 1883228"/>
              <a:gd name="connsiteX74" fmla="*/ 1690007 w 3940628"/>
              <a:gd name="connsiteY74" fmla="*/ 527957 h 1883228"/>
              <a:gd name="connsiteX75" fmla="*/ 1690007 w 3940628"/>
              <a:gd name="connsiteY75" fmla="*/ 541564 h 1883228"/>
              <a:gd name="connsiteX76" fmla="*/ 1619250 w 3940628"/>
              <a:gd name="connsiteY76" fmla="*/ 541564 h 1883228"/>
              <a:gd name="connsiteX77" fmla="*/ 1619250 w 3940628"/>
              <a:gd name="connsiteY77" fmla="*/ 555171 h 1883228"/>
              <a:gd name="connsiteX78" fmla="*/ 1589314 w 3940628"/>
              <a:gd name="connsiteY78" fmla="*/ 555171 h 1883228"/>
              <a:gd name="connsiteX79" fmla="*/ 1589314 w 3940628"/>
              <a:gd name="connsiteY79" fmla="*/ 555171 h 1883228"/>
              <a:gd name="connsiteX80" fmla="*/ 1553935 w 3940628"/>
              <a:gd name="connsiteY80" fmla="*/ 555171 h 1883228"/>
              <a:gd name="connsiteX81" fmla="*/ 1553935 w 3940628"/>
              <a:gd name="connsiteY81" fmla="*/ 585107 h 1883228"/>
              <a:gd name="connsiteX82" fmla="*/ 1521278 w 3940628"/>
              <a:gd name="connsiteY82" fmla="*/ 585107 h 1883228"/>
              <a:gd name="connsiteX83" fmla="*/ 1521278 w 3940628"/>
              <a:gd name="connsiteY83" fmla="*/ 601436 h 1883228"/>
              <a:gd name="connsiteX84" fmla="*/ 1475014 w 3940628"/>
              <a:gd name="connsiteY84" fmla="*/ 601436 h 1883228"/>
              <a:gd name="connsiteX85" fmla="*/ 1475014 w 3940628"/>
              <a:gd name="connsiteY85" fmla="*/ 612321 h 1883228"/>
              <a:gd name="connsiteX86" fmla="*/ 1434193 w 3940628"/>
              <a:gd name="connsiteY86" fmla="*/ 612321 h 1883228"/>
              <a:gd name="connsiteX87" fmla="*/ 1434193 w 3940628"/>
              <a:gd name="connsiteY87" fmla="*/ 628650 h 1883228"/>
              <a:gd name="connsiteX88" fmla="*/ 1374321 w 3940628"/>
              <a:gd name="connsiteY88" fmla="*/ 628650 h 1883228"/>
              <a:gd name="connsiteX89" fmla="*/ 1374321 w 3940628"/>
              <a:gd name="connsiteY89" fmla="*/ 628650 h 1883228"/>
              <a:gd name="connsiteX90" fmla="*/ 1374321 w 3940628"/>
              <a:gd name="connsiteY90" fmla="*/ 644978 h 1883228"/>
              <a:gd name="connsiteX91" fmla="*/ 1319893 w 3940628"/>
              <a:gd name="connsiteY91" fmla="*/ 644978 h 1883228"/>
              <a:gd name="connsiteX92" fmla="*/ 1319893 w 3940628"/>
              <a:gd name="connsiteY92" fmla="*/ 664028 h 1883228"/>
              <a:gd name="connsiteX93" fmla="*/ 1279071 w 3940628"/>
              <a:gd name="connsiteY93" fmla="*/ 664028 h 1883228"/>
              <a:gd name="connsiteX94" fmla="*/ 1279071 w 3940628"/>
              <a:gd name="connsiteY94" fmla="*/ 693964 h 1883228"/>
              <a:gd name="connsiteX95" fmla="*/ 1232807 w 3940628"/>
              <a:gd name="connsiteY95" fmla="*/ 693964 h 1883228"/>
              <a:gd name="connsiteX96" fmla="*/ 1232807 w 3940628"/>
              <a:gd name="connsiteY96" fmla="*/ 732064 h 1883228"/>
              <a:gd name="connsiteX97" fmla="*/ 1197428 w 3940628"/>
              <a:gd name="connsiteY97" fmla="*/ 732064 h 1883228"/>
              <a:gd name="connsiteX98" fmla="*/ 1197428 w 3940628"/>
              <a:gd name="connsiteY98" fmla="*/ 748393 h 1883228"/>
              <a:gd name="connsiteX99" fmla="*/ 1172935 w 3940628"/>
              <a:gd name="connsiteY99" fmla="*/ 748393 h 1883228"/>
              <a:gd name="connsiteX100" fmla="*/ 1172935 w 3940628"/>
              <a:gd name="connsiteY100" fmla="*/ 772886 h 1883228"/>
              <a:gd name="connsiteX101" fmla="*/ 1137557 w 3940628"/>
              <a:gd name="connsiteY101" fmla="*/ 772886 h 1883228"/>
              <a:gd name="connsiteX102" fmla="*/ 1137557 w 3940628"/>
              <a:gd name="connsiteY102" fmla="*/ 794657 h 1883228"/>
              <a:gd name="connsiteX103" fmla="*/ 1113064 w 3940628"/>
              <a:gd name="connsiteY103" fmla="*/ 794657 h 1883228"/>
              <a:gd name="connsiteX104" fmla="*/ 1113064 w 3940628"/>
              <a:gd name="connsiteY104" fmla="*/ 813707 h 1883228"/>
              <a:gd name="connsiteX105" fmla="*/ 1053193 w 3940628"/>
              <a:gd name="connsiteY105" fmla="*/ 813707 h 1883228"/>
              <a:gd name="connsiteX106" fmla="*/ 1053193 w 3940628"/>
              <a:gd name="connsiteY106" fmla="*/ 846364 h 1883228"/>
              <a:gd name="connsiteX107" fmla="*/ 1025978 w 3940628"/>
              <a:gd name="connsiteY107" fmla="*/ 846364 h 1883228"/>
              <a:gd name="connsiteX108" fmla="*/ 1025978 w 3940628"/>
              <a:gd name="connsiteY108" fmla="*/ 862693 h 1883228"/>
              <a:gd name="connsiteX109" fmla="*/ 1004207 w 3940628"/>
              <a:gd name="connsiteY109" fmla="*/ 862693 h 1883228"/>
              <a:gd name="connsiteX110" fmla="*/ 1004207 w 3940628"/>
              <a:gd name="connsiteY110" fmla="*/ 881743 h 1883228"/>
              <a:gd name="connsiteX111" fmla="*/ 968828 w 3940628"/>
              <a:gd name="connsiteY111" fmla="*/ 881743 h 1883228"/>
              <a:gd name="connsiteX112" fmla="*/ 968828 w 3940628"/>
              <a:gd name="connsiteY112" fmla="*/ 895350 h 1883228"/>
              <a:gd name="connsiteX113" fmla="*/ 936171 w 3940628"/>
              <a:gd name="connsiteY113" fmla="*/ 895350 h 1883228"/>
              <a:gd name="connsiteX114" fmla="*/ 936171 w 3940628"/>
              <a:gd name="connsiteY114" fmla="*/ 911678 h 1883228"/>
              <a:gd name="connsiteX115" fmla="*/ 911678 w 3940628"/>
              <a:gd name="connsiteY115" fmla="*/ 911678 h 1883228"/>
              <a:gd name="connsiteX116" fmla="*/ 911678 w 3940628"/>
              <a:gd name="connsiteY116" fmla="*/ 928007 h 1883228"/>
              <a:gd name="connsiteX117" fmla="*/ 879021 w 3940628"/>
              <a:gd name="connsiteY117" fmla="*/ 928007 h 1883228"/>
              <a:gd name="connsiteX118" fmla="*/ 879021 w 3940628"/>
              <a:gd name="connsiteY118" fmla="*/ 947057 h 1883228"/>
              <a:gd name="connsiteX119" fmla="*/ 857250 w 3940628"/>
              <a:gd name="connsiteY119" fmla="*/ 947057 h 1883228"/>
              <a:gd name="connsiteX120" fmla="*/ 857250 w 3940628"/>
              <a:gd name="connsiteY120" fmla="*/ 976993 h 1883228"/>
              <a:gd name="connsiteX121" fmla="*/ 827314 w 3940628"/>
              <a:gd name="connsiteY121" fmla="*/ 976993 h 1883228"/>
              <a:gd name="connsiteX122" fmla="*/ 827314 w 3940628"/>
              <a:gd name="connsiteY122" fmla="*/ 1001486 h 1883228"/>
              <a:gd name="connsiteX123" fmla="*/ 789214 w 3940628"/>
              <a:gd name="connsiteY123" fmla="*/ 1001486 h 1883228"/>
              <a:gd name="connsiteX124" fmla="*/ 789214 w 3940628"/>
              <a:gd name="connsiteY124" fmla="*/ 1012371 h 1883228"/>
              <a:gd name="connsiteX125" fmla="*/ 742950 w 3940628"/>
              <a:gd name="connsiteY125" fmla="*/ 1012371 h 1883228"/>
              <a:gd name="connsiteX126" fmla="*/ 742950 w 3940628"/>
              <a:gd name="connsiteY126" fmla="*/ 1042307 h 1883228"/>
              <a:gd name="connsiteX127" fmla="*/ 702128 w 3940628"/>
              <a:gd name="connsiteY127" fmla="*/ 1042307 h 1883228"/>
              <a:gd name="connsiteX128" fmla="*/ 702128 w 3940628"/>
              <a:gd name="connsiteY128" fmla="*/ 1077686 h 1883228"/>
              <a:gd name="connsiteX129" fmla="*/ 639535 w 3940628"/>
              <a:gd name="connsiteY129" fmla="*/ 1077686 h 1883228"/>
              <a:gd name="connsiteX130" fmla="*/ 639535 w 3940628"/>
              <a:gd name="connsiteY130" fmla="*/ 1113064 h 1883228"/>
              <a:gd name="connsiteX131" fmla="*/ 612321 w 3940628"/>
              <a:gd name="connsiteY131" fmla="*/ 1113064 h 1883228"/>
              <a:gd name="connsiteX132" fmla="*/ 612321 w 3940628"/>
              <a:gd name="connsiteY132" fmla="*/ 1132114 h 1883228"/>
              <a:gd name="connsiteX133" fmla="*/ 590550 w 3940628"/>
              <a:gd name="connsiteY133" fmla="*/ 1132114 h 1883228"/>
              <a:gd name="connsiteX134" fmla="*/ 590550 w 3940628"/>
              <a:gd name="connsiteY134" fmla="*/ 1159328 h 1883228"/>
              <a:gd name="connsiteX135" fmla="*/ 590550 w 3940628"/>
              <a:gd name="connsiteY135" fmla="*/ 1159328 h 1883228"/>
              <a:gd name="connsiteX136" fmla="*/ 576942 w 3940628"/>
              <a:gd name="connsiteY136" fmla="*/ 1172936 h 1883228"/>
              <a:gd name="connsiteX137" fmla="*/ 552450 w 3940628"/>
              <a:gd name="connsiteY137" fmla="*/ 1172936 h 1883228"/>
              <a:gd name="connsiteX138" fmla="*/ 552450 w 3940628"/>
              <a:gd name="connsiteY138" fmla="*/ 1205593 h 1883228"/>
              <a:gd name="connsiteX139" fmla="*/ 522514 w 3940628"/>
              <a:gd name="connsiteY139" fmla="*/ 1205593 h 1883228"/>
              <a:gd name="connsiteX140" fmla="*/ 522514 w 3940628"/>
              <a:gd name="connsiteY140" fmla="*/ 1219200 h 1883228"/>
              <a:gd name="connsiteX141" fmla="*/ 503464 w 3940628"/>
              <a:gd name="connsiteY141" fmla="*/ 1219200 h 1883228"/>
              <a:gd name="connsiteX142" fmla="*/ 503464 w 3940628"/>
              <a:gd name="connsiteY142" fmla="*/ 1257300 h 1883228"/>
              <a:gd name="connsiteX143" fmla="*/ 481693 w 3940628"/>
              <a:gd name="connsiteY143" fmla="*/ 1257300 h 1883228"/>
              <a:gd name="connsiteX144" fmla="*/ 481693 w 3940628"/>
              <a:gd name="connsiteY144" fmla="*/ 1284514 h 1883228"/>
              <a:gd name="connsiteX145" fmla="*/ 457200 w 3940628"/>
              <a:gd name="connsiteY145" fmla="*/ 1284514 h 1883228"/>
              <a:gd name="connsiteX146" fmla="*/ 457200 w 3940628"/>
              <a:gd name="connsiteY146" fmla="*/ 1317171 h 1883228"/>
              <a:gd name="connsiteX147" fmla="*/ 435428 w 3940628"/>
              <a:gd name="connsiteY147" fmla="*/ 1317171 h 1883228"/>
              <a:gd name="connsiteX148" fmla="*/ 435428 w 3940628"/>
              <a:gd name="connsiteY148" fmla="*/ 1347107 h 1883228"/>
              <a:gd name="connsiteX149" fmla="*/ 416378 w 3940628"/>
              <a:gd name="connsiteY149" fmla="*/ 1347107 h 1883228"/>
              <a:gd name="connsiteX150" fmla="*/ 416378 w 3940628"/>
              <a:gd name="connsiteY150" fmla="*/ 1371600 h 1883228"/>
              <a:gd name="connsiteX151" fmla="*/ 391885 w 3940628"/>
              <a:gd name="connsiteY151" fmla="*/ 1371600 h 1883228"/>
              <a:gd name="connsiteX152" fmla="*/ 391885 w 3940628"/>
              <a:gd name="connsiteY152" fmla="*/ 1401536 h 1883228"/>
              <a:gd name="connsiteX153" fmla="*/ 372835 w 3940628"/>
              <a:gd name="connsiteY153" fmla="*/ 1401536 h 1883228"/>
              <a:gd name="connsiteX154" fmla="*/ 372835 w 3940628"/>
              <a:gd name="connsiteY154" fmla="*/ 1442357 h 1883228"/>
              <a:gd name="connsiteX155" fmla="*/ 348343 w 3940628"/>
              <a:gd name="connsiteY155" fmla="*/ 1442357 h 1883228"/>
              <a:gd name="connsiteX156" fmla="*/ 348343 w 3940628"/>
              <a:gd name="connsiteY156" fmla="*/ 1477736 h 1883228"/>
              <a:gd name="connsiteX157" fmla="*/ 348343 w 3940628"/>
              <a:gd name="connsiteY157" fmla="*/ 1477736 h 1883228"/>
              <a:gd name="connsiteX158" fmla="*/ 348343 w 3940628"/>
              <a:gd name="connsiteY158" fmla="*/ 1515836 h 1883228"/>
              <a:gd name="connsiteX159" fmla="*/ 304800 w 3940628"/>
              <a:gd name="connsiteY159" fmla="*/ 1515836 h 1883228"/>
              <a:gd name="connsiteX160" fmla="*/ 304800 w 3940628"/>
              <a:gd name="connsiteY160" fmla="*/ 1559378 h 1883228"/>
              <a:gd name="connsiteX161" fmla="*/ 280307 w 3940628"/>
              <a:gd name="connsiteY161" fmla="*/ 1559378 h 1883228"/>
              <a:gd name="connsiteX162" fmla="*/ 280307 w 3940628"/>
              <a:gd name="connsiteY162" fmla="*/ 1589314 h 1883228"/>
              <a:gd name="connsiteX163" fmla="*/ 261257 w 3940628"/>
              <a:gd name="connsiteY163" fmla="*/ 1589314 h 1883228"/>
              <a:gd name="connsiteX164" fmla="*/ 261257 w 3940628"/>
              <a:gd name="connsiteY164" fmla="*/ 1621971 h 1883228"/>
              <a:gd name="connsiteX165" fmla="*/ 239485 w 3940628"/>
              <a:gd name="connsiteY165" fmla="*/ 1621971 h 1883228"/>
              <a:gd name="connsiteX166" fmla="*/ 239485 w 3940628"/>
              <a:gd name="connsiteY166" fmla="*/ 1665514 h 1883228"/>
              <a:gd name="connsiteX167" fmla="*/ 217714 w 3940628"/>
              <a:gd name="connsiteY167" fmla="*/ 1665514 h 1883228"/>
              <a:gd name="connsiteX168" fmla="*/ 217714 w 3940628"/>
              <a:gd name="connsiteY168" fmla="*/ 1695450 h 1883228"/>
              <a:gd name="connsiteX169" fmla="*/ 179614 w 3940628"/>
              <a:gd name="connsiteY169" fmla="*/ 1695450 h 1883228"/>
              <a:gd name="connsiteX170" fmla="*/ 179614 w 3940628"/>
              <a:gd name="connsiteY170" fmla="*/ 1717221 h 1883228"/>
              <a:gd name="connsiteX171" fmla="*/ 152400 w 3940628"/>
              <a:gd name="connsiteY171" fmla="*/ 1717221 h 1883228"/>
              <a:gd name="connsiteX172" fmla="*/ 152400 w 3940628"/>
              <a:gd name="connsiteY172" fmla="*/ 1768928 h 1883228"/>
              <a:gd name="connsiteX173" fmla="*/ 130628 w 3940628"/>
              <a:gd name="connsiteY173" fmla="*/ 1768928 h 1883228"/>
              <a:gd name="connsiteX174" fmla="*/ 130628 w 3940628"/>
              <a:gd name="connsiteY174" fmla="*/ 1790700 h 1883228"/>
              <a:gd name="connsiteX175" fmla="*/ 106135 w 3940628"/>
              <a:gd name="connsiteY175" fmla="*/ 1790700 h 1883228"/>
              <a:gd name="connsiteX176" fmla="*/ 106135 w 3940628"/>
              <a:gd name="connsiteY176" fmla="*/ 1817914 h 1883228"/>
              <a:gd name="connsiteX177" fmla="*/ 70757 w 3940628"/>
              <a:gd name="connsiteY177" fmla="*/ 1817914 h 1883228"/>
              <a:gd name="connsiteX178" fmla="*/ 70757 w 3940628"/>
              <a:gd name="connsiteY178" fmla="*/ 1845128 h 1883228"/>
              <a:gd name="connsiteX179" fmla="*/ 38100 w 3940628"/>
              <a:gd name="connsiteY179" fmla="*/ 1845128 h 1883228"/>
              <a:gd name="connsiteX180" fmla="*/ 38100 w 3940628"/>
              <a:gd name="connsiteY180" fmla="*/ 1883228 h 1883228"/>
              <a:gd name="connsiteX181" fmla="*/ 0 w 3940628"/>
              <a:gd name="connsiteY181" fmla="*/ 1883228 h 18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940628" h="1883228">
                <a:moveTo>
                  <a:pt x="3940628" y="0"/>
                </a:moveTo>
                <a:lnTo>
                  <a:pt x="3831771" y="0"/>
                </a:lnTo>
                <a:lnTo>
                  <a:pt x="3831771" y="13607"/>
                </a:lnTo>
                <a:lnTo>
                  <a:pt x="3761014" y="13607"/>
                </a:lnTo>
                <a:lnTo>
                  <a:pt x="3761014" y="27214"/>
                </a:lnTo>
                <a:lnTo>
                  <a:pt x="3676650" y="27214"/>
                </a:lnTo>
                <a:lnTo>
                  <a:pt x="3676650" y="40821"/>
                </a:lnTo>
                <a:lnTo>
                  <a:pt x="3586843" y="40821"/>
                </a:lnTo>
                <a:lnTo>
                  <a:pt x="3586843" y="51707"/>
                </a:lnTo>
                <a:lnTo>
                  <a:pt x="3502478" y="51707"/>
                </a:lnTo>
                <a:lnTo>
                  <a:pt x="3502478" y="70757"/>
                </a:lnTo>
                <a:lnTo>
                  <a:pt x="3461657" y="70757"/>
                </a:lnTo>
                <a:lnTo>
                  <a:pt x="3461657" y="87086"/>
                </a:lnTo>
                <a:lnTo>
                  <a:pt x="3415393" y="87086"/>
                </a:lnTo>
                <a:lnTo>
                  <a:pt x="3415393" y="100693"/>
                </a:lnTo>
                <a:lnTo>
                  <a:pt x="3366407" y="100693"/>
                </a:lnTo>
                <a:lnTo>
                  <a:pt x="3366407" y="114300"/>
                </a:lnTo>
                <a:lnTo>
                  <a:pt x="3331028" y="114300"/>
                </a:lnTo>
                <a:lnTo>
                  <a:pt x="3331028" y="130628"/>
                </a:lnTo>
                <a:lnTo>
                  <a:pt x="3276600" y="130628"/>
                </a:lnTo>
                <a:lnTo>
                  <a:pt x="3276600" y="144236"/>
                </a:lnTo>
                <a:lnTo>
                  <a:pt x="3238500" y="144236"/>
                </a:lnTo>
                <a:lnTo>
                  <a:pt x="3238500" y="160564"/>
                </a:lnTo>
                <a:lnTo>
                  <a:pt x="3203121" y="160564"/>
                </a:lnTo>
                <a:lnTo>
                  <a:pt x="3203121" y="179614"/>
                </a:lnTo>
                <a:lnTo>
                  <a:pt x="3165021" y="179614"/>
                </a:lnTo>
                <a:lnTo>
                  <a:pt x="3165021" y="193221"/>
                </a:lnTo>
                <a:lnTo>
                  <a:pt x="3091543" y="193221"/>
                </a:lnTo>
                <a:lnTo>
                  <a:pt x="3091543" y="193221"/>
                </a:lnTo>
                <a:lnTo>
                  <a:pt x="3069771" y="214993"/>
                </a:lnTo>
                <a:lnTo>
                  <a:pt x="3069771" y="231321"/>
                </a:lnTo>
                <a:lnTo>
                  <a:pt x="2952750" y="231321"/>
                </a:lnTo>
                <a:lnTo>
                  <a:pt x="2952750" y="239486"/>
                </a:lnTo>
                <a:lnTo>
                  <a:pt x="2887435" y="239486"/>
                </a:lnTo>
                <a:lnTo>
                  <a:pt x="2887435" y="258536"/>
                </a:lnTo>
                <a:lnTo>
                  <a:pt x="2819400" y="258536"/>
                </a:lnTo>
                <a:lnTo>
                  <a:pt x="2819400" y="269421"/>
                </a:lnTo>
                <a:lnTo>
                  <a:pt x="2762250" y="269421"/>
                </a:lnTo>
                <a:lnTo>
                  <a:pt x="2759528" y="272143"/>
                </a:lnTo>
                <a:lnTo>
                  <a:pt x="2707821" y="272143"/>
                </a:lnTo>
                <a:lnTo>
                  <a:pt x="2707821" y="288471"/>
                </a:lnTo>
                <a:lnTo>
                  <a:pt x="2650671" y="288471"/>
                </a:lnTo>
                <a:lnTo>
                  <a:pt x="2650671" y="307521"/>
                </a:lnTo>
                <a:lnTo>
                  <a:pt x="2582635" y="307521"/>
                </a:lnTo>
                <a:lnTo>
                  <a:pt x="2582635" y="326571"/>
                </a:lnTo>
                <a:lnTo>
                  <a:pt x="2511878" y="326571"/>
                </a:lnTo>
                <a:lnTo>
                  <a:pt x="2511878" y="337457"/>
                </a:lnTo>
                <a:lnTo>
                  <a:pt x="2465614" y="337457"/>
                </a:lnTo>
                <a:lnTo>
                  <a:pt x="2465614" y="348343"/>
                </a:lnTo>
                <a:lnTo>
                  <a:pt x="2430235" y="348343"/>
                </a:lnTo>
                <a:lnTo>
                  <a:pt x="2430235" y="375557"/>
                </a:lnTo>
                <a:lnTo>
                  <a:pt x="2389414" y="375557"/>
                </a:lnTo>
                <a:lnTo>
                  <a:pt x="2389414" y="375557"/>
                </a:lnTo>
                <a:lnTo>
                  <a:pt x="2389414" y="400050"/>
                </a:lnTo>
                <a:lnTo>
                  <a:pt x="2264228" y="400050"/>
                </a:lnTo>
                <a:lnTo>
                  <a:pt x="2264228" y="413657"/>
                </a:lnTo>
                <a:lnTo>
                  <a:pt x="2228850" y="413657"/>
                </a:lnTo>
                <a:lnTo>
                  <a:pt x="2228850" y="424543"/>
                </a:lnTo>
                <a:lnTo>
                  <a:pt x="2139043" y="424543"/>
                </a:lnTo>
                <a:lnTo>
                  <a:pt x="2139043" y="429986"/>
                </a:lnTo>
                <a:lnTo>
                  <a:pt x="2098221" y="429986"/>
                </a:lnTo>
                <a:lnTo>
                  <a:pt x="2098221" y="440871"/>
                </a:lnTo>
                <a:lnTo>
                  <a:pt x="2054678" y="440871"/>
                </a:lnTo>
                <a:lnTo>
                  <a:pt x="2054678" y="440871"/>
                </a:lnTo>
                <a:lnTo>
                  <a:pt x="2019300" y="440871"/>
                </a:lnTo>
                <a:lnTo>
                  <a:pt x="2019300" y="468086"/>
                </a:lnTo>
                <a:lnTo>
                  <a:pt x="1978478" y="468086"/>
                </a:lnTo>
                <a:lnTo>
                  <a:pt x="1978478" y="489857"/>
                </a:lnTo>
                <a:lnTo>
                  <a:pt x="1915885" y="489857"/>
                </a:lnTo>
                <a:lnTo>
                  <a:pt x="1915885" y="503464"/>
                </a:lnTo>
                <a:lnTo>
                  <a:pt x="1866900" y="503464"/>
                </a:lnTo>
                <a:lnTo>
                  <a:pt x="1866900" y="511628"/>
                </a:lnTo>
                <a:lnTo>
                  <a:pt x="1777093" y="511628"/>
                </a:lnTo>
                <a:lnTo>
                  <a:pt x="1777093" y="527957"/>
                </a:lnTo>
                <a:lnTo>
                  <a:pt x="1690007" y="527957"/>
                </a:lnTo>
                <a:lnTo>
                  <a:pt x="1690007" y="541564"/>
                </a:lnTo>
                <a:lnTo>
                  <a:pt x="1619250" y="541564"/>
                </a:lnTo>
                <a:lnTo>
                  <a:pt x="1619250" y="555171"/>
                </a:lnTo>
                <a:lnTo>
                  <a:pt x="1589314" y="555171"/>
                </a:lnTo>
                <a:lnTo>
                  <a:pt x="1589314" y="555171"/>
                </a:lnTo>
                <a:lnTo>
                  <a:pt x="1553935" y="555171"/>
                </a:lnTo>
                <a:lnTo>
                  <a:pt x="1553935" y="585107"/>
                </a:lnTo>
                <a:lnTo>
                  <a:pt x="1521278" y="585107"/>
                </a:lnTo>
                <a:lnTo>
                  <a:pt x="1521278" y="601436"/>
                </a:lnTo>
                <a:lnTo>
                  <a:pt x="1475014" y="601436"/>
                </a:lnTo>
                <a:lnTo>
                  <a:pt x="1475014" y="612321"/>
                </a:lnTo>
                <a:lnTo>
                  <a:pt x="1434193" y="612321"/>
                </a:lnTo>
                <a:lnTo>
                  <a:pt x="1434193" y="628650"/>
                </a:lnTo>
                <a:lnTo>
                  <a:pt x="1374321" y="628650"/>
                </a:lnTo>
                <a:lnTo>
                  <a:pt x="1374321" y="628650"/>
                </a:lnTo>
                <a:lnTo>
                  <a:pt x="1374321" y="644978"/>
                </a:lnTo>
                <a:lnTo>
                  <a:pt x="1319893" y="644978"/>
                </a:lnTo>
                <a:lnTo>
                  <a:pt x="1319893" y="664028"/>
                </a:lnTo>
                <a:lnTo>
                  <a:pt x="1279071" y="664028"/>
                </a:lnTo>
                <a:lnTo>
                  <a:pt x="1279071" y="693964"/>
                </a:lnTo>
                <a:lnTo>
                  <a:pt x="1232807" y="693964"/>
                </a:lnTo>
                <a:lnTo>
                  <a:pt x="1232807" y="732064"/>
                </a:lnTo>
                <a:lnTo>
                  <a:pt x="1197428" y="732064"/>
                </a:lnTo>
                <a:lnTo>
                  <a:pt x="1197428" y="748393"/>
                </a:lnTo>
                <a:lnTo>
                  <a:pt x="1172935" y="748393"/>
                </a:lnTo>
                <a:lnTo>
                  <a:pt x="1172935" y="772886"/>
                </a:lnTo>
                <a:lnTo>
                  <a:pt x="1137557" y="772886"/>
                </a:lnTo>
                <a:lnTo>
                  <a:pt x="1137557" y="794657"/>
                </a:lnTo>
                <a:lnTo>
                  <a:pt x="1113064" y="794657"/>
                </a:lnTo>
                <a:lnTo>
                  <a:pt x="1113064" y="813707"/>
                </a:lnTo>
                <a:lnTo>
                  <a:pt x="1053193" y="813707"/>
                </a:lnTo>
                <a:lnTo>
                  <a:pt x="1053193" y="846364"/>
                </a:lnTo>
                <a:lnTo>
                  <a:pt x="1025978" y="846364"/>
                </a:lnTo>
                <a:lnTo>
                  <a:pt x="1025978" y="862693"/>
                </a:lnTo>
                <a:lnTo>
                  <a:pt x="1004207" y="862693"/>
                </a:lnTo>
                <a:lnTo>
                  <a:pt x="1004207" y="881743"/>
                </a:lnTo>
                <a:lnTo>
                  <a:pt x="968828" y="881743"/>
                </a:lnTo>
                <a:lnTo>
                  <a:pt x="968828" y="895350"/>
                </a:lnTo>
                <a:lnTo>
                  <a:pt x="936171" y="895350"/>
                </a:lnTo>
                <a:lnTo>
                  <a:pt x="936171" y="911678"/>
                </a:lnTo>
                <a:lnTo>
                  <a:pt x="911678" y="911678"/>
                </a:lnTo>
                <a:lnTo>
                  <a:pt x="911678" y="928007"/>
                </a:lnTo>
                <a:lnTo>
                  <a:pt x="879021" y="928007"/>
                </a:lnTo>
                <a:lnTo>
                  <a:pt x="879021" y="947057"/>
                </a:lnTo>
                <a:lnTo>
                  <a:pt x="857250" y="947057"/>
                </a:lnTo>
                <a:lnTo>
                  <a:pt x="857250" y="976993"/>
                </a:lnTo>
                <a:lnTo>
                  <a:pt x="827314" y="976993"/>
                </a:lnTo>
                <a:lnTo>
                  <a:pt x="827314" y="1001486"/>
                </a:lnTo>
                <a:lnTo>
                  <a:pt x="789214" y="1001486"/>
                </a:lnTo>
                <a:lnTo>
                  <a:pt x="789214" y="1012371"/>
                </a:lnTo>
                <a:lnTo>
                  <a:pt x="742950" y="1012371"/>
                </a:lnTo>
                <a:lnTo>
                  <a:pt x="742950" y="1042307"/>
                </a:lnTo>
                <a:lnTo>
                  <a:pt x="702128" y="1042307"/>
                </a:lnTo>
                <a:lnTo>
                  <a:pt x="702128" y="1077686"/>
                </a:lnTo>
                <a:lnTo>
                  <a:pt x="639535" y="1077686"/>
                </a:lnTo>
                <a:lnTo>
                  <a:pt x="639535" y="1113064"/>
                </a:lnTo>
                <a:lnTo>
                  <a:pt x="612321" y="1113064"/>
                </a:lnTo>
                <a:lnTo>
                  <a:pt x="612321" y="1132114"/>
                </a:lnTo>
                <a:lnTo>
                  <a:pt x="590550" y="1132114"/>
                </a:lnTo>
                <a:lnTo>
                  <a:pt x="590550" y="1159328"/>
                </a:lnTo>
                <a:lnTo>
                  <a:pt x="590550" y="1159328"/>
                </a:lnTo>
                <a:lnTo>
                  <a:pt x="576942" y="1172936"/>
                </a:lnTo>
                <a:lnTo>
                  <a:pt x="552450" y="1172936"/>
                </a:lnTo>
                <a:lnTo>
                  <a:pt x="552450" y="1205593"/>
                </a:lnTo>
                <a:lnTo>
                  <a:pt x="522514" y="1205593"/>
                </a:lnTo>
                <a:lnTo>
                  <a:pt x="522514" y="1219200"/>
                </a:lnTo>
                <a:lnTo>
                  <a:pt x="503464" y="1219200"/>
                </a:lnTo>
                <a:lnTo>
                  <a:pt x="503464" y="1257300"/>
                </a:lnTo>
                <a:lnTo>
                  <a:pt x="481693" y="1257300"/>
                </a:lnTo>
                <a:lnTo>
                  <a:pt x="481693" y="1284514"/>
                </a:lnTo>
                <a:lnTo>
                  <a:pt x="457200" y="1284514"/>
                </a:lnTo>
                <a:lnTo>
                  <a:pt x="457200" y="1317171"/>
                </a:lnTo>
                <a:lnTo>
                  <a:pt x="435428" y="1317171"/>
                </a:lnTo>
                <a:lnTo>
                  <a:pt x="435428" y="1347107"/>
                </a:lnTo>
                <a:lnTo>
                  <a:pt x="416378" y="1347107"/>
                </a:lnTo>
                <a:lnTo>
                  <a:pt x="416378" y="1371600"/>
                </a:lnTo>
                <a:lnTo>
                  <a:pt x="391885" y="1371600"/>
                </a:lnTo>
                <a:lnTo>
                  <a:pt x="391885" y="1401536"/>
                </a:lnTo>
                <a:lnTo>
                  <a:pt x="372835" y="1401536"/>
                </a:lnTo>
                <a:lnTo>
                  <a:pt x="372835" y="1442357"/>
                </a:lnTo>
                <a:lnTo>
                  <a:pt x="348343" y="1442357"/>
                </a:lnTo>
                <a:lnTo>
                  <a:pt x="348343" y="1477736"/>
                </a:lnTo>
                <a:lnTo>
                  <a:pt x="348343" y="1477736"/>
                </a:lnTo>
                <a:lnTo>
                  <a:pt x="348343" y="1515836"/>
                </a:lnTo>
                <a:lnTo>
                  <a:pt x="304800" y="1515836"/>
                </a:lnTo>
                <a:lnTo>
                  <a:pt x="304800" y="1559378"/>
                </a:lnTo>
                <a:lnTo>
                  <a:pt x="280307" y="1559378"/>
                </a:lnTo>
                <a:lnTo>
                  <a:pt x="280307" y="1589314"/>
                </a:lnTo>
                <a:lnTo>
                  <a:pt x="261257" y="1589314"/>
                </a:lnTo>
                <a:lnTo>
                  <a:pt x="261257" y="1621971"/>
                </a:lnTo>
                <a:lnTo>
                  <a:pt x="239485" y="1621971"/>
                </a:lnTo>
                <a:lnTo>
                  <a:pt x="239485" y="1665514"/>
                </a:lnTo>
                <a:lnTo>
                  <a:pt x="217714" y="1665514"/>
                </a:lnTo>
                <a:lnTo>
                  <a:pt x="217714" y="1695450"/>
                </a:lnTo>
                <a:lnTo>
                  <a:pt x="179614" y="1695450"/>
                </a:lnTo>
                <a:lnTo>
                  <a:pt x="179614" y="1717221"/>
                </a:lnTo>
                <a:lnTo>
                  <a:pt x="152400" y="1717221"/>
                </a:lnTo>
                <a:lnTo>
                  <a:pt x="152400" y="1768928"/>
                </a:lnTo>
                <a:lnTo>
                  <a:pt x="130628" y="1768928"/>
                </a:lnTo>
                <a:lnTo>
                  <a:pt x="130628" y="1790700"/>
                </a:lnTo>
                <a:lnTo>
                  <a:pt x="106135" y="1790700"/>
                </a:lnTo>
                <a:lnTo>
                  <a:pt x="106135" y="1817914"/>
                </a:lnTo>
                <a:lnTo>
                  <a:pt x="70757" y="1817914"/>
                </a:lnTo>
                <a:lnTo>
                  <a:pt x="70757" y="1845128"/>
                </a:lnTo>
                <a:lnTo>
                  <a:pt x="38100" y="1845128"/>
                </a:lnTo>
                <a:lnTo>
                  <a:pt x="38100" y="1883228"/>
                </a:lnTo>
                <a:lnTo>
                  <a:pt x="0" y="1883228"/>
                </a:lnTo>
              </a:path>
            </a:pathLst>
          </a:custGeom>
          <a:noFill/>
          <a:ln w="38100">
            <a:solidFill>
              <a:srgbClr val="2C6B9C"/>
            </a:solidFill>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fontAlgn="base">
              <a:spcBef>
                <a:spcPct val="0"/>
              </a:spcBef>
              <a:spcAft>
                <a:spcPct val="0"/>
              </a:spcAft>
              <a:defRPr/>
            </a:pPr>
            <a:endParaRPr lang="en-GB" sz="1350">
              <a:solidFill>
                <a:srgbClr val="030303"/>
              </a:solidFill>
              <a:latin typeface="Calibri"/>
              <a:ea typeface="ＭＳ Ｐゴシック" pitchFamily="34" charset="-128"/>
              <a:cs typeface="Arial" panose="020B0604020202020204" pitchFamily="34" charset="0"/>
            </a:endParaRPr>
          </a:p>
        </p:txBody>
      </p:sp>
      <p:sp>
        <p:nvSpPr>
          <p:cNvPr id="149" name="Freeform: Shape 148">
            <a:extLst>
              <a:ext uri="{FF2B5EF4-FFF2-40B4-BE49-F238E27FC236}">
                <a16:creationId xmlns:a16="http://schemas.microsoft.com/office/drawing/2014/main" id="{A6D31D22-4BAC-4F6A-9DDB-AD94F8B27C8A}"/>
              </a:ext>
            </a:extLst>
          </p:cNvPr>
          <p:cNvSpPr/>
          <p:nvPr/>
        </p:nvSpPr>
        <p:spPr bwMode="auto">
          <a:xfrm>
            <a:off x="1278732" y="3325402"/>
            <a:ext cx="2937102" cy="1008290"/>
          </a:xfrm>
          <a:custGeom>
            <a:avLst/>
            <a:gdLst>
              <a:gd name="connsiteX0" fmla="*/ 3916136 w 3916136"/>
              <a:gd name="connsiteY0" fmla="*/ 0 h 1344386"/>
              <a:gd name="connsiteX1" fmla="*/ 3752850 w 3916136"/>
              <a:gd name="connsiteY1" fmla="*/ 0 h 1344386"/>
              <a:gd name="connsiteX2" fmla="*/ 3752850 w 3916136"/>
              <a:gd name="connsiteY2" fmla="*/ 19050 h 1344386"/>
              <a:gd name="connsiteX3" fmla="*/ 3657600 w 3916136"/>
              <a:gd name="connsiteY3" fmla="*/ 19050 h 1344386"/>
              <a:gd name="connsiteX4" fmla="*/ 3657600 w 3916136"/>
              <a:gd name="connsiteY4" fmla="*/ 19050 h 1344386"/>
              <a:gd name="connsiteX5" fmla="*/ 3363686 w 3916136"/>
              <a:gd name="connsiteY5" fmla="*/ 19050 h 1344386"/>
              <a:gd name="connsiteX6" fmla="*/ 3363686 w 3916136"/>
              <a:gd name="connsiteY6" fmla="*/ 54429 h 1344386"/>
              <a:gd name="connsiteX7" fmla="*/ 3282043 w 3916136"/>
              <a:gd name="connsiteY7" fmla="*/ 54429 h 1344386"/>
              <a:gd name="connsiteX8" fmla="*/ 3282043 w 3916136"/>
              <a:gd name="connsiteY8" fmla="*/ 70757 h 1344386"/>
              <a:gd name="connsiteX9" fmla="*/ 3219450 w 3916136"/>
              <a:gd name="connsiteY9" fmla="*/ 70757 h 1344386"/>
              <a:gd name="connsiteX10" fmla="*/ 3211286 w 3916136"/>
              <a:gd name="connsiteY10" fmla="*/ 78921 h 1344386"/>
              <a:gd name="connsiteX11" fmla="*/ 3124200 w 3916136"/>
              <a:gd name="connsiteY11" fmla="*/ 78921 h 1344386"/>
              <a:gd name="connsiteX12" fmla="*/ 3124200 w 3916136"/>
              <a:gd name="connsiteY12" fmla="*/ 106136 h 1344386"/>
              <a:gd name="connsiteX13" fmla="*/ 3075214 w 3916136"/>
              <a:gd name="connsiteY13" fmla="*/ 106136 h 1344386"/>
              <a:gd name="connsiteX14" fmla="*/ 3075214 w 3916136"/>
              <a:gd name="connsiteY14" fmla="*/ 119743 h 1344386"/>
              <a:gd name="connsiteX15" fmla="*/ 3058886 w 3916136"/>
              <a:gd name="connsiteY15" fmla="*/ 119743 h 1344386"/>
              <a:gd name="connsiteX16" fmla="*/ 3058886 w 3916136"/>
              <a:gd name="connsiteY16" fmla="*/ 138793 h 1344386"/>
              <a:gd name="connsiteX17" fmla="*/ 2999014 w 3916136"/>
              <a:gd name="connsiteY17" fmla="*/ 138793 h 1344386"/>
              <a:gd name="connsiteX18" fmla="*/ 2999014 w 3916136"/>
              <a:gd name="connsiteY18" fmla="*/ 152400 h 1344386"/>
              <a:gd name="connsiteX19" fmla="*/ 2925536 w 3916136"/>
              <a:gd name="connsiteY19" fmla="*/ 152400 h 1344386"/>
              <a:gd name="connsiteX20" fmla="*/ 2925536 w 3916136"/>
              <a:gd name="connsiteY20" fmla="*/ 166007 h 1344386"/>
              <a:gd name="connsiteX21" fmla="*/ 2865664 w 3916136"/>
              <a:gd name="connsiteY21" fmla="*/ 166007 h 1344386"/>
              <a:gd name="connsiteX22" fmla="*/ 2865664 w 3916136"/>
              <a:gd name="connsiteY22" fmla="*/ 187779 h 1344386"/>
              <a:gd name="connsiteX23" fmla="*/ 2803071 w 3916136"/>
              <a:gd name="connsiteY23" fmla="*/ 187779 h 1344386"/>
              <a:gd name="connsiteX24" fmla="*/ 2803071 w 3916136"/>
              <a:gd name="connsiteY24" fmla="*/ 195943 h 1344386"/>
              <a:gd name="connsiteX25" fmla="*/ 2740479 w 3916136"/>
              <a:gd name="connsiteY25" fmla="*/ 195943 h 1344386"/>
              <a:gd name="connsiteX26" fmla="*/ 2740479 w 3916136"/>
              <a:gd name="connsiteY26" fmla="*/ 209550 h 1344386"/>
              <a:gd name="connsiteX27" fmla="*/ 2607129 w 3916136"/>
              <a:gd name="connsiteY27" fmla="*/ 209550 h 1344386"/>
              <a:gd name="connsiteX28" fmla="*/ 2607129 w 3916136"/>
              <a:gd name="connsiteY28" fmla="*/ 228600 h 1344386"/>
              <a:gd name="connsiteX29" fmla="*/ 2560864 w 3916136"/>
              <a:gd name="connsiteY29" fmla="*/ 228600 h 1344386"/>
              <a:gd name="connsiteX30" fmla="*/ 2560864 w 3916136"/>
              <a:gd name="connsiteY30" fmla="*/ 236764 h 1344386"/>
              <a:gd name="connsiteX31" fmla="*/ 2487386 w 3916136"/>
              <a:gd name="connsiteY31" fmla="*/ 236764 h 1344386"/>
              <a:gd name="connsiteX32" fmla="*/ 2487386 w 3916136"/>
              <a:gd name="connsiteY32" fmla="*/ 253093 h 1344386"/>
              <a:gd name="connsiteX33" fmla="*/ 2424793 w 3916136"/>
              <a:gd name="connsiteY33" fmla="*/ 253093 h 1344386"/>
              <a:gd name="connsiteX34" fmla="*/ 2424793 w 3916136"/>
              <a:gd name="connsiteY34" fmla="*/ 269422 h 1344386"/>
              <a:gd name="connsiteX35" fmla="*/ 2397579 w 3916136"/>
              <a:gd name="connsiteY35" fmla="*/ 269422 h 1344386"/>
              <a:gd name="connsiteX36" fmla="*/ 2397579 w 3916136"/>
              <a:gd name="connsiteY36" fmla="*/ 277586 h 1344386"/>
              <a:gd name="connsiteX37" fmla="*/ 2315936 w 3916136"/>
              <a:gd name="connsiteY37" fmla="*/ 277586 h 1344386"/>
              <a:gd name="connsiteX38" fmla="*/ 2324100 w 3916136"/>
              <a:gd name="connsiteY38" fmla="*/ 285750 h 1344386"/>
              <a:gd name="connsiteX39" fmla="*/ 2280557 w 3916136"/>
              <a:gd name="connsiteY39" fmla="*/ 285750 h 1344386"/>
              <a:gd name="connsiteX40" fmla="*/ 2280557 w 3916136"/>
              <a:gd name="connsiteY40" fmla="*/ 307522 h 1344386"/>
              <a:gd name="connsiteX41" fmla="*/ 2239736 w 3916136"/>
              <a:gd name="connsiteY41" fmla="*/ 307522 h 1344386"/>
              <a:gd name="connsiteX42" fmla="*/ 2239736 w 3916136"/>
              <a:gd name="connsiteY42" fmla="*/ 315686 h 1344386"/>
              <a:gd name="connsiteX43" fmla="*/ 2193471 w 3916136"/>
              <a:gd name="connsiteY43" fmla="*/ 315686 h 1344386"/>
              <a:gd name="connsiteX44" fmla="*/ 2193471 w 3916136"/>
              <a:gd name="connsiteY44" fmla="*/ 315686 h 1344386"/>
              <a:gd name="connsiteX45" fmla="*/ 2193471 w 3916136"/>
              <a:gd name="connsiteY45" fmla="*/ 332014 h 1344386"/>
              <a:gd name="connsiteX46" fmla="*/ 2111829 w 3916136"/>
              <a:gd name="connsiteY46" fmla="*/ 332014 h 1344386"/>
              <a:gd name="connsiteX47" fmla="*/ 2111829 w 3916136"/>
              <a:gd name="connsiteY47" fmla="*/ 342900 h 1344386"/>
              <a:gd name="connsiteX48" fmla="*/ 2054679 w 3916136"/>
              <a:gd name="connsiteY48" fmla="*/ 342900 h 1344386"/>
              <a:gd name="connsiteX49" fmla="*/ 2054679 w 3916136"/>
              <a:gd name="connsiteY49" fmla="*/ 359229 h 1344386"/>
              <a:gd name="connsiteX50" fmla="*/ 2005693 w 3916136"/>
              <a:gd name="connsiteY50" fmla="*/ 359229 h 1344386"/>
              <a:gd name="connsiteX51" fmla="*/ 1992086 w 3916136"/>
              <a:gd name="connsiteY51" fmla="*/ 372836 h 1344386"/>
              <a:gd name="connsiteX52" fmla="*/ 1959429 w 3916136"/>
              <a:gd name="connsiteY52" fmla="*/ 372836 h 1344386"/>
              <a:gd name="connsiteX53" fmla="*/ 1959429 w 3916136"/>
              <a:gd name="connsiteY53" fmla="*/ 391886 h 1344386"/>
              <a:gd name="connsiteX54" fmla="*/ 1918607 w 3916136"/>
              <a:gd name="connsiteY54" fmla="*/ 391886 h 1344386"/>
              <a:gd name="connsiteX55" fmla="*/ 1918607 w 3916136"/>
              <a:gd name="connsiteY55" fmla="*/ 391886 h 1344386"/>
              <a:gd name="connsiteX56" fmla="*/ 1853293 w 3916136"/>
              <a:gd name="connsiteY56" fmla="*/ 391886 h 1344386"/>
              <a:gd name="connsiteX57" fmla="*/ 1853293 w 3916136"/>
              <a:gd name="connsiteY57" fmla="*/ 416379 h 1344386"/>
              <a:gd name="connsiteX58" fmla="*/ 1812471 w 3916136"/>
              <a:gd name="connsiteY58" fmla="*/ 416379 h 1344386"/>
              <a:gd name="connsiteX59" fmla="*/ 1812471 w 3916136"/>
              <a:gd name="connsiteY59" fmla="*/ 438150 h 1344386"/>
              <a:gd name="connsiteX60" fmla="*/ 1771650 w 3916136"/>
              <a:gd name="connsiteY60" fmla="*/ 438150 h 1344386"/>
              <a:gd name="connsiteX61" fmla="*/ 1771650 w 3916136"/>
              <a:gd name="connsiteY61" fmla="*/ 454479 h 1344386"/>
              <a:gd name="connsiteX62" fmla="*/ 1741714 w 3916136"/>
              <a:gd name="connsiteY62" fmla="*/ 454479 h 1344386"/>
              <a:gd name="connsiteX63" fmla="*/ 1741714 w 3916136"/>
              <a:gd name="connsiteY63" fmla="*/ 468086 h 1344386"/>
              <a:gd name="connsiteX64" fmla="*/ 1698171 w 3916136"/>
              <a:gd name="connsiteY64" fmla="*/ 468086 h 1344386"/>
              <a:gd name="connsiteX65" fmla="*/ 1698171 w 3916136"/>
              <a:gd name="connsiteY65" fmla="*/ 478972 h 1344386"/>
              <a:gd name="connsiteX66" fmla="*/ 1630136 w 3916136"/>
              <a:gd name="connsiteY66" fmla="*/ 478972 h 1344386"/>
              <a:gd name="connsiteX67" fmla="*/ 1630136 w 3916136"/>
              <a:gd name="connsiteY67" fmla="*/ 478972 h 1344386"/>
              <a:gd name="connsiteX68" fmla="*/ 1575707 w 3916136"/>
              <a:gd name="connsiteY68" fmla="*/ 478972 h 1344386"/>
              <a:gd name="connsiteX69" fmla="*/ 1575707 w 3916136"/>
              <a:gd name="connsiteY69" fmla="*/ 519793 h 1344386"/>
              <a:gd name="connsiteX70" fmla="*/ 1521279 w 3916136"/>
              <a:gd name="connsiteY70" fmla="*/ 519793 h 1344386"/>
              <a:gd name="connsiteX71" fmla="*/ 1521279 w 3916136"/>
              <a:gd name="connsiteY71" fmla="*/ 538843 h 1344386"/>
              <a:gd name="connsiteX72" fmla="*/ 1469571 w 3916136"/>
              <a:gd name="connsiteY72" fmla="*/ 538843 h 1344386"/>
              <a:gd name="connsiteX73" fmla="*/ 1469571 w 3916136"/>
              <a:gd name="connsiteY73" fmla="*/ 547007 h 1344386"/>
              <a:gd name="connsiteX74" fmla="*/ 1431471 w 3916136"/>
              <a:gd name="connsiteY74" fmla="*/ 547007 h 1344386"/>
              <a:gd name="connsiteX75" fmla="*/ 1431471 w 3916136"/>
              <a:gd name="connsiteY75" fmla="*/ 555172 h 1344386"/>
              <a:gd name="connsiteX76" fmla="*/ 1328057 w 3916136"/>
              <a:gd name="connsiteY76" fmla="*/ 555172 h 1344386"/>
              <a:gd name="connsiteX77" fmla="*/ 1328057 w 3916136"/>
              <a:gd name="connsiteY77" fmla="*/ 566057 h 1344386"/>
              <a:gd name="connsiteX78" fmla="*/ 1240971 w 3916136"/>
              <a:gd name="connsiteY78" fmla="*/ 566057 h 1344386"/>
              <a:gd name="connsiteX79" fmla="*/ 1240971 w 3916136"/>
              <a:gd name="connsiteY79" fmla="*/ 587829 h 1344386"/>
              <a:gd name="connsiteX80" fmla="*/ 1202871 w 3916136"/>
              <a:gd name="connsiteY80" fmla="*/ 587829 h 1344386"/>
              <a:gd name="connsiteX81" fmla="*/ 1202871 w 3916136"/>
              <a:gd name="connsiteY81" fmla="*/ 604157 h 1344386"/>
              <a:gd name="connsiteX82" fmla="*/ 1156607 w 3916136"/>
              <a:gd name="connsiteY82" fmla="*/ 604157 h 1344386"/>
              <a:gd name="connsiteX83" fmla="*/ 1156607 w 3916136"/>
              <a:gd name="connsiteY83" fmla="*/ 625929 h 1344386"/>
              <a:gd name="connsiteX84" fmla="*/ 1110343 w 3916136"/>
              <a:gd name="connsiteY84" fmla="*/ 625929 h 1344386"/>
              <a:gd name="connsiteX85" fmla="*/ 1110343 w 3916136"/>
              <a:gd name="connsiteY85" fmla="*/ 644979 h 1344386"/>
              <a:gd name="connsiteX86" fmla="*/ 1066800 w 3916136"/>
              <a:gd name="connsiteY86" fmla="*/ 644979 h 1344386"/>
              <a:gd name="connsiteX87" fmla="*/ 1066800 w 3916136"/>
              <a:gd name="connsiteY87" fmla="*/ 672193 h 1344386"/>
              <a:gd name="connsiteX88" fmla="*/ 1017814 w 3916136"/>
              <a:gd name="connsiteY88" fmla="*/ 672193 h 1344386"/>
              <a:gd name="connsiteX89" fmla="*/ 1017814 w 3916136"/>
              <a:gd name="connsiteY89" fmla="*/ 691243 h 1344386"/>
              <a:gd name="connsiteX90" fmla="*/ 957943 w 3916136"/>
              <a:gd name="connsiteY90" fmla="*/ 691243 h 1344386"/>
              <a:gd name="connsiteX91" fmla="*/ 957943 w 3916136"/>
              <a:gd name="connsiteY91" fmla="*/ 715736 h 1344386"/>
              <a:gd name="connsiteX92" fmla="*/ 911679 w 3916136"/>
              <a:gd name="connsiteY92" fmla="*/ 715736 h 1344386"/>
              <a:gd name="connsiteX93" fmla="*/ 911679 w 3916136"/>
              <a:gd name="connsiteY93" fmla="*/ 740229 h 1344386"/>
              <a:gd name="connsiteX94" fmla="*/ 843643 w 3916136"/>
              <a:gd name="connsiteY94" fmla="*/ 740229 h 1344386"/>
              <a:gd name="connsiteX95" fmla="*/ 843643 w 3916136"/>
              <a:gd name="connsiteY95" fmla="*/ 756557 h 1344386"/>
              <a:gd name="connsiteX96" fmla="*/ 816429 w 3916136"/>
              <a:gd name="connsiteY96" fmla="*/ 756557 h 1344386"/>
              <a:gd name="connsiteX97" fmla="*/ 816429 w 3916136"/>
              <a:gd name="connsiteY97" fmla="*/ 767443 h 1344386"/>
              <a:gd name="connsiteX98" fmla="*/ 775607 w 3916136"/>
              <a:gd name="connsiteY98" fmla="*/ 767443 h 1344386"/>
              <a:gd name="connsiteX99" fmla="*/ 775607 w 3916136"/>
              <a:gd name="connsiteY99" fmla="*/ 786493 h 1344386"/>
              <a:gd name="connsiteX100" fmla="*/ 734786 w 3916136"/>
              <a:gd name="connsiteY100" fmla="*/ 786493 h 1344386"/>
              <a:gd name="connsiteX101" fmla="*/ 729343 w 3916136"/>
              <a:gd name="connsiteY101" fmla="*/ 791936 h 1344386"/>
              <a:gd name="connsiteX102" fmla="*/ 707571 w 3916136"/>
              <a:gd name="connsiteY102" fmla="*/ 791936 h 1344386"/>
              <a:gd name="connsiteX103" fmla="*/ 707571 w 3916136"/>
              <a:gd name="connsiteY103" fmla="*/ 805543 h 1344386"/>
              <a:gd name="connsiteX104" fmla="*/ 669471 w 3916136"/>
              <a:gd name="connsiteY104" fmla="*/ 805543 h 1344386"/>
              <a:gd name="connsiteX105" fmla="*/ 669471 w 3916136"/>
              <a:gd name="connsiteY105" fmla="*/ 827314 h 1344386"/>
              <a:gd name="connsiteX106" fmla="*/ 625929 w 3916136"/>
              <a:gd name="connsiteY106" fmla="*/ 827314 h 1344386"/>
              <a:gd name="connsiteX107" fmla="*/ 625929 w 3916136"/>
              <a:gd name="connsiteY107" fmla="*/ 843643 h 1344386"/>
              <a:gd name="connsiteX108" fmla="*/ 598714 w 3916136"/>
              <a:gd name="connsiteY108" fmla="*/ 843643 h 1344386"/>
              <a:gd name="connsiteX109" fmla="*/ 598714 w 3916136"/>
              <a:gd name="connsiteY109" fmla="*/ 862693 h 1344386"/>
              <a:gd name="connsiteX110" fmla="*/ 563336 w 3916136"/>
              <a:gd name="connsiteY110" fmla="*/ 862693 h 1344386"/>
              <a:gd name="connsiteX111" fmla="*/ 563336 w 3916136"/>
              <a:gd name="connsiteY111" fmla="*/ 895350 h 1344386"/>
              <a:gd name="connsiteX112" fmla="*/ 544286 w 3916136"/>
              <a:gd name="connsiteY112" fmla="*/ 895350 h 1344386"/>
              <a:gd name="connsiteX113" fmla="*/ 544286 w 3916136"/>
              <a:gd name="connsiteY113" fmla="*/ 925286 h 1344386"/>
              <a:gd name="connsiteX114" fmla="*/ 517071 w 3916136"/>
              <a:gd name="connsiteY114" fmla="*/ 925286 h 1344386"/>
              <a:gd name="connsiteX115" fmla="*/ 517071 w 3916136"/>
              <a:gd name="connsiteY115" fmla="*/ 941614 h 1344386"/>
              <a:gd name="connsiteX116" fmla="*/ 487136 w 3916136"/>
              <a:gd name="connsiteY116" fmla="*/ 941614 h 1344386"/>
              <a:gd name="connsiteX117" fmla="*/ 487136 w 3916136"/>
              <a:gd name="connsiteY117" fmla="*/ 963386 h 1344386"/>
              <a:gd name="connsiteX118" fmla="*/ 427264 w 3916136"/>
              <a:gd name="connsiteY118" fmla="*/ 963386 h 1344386"/>
              <a:gd name="connsiteX119" fmla="*/ 427264 w 3916136"/>
              <a:gd name="connsiteY119" fmla="*/ 990600 h 1344386"/>
              <a:gd name="connsiteX120" fmla="*/ 381000 w 3916136"/>
              <a:gd name="connsiteY120" fmla="*/ 990600 h 1344386"/>
              <a:gd name="connsiteX121" fmla="*/ 381000 w 3916136"/>
              <a:gd name="connsiteY121" fmla="*/ 1012372 h 1344386"/>
              <a:gd name="connsiteX122" fmla="*/ 312964 w 3916136"/>
              <a:gd name="connsiteY122" fmla="*/ 1012372 h 1344386"/>
              <a:gd name="connsiteX123" fmla="*/ 312964 w 3916136"/>
              <a:gd name="connsiteY123" fmla="*/ 1039586 h 1344386"/>
              <a:gd name="connsiteX124" fmla="*/ 280307 w 3916136"/>
              <a:gd name="connsiteY124" fmla="*/ 1039586 h 1344386"/>
              <a:gd name="connsiteX125" fmla="*/ 280307 w 3916136"/>
              <a:gd name="connsiteY125" fmla="*/ 1039586 h 1344386"/>
              <a:gd name="connsiteX126" fmla="*/ 255814 w 3916136"/>
              <a:gd name="connsiteY126" fmla="*/ 1064079 h 1344386"/>
              <a:gd name="connsiteX127" fmla="*/ 255814 w 3916136"/>
              <a:gd name="connsiteY127" fmla="*/ 1083129 h 1344386"/>
              <a:gd name="connsiteX128" fmla="*/ 231321 w 3916136"/>
              <a:gd name="connsiteY128" fmla="*/ 1083129 h 1344386"/>
              <a:gd name="connsiteX129" fmla="*/ 231321 w 3916136"/>
              <a:gd name="connsiteY129" fmla="*/ 1121229 h 1344386"/>
              <a:gd name="connsiteX130" fmla="*/ 204107 w 3916136"/>
              <a:gd name="connsiteY130" fmla="*/ 1121229 h 1344386"/>
              <a:gd name="connsiteX131" fmla="*/ 204107 w 3916136"/>
              <a:gd name="connsiteY131" fmla="*/ 1156607 h 1344386"/>
              <a:gd name="connsiteX132" fmla="*/ 176893 w 3916136"/>
              <a:gd name="connsiteY132" fmla="*/ 1156607 h 1344386"/>
              <a:gd name="connsiteX133" fmla="*/ 176893 w 3916136"/>
              <a:gd name="connsiteY133" fmla="*/ 1181100 h 1344386"/>
              <a:gd name="connsiteX134" fmla="*/ 146957 w 3916136"/>
              <a:gd name="connsiteY134" fmla="*/ 1181100 h 1344386"/>
              <a:gd name="connsiteX135" fmla="*/ 146957 w 3916136"/>
              <a:gd name="connsiteY135" fmla="*/ 1219200 h 1344386"/>
              <a:gd name="connsiteX136" fmla="*/ 106136 w 3916136"/>
              <a:gd name="connsiteY136" fmla="*/ 1219200 h 1344386"/>
              <a:gd name="connsiteX137" fmla="*/ 106136 w 3916136"/>
              <a:gd name="connsiteY137" fmla="*/ 1249136 h 1344386"/>
              <a:gd name="connsiteX138" fmla="*/ 70757 w 3916136"/>
              <a:gd name="connsiteY138" fmla="*/ 1249136 h 1344386"/>
              <a:gd name="connsiteX139" fmla="*/ 70757 w 3916136"/>
              <a:gd name="connsiteY139" fmla="*/ 1276350 h 1344386"/>
              <a:gd name="connsiteX140" fmla="*/ 43543 w 3916136"/>
              <a:gd name="connsiteY140" fmla="*/ 1276350 h 1344386"/>
              <a:gd name="connsiteX141" fmla="*/ 43543 w 3916136"/>
              <a:gd name="connsiteY141" fmla="*/ 1344386 h 1344386"/>
              <a:gd name="connsiteX142" fmla="*/ 0 w 3916136"/>
              <a:gd name="connsiteY142" fmla="*/ 1344386 h 13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916136" h="1344386">
                <a:moveTo>
                  <a:pt x="3916136" y="0"/>
                </a:moveTo>
                <a:lnTo>
                  <a:pt x="3752850" y="0"/>
                </a:lnTo>
                <a:lnTo>
                  <a:pt x="3752850" y="19050"/>
                </a:lnTo>
                <a:lnTo>
                  <a:pt x="3657600" y="19050"/>
                </a:lnTo>
                <a:lnTo>
                  <a:pt x="3657600" y="19050"/>
                </a:lnTo>
                <a:lnTo>
                  <a:pt x="3363686" y="19050"/>
                </a:lnTo>
                <a:lnTo>
                  <a:pt x="3363686" y="54429"/>
                </a:lnTo>
                <a:lnTo>
                  <a:pt x="3282043" y="54429"/>
                </a:lnTo>
                <a:lnTo>
                  <a:pt x="3282043" y="70757"/>
                </a:lnTo>
                <a:lnTo>
                  <a:pt x="3219450" y="70757"/>
                </a:lnTo>
                <a:lnTo>
                  <a:pt x="3211286" y="78921"/>
                </a:lnTo>
                <a:lnTo>
                  <a:pt x="3124200" y="78921"/>
                </a:lnTo>
                <a:lnTo>
                  <a:pt x="3124200" y="106136"/>
                </a:lnTo>
                <a:lnTo>
                  <a:pt x="3075214" y="106136"/>
                </a:lnTo>
                <a:lnTo>
                  <a:pt x="3075214" y="119743"/>
                </a:lnTo>
                <a:lnTo>
                  <a:pt x="3058886" y="119743"/>
                </a:lnTo>
                <a:lnTo>
                  <a:pt x="3058886" y="138793"/>
                </a:lnTo>
                <a:lnTo>
                  <a:pt x="2999014" y="138793"/>
                </a:lnTo>
                <a:lnTo>
                  <a:pt x="2999014" y="152400"/>
                </a:lnTo>
                <a:lnTo>
                  <a:pt x="2925536" y="152400"/>
                </a:lnTo>
                <a:lnTo>
                  <a:pt x="2925536" y="166007"/>
                </a:lnTo>
                <a:lnTo>
                  <a:pt x="2865664" y="166007"/>
                </a:lnTo>
                <a:lnTo>
                  <a:pt x="2865664" y="187779"/>
                </a:lnTo>
                <a:lnTo>
                  <a:pt x="2803071" y="187779"/>
                </a:lnTo>
                <a:lnTo>
                  <a:pt x="2803071" y="195943"/>
                </a:lnTo>
                <a:lnTo>
                  <a:pt x="2740479" y="195943"/>
                </a:lnTo>
                <a:lnTo>
                  <a:pt x="2740479" y="209550"/>
                </a:lnTo>
                <a:lnTo>
                  <a:pt x="2607129" y="209550"/>
                </a:lnTo>
                <a:lnTo>
                  <a:pt x="2607129" y="228600"/>
                </a:lnTo>
                <a:lnTo>
                  <a:pt x="2560864" y="228600"/>
                </a:lnTo>
                <a:lnTo>
                  <a:pt x="2560864" y="236764"/>
                </a:lnTo>
                <a:lnTo>
                  <a:pt x="2487386" y="236764"/>
                </a:lnTo>
                <a:lnTo>
                  <a:pt x="2487386" y="253093"/>
                </a:lnTo>
                <a:lnTo>
                  <a:pt x="2424793" y="253093"/>
                </a:lnTo>
                <a:lnTo>
                  <a:pt x="2424793" y="269422"/>
                </a:lnTo>
                <a:lnTo>
                  <a:pt x="2397579" y="269422"/>
                </a:lnTo>
                <a:lnTo>
                  <a:pt x="2397579" y="277586"/>
                </a:lnTo>
                <a:lnTo>
                  <a:pt x="2315936" y="277586"/>
                </a:lnTo>
                <a:lnTo>
                  <a:pt x="2324100" y="285750"/>
                </a:lnTo>
                <a:lnTo>
                  <a:pt x="2280557" y="285750"/>
                </a:lnTo>
                <a:lnTo>
                  <a:pt x="2280557" y="307522"/>
                </a:lnTo>
                <a:lnTo>
                  <a:pt x="2239736" y="307522"/>
                </a:lnTo>
                <a:lnTo>
                  <a:pt x="2239736" y="315686"/>
                </a:lnTo>
                <a:lnTo>
                  <a:pt x="2193471" y="315686"/>
                </a:lnTo>
                <a:lnTo>
                  <a:pt x="2193471" y="315686"/>
                </a:lnTo>
                <a:lnTo>
                  <a:pt x="2193471" y="332014"/>
                </a:lnTo>
                <a:lnTo>
                  <a:pt x="2111829" y="332014"/>
                </a:lnTo>
                <a:lnTo>
                  <a:pt x="2111829" y="342900"/>
                </a:lnTo>
                <a:lnTo>
                  <a:pt x="2054679" y="342900"/>
                </a:lnTo>
                <a:lnTo>
                  <a:pt x="2054679" y="359229"/>
                </a:lnTo>
                <a:lnTo>
                  <a:pt x="2005693" y="359229"/>
                </a:lnTo>
                <a:lnTo>
                  <a:pt x="1992086" y="372836"/>
                </a:lnTo>
                <a:lnTo>
                  <a:pt x="1959429" y="372836"/>
                </a:lnTo>
                <a:lnTo>
                  <a:pt x="1959429" y="391886"/>
                </a:lnTo>
                <a:lnTo>
                  <a:pt x="1918607" y="391886"/>
                </a:lnTo>
                <a:lnTo>
                  <a:pt x="1918607" y="391886"/>
                </a:lnTo>
                <a:lnTo>
                  <a:pt x="1853293" y="391886"/>
                </a:lnTo>
                <a:lnTo>
                  <a:pt x="1853293" y="416379"/>
                </a:lnTo>
                <a:lnTo>
                  <a:pt x="1812471" y="416379"/>
                </a:lnTo>
                <a:lnTo>
                  <a:pt x="1812471" y="438150"/>
                </a:lnTo>
                <a:lnTo>
                  <a:pt x="1771650" y="438150"/>
                </a:lnTo>
                <a:lnTo>
                  <a:pt x="1771650" y="454479"/>
                </a:lnTo>
                <a:lnTo>
                  <a:pt x="1741714" y="454479"/>
                </a:lnTo>
                <a:lnTo>
                  <a:pt x="1741714" y="468086"/>
                </a:lnTo>
                <a:lnTo>
                  <a:pt x="1698171" y="468086"/>
                </a:lnTo>
                <a:lnTo>
                  <a:pt x="1698171" y="478972"/>
                </a:lnTo>
                <a:lnTo>
                  <a:pt x="1630136" y="478972"/>
                </a:lnTo>
                <a:lnTo>
                  <a:pt x="1630136" y="478972"/>
                </a:lnTo>
                <a:lnTo>
                  <a:pt x="1575707" y="478972"/>
                </a:lnTo>
                <a:lnTo>
                  <a:pt x="1575707" y="519793"/>
                </a:lnTo>
                <a:lnTo>
                  <a:pt x="1521279" y="519793"/>
                </a:lnTo>
                <a:lnTo>
                  <a:pt x="1521279" y="538843"/>
                </a:lnTo>
                <a:lnTo>
                  <a:pt x="1469571" y="538843"/>
                </a:lnTo>
                <a:lnTo>
                  <a:pt x="1469571" y="547007"/>
                </a:lnTo>
                <a:lnTo>
                  <a:pt x="1431471" y="547007"/>
                </a:lnTo>
                <a:lnTo>
                  <a:pt x="1431471" y="555172"/>
                </a:lnTo>
                <a:lnTo>
                  <a:pt x="1328057" y="555172"/>
                </a:lnTo>
                <a:lnTo>
                  <a:pt x="1328057" y="566057"/>
                </a:lnTo>
                <a:lnTo>
                  <a:pt x="1240971" y="566057"/>
                </a:lnTo>
                <a:lnTo>
                  <a:pt x="1240971" y="587829"/>
                </a:lnTo>
                <a:lnTo>
                  <a:pt x="1202871" y="587829"/>
                </a:lnTo>
                <a:lnTo>
                  <a:pt x="1202871" y="604157"/>
                </a:lnTo>
                <a:lnTo>
                  <a:pt x="1156607" y="604157"/>
                </a:lnTo>
                <a:lnTo>
                  <a:pt x="1156607" y="625929"/>
                </a:lnTo>
                <a:lnTo>
                  <a:pt x="1110343" y="625929"/>
                </a:lnTo>
                <a:lnTo>
                  <a:pt x="1110343" y="644979"/>
                </a:lnTo>
                <a:lnTo>
                  <a:pt x="1066800" y="644979"/>
                </a:lnTo>
                <a:lnTo>
                  <a:pt x="1066800" y="672193"/>
                </a:lnTo>
                <a:lnTo>
                  <a:pt x="1017814" y="672193"/>
                </a:lnTo>
                <a:lnTo>
                  <a:pt x="1017814" y="691243"/>
                </a:lnTo>
                <a:lnTo>
                  <a:pt x="957943" y="691243"/>
                </a:lnTo>
                <a:lnTo>
                  <a:pt x="957943" y="715736"/>
                </a:lnTo>
                <a:lnTo>
                  <a:pt x="911679" y="715736"/>
                </a:lnTo>
                <a:lnTo>
                  <a:pt x="911679" y="740229"/>
                </a:lnTo>
                <a:lnTo>
                  <a:pt x="843643" y="740229"/>
                </a:lnTo>
                <a:lnTo>
                  <a:pt x="843643" y="756557"/>
                </a:lnTo>
                <a:lnTo>
                  <a:pt x="816429" y="756557"/>
                </a:lnTo>
                <a:lnTo>
                  <a:pt x="816429" y="767443"/>
                </a:lnTo>
                <a:lnTo>
                  <a:pt x="775607" y="767443"/>
                </a:lnTo>
                <a:lnTo>
                  <a:pt x="775607" y="786493"/>
                </a:lnTo>
                <a:lnTo>
                  <a:pt x="734786" y="786493"/>
                </a:lnTo>
                <a:lnTo>
                  <a:pt x="729343" y="791936"/>
                </a:lnTo>
                <a:lnTo>
                  <a:pt x="707571" y="791936"/>
                </a:lnTo>
                <a:lnTo>
                  <a:pt x="707571" y="805543"/>
                </a:lnTo>
                <a:lnTo>
                  <a:pt x="669471" y="805543"/>
                </a:lnTo>
                <a:lnTo>
                  <a:pt x="669471" y="827314"/>
                </a:lnTo>
                <a:lnTo>
                  <a:pt x="625929" y="827314"/>
                </a:lnTo>
                <a:lnTo>
                  <a:pt x="625929" y="843643"/>
                </a:lnTo>
                <a:lnTo>
                  <a:pt x="598714" y="843643"/>
                </a:lnTo>
                <a:lnTo>
                  <a:pt x="598714" y="862693"/>
                </a:lnTo>
                <a:lnTo>
                  <a:pt x="563336" y="862693"/>
                </a:lnTo>
                <a:lnTo>
                  <a:pt x="563336" y="895350"/>
                </a:lnTo>
                <a:lnTo>
                  <a:pt x="544286" y="895350"/>
                </a:lnTo>
                <a:lnTo>
                  <a:pt x="544286" y="925286"/>
                </a:lnTo>
                <a:lnTo>
                  <a:pt x="517071" y="925286"/>
                </a:lnTo>
                <a:lnTo>
                  <a:pt x="517071" y="941614"/>
                </a:lnTo>
                <a:lnTo>
                  <a:pt x="487136" y="941614"/>
                </a:lnTo>
                <a:lnTo>
                  <a:pt x="487136" y="963386"/>
                </a:lnTo>
                <a:lnTo>
                  <a:pt x="427264" y="963386"/>
                </a:lnTo>
                <a:lnTo>
                  <a:pt x="427264" y="990600"/>
                </a:lnTo>
                <a:lnTo>
                  <a:pt x="381000" y="990600"/>
                </a:lnTo>
                <a:lnTo>
                  <a:pt x="381000" y="1012372"/>
                </a:lnTo>
                <a:lnTo>
                  <a:pt x="312964" y="1012372"/>
                </a:lnTo>
                <a:lnTo>
                  <a:pt x="312964" y="1039586"/>
                </a:lnTo>
                <a:lnTo>
                  <a:pt x="280307" y="1039586"/>
                </a:lnTo>
                <a:lnTo>
                  <a:pt x="280307" y="1039586"/>
                </a:lnTo>
                <a:lnTo>
                  <a:pt x="255814" y="1064079"/>
                </a:lnTo>
                <a:lnTo>
                  <a:pt x="255814" y="1083129"/>
                </a:lnTo>
                <a:lnTo>
                  <a:pt x="231321" y="1083129"/>
                </a:lnTo>
                <a:lnTo>
                  <a:pt x="231321" y="1121229"/>
                </a:lnTo>
                <a:lnTo>
                  <a:pt x="204107" y="1121229"/>
                </a:lnTo>
                <a:lnTo>
                  <a:pt x="204107" y="1156607"/>
                </a:lnTo>
                <a:lnTo>
                  <a:pt x="176893" y="1156607"/>
                </a:lnTo>
                <a:lnTo>
                  <a:pt x="176893" y="1181100"/>
                </a:lnTo>
                <a:lnTo>
                  <a:pt x="146957" y="1181100"/>
                </a:lnTo>
                <a:lnTo>
                  <a:pt x="146957" y="1219200"/>
                </a:lnTo>
                <a:lnTo>
                  <a:pt x="106136" y="1219200"/>
                </a:lnTo>
                <a:lnTo>
                  <a:pt x="106136" y="1249136"/>
                </a:lnTo>
                <a:lnTo>
                  <a:pt x="70757" y="1249136"/>
                </a:lnTo>
                <a:lnTo>
                  <a:pt x="70757" y="1276350"/>
                </a:lnTo>
                <a:lnTo>
                  <a:pt x="43543" y="1276350"/>
                </a:lnTo>
                <a:lnTo>
                  <a:pt x="43543" y="1344386"/>
                </a:lnTo>
                <a:lnTo>
                  <a:pt x="0" y="1344386"/>
                </a:lnTo>
              </a:path>
            </a:pathLst>
          </a:custGeom>
          <a:noFill/>
          <a:ln w="38100">
            <a:solidFill>
              <a:srgbClr val="F26938"/>
            </a:solidFill>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fontAlgn="base">
              <a:spcBef>
                <a:spcPct val="0"/>
              </a:spcBef>
              <a:spcAft>
                <a:spcPct val="0"/>
              </a:spcAft>
              <a:defRPr/>
            </a:pPr>
            <a:endParaRPr lang="en-GB" sz="1350">
              <a:solidFill>
                <a:srgbClr val="030303"/>
              </a:solidFill>
              <a:latin typeface="Calibri"/>
              <a:ea typeface="ＭＳ Ｐゴシック" pitchFamily="34" charset="-128"/>
              <a:cs typeface="Arial" panose="020B0604020202020204" pitchFamily="34" charset="0"/>
            </a:endParaRPr>
          </a:p>
        </p:txBody>
      </p:sp>
      <p:sp>
        <p:nvSpPr>
          <p:cNvPr id="150" name="TextBox 149">
            <a:extLst>
              <a:ext uri="{FF2B5EF4-FFF2-40B4-BE49-F238E27FC236}">
                <a16:creationId xmlns:a16="http://schemas.microsoft.com/office/drawing/2014/main" id="{01469B1A-E37E-49A6-A195-89937BC79C09}"/>
              </a:ext>
            </a:extLst>
          </p:cNvPr>
          <p:cNvSpPr txBox="1"/>
          <p:nvPr/>
        </p:nvSpPr>
        <p:spPr>
          <a:xfrm>
            <a:off x="7707094" y="3168093"/>
            <a:ext cx="1000595" cy="261610"/>
          </a:xfrm>
          <a:prstGeom prst="rect">
            <a:avLst/>
          </a:prstGeom>
          <a:noFill/>
        </p:spPr>
        <p:txBody>
          <a:bodyPr wrap="none" rtlCol="0" anchor="ctr">
            <a:spAutoFit/>
          </a:bodyPr>
          <a:lstStyle/>
          <a:p>
            <a:pPr algn="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Placebo: 9.0%</a:t>
            </a:r>
          </a:p>
        </p:txBody>
      </p:sp>
      <p:sp>
        <p:nvSpPr>
          <p:cNvPr id="151" name="TextBox 150">
            <a:extLst>
              <a:ext uri="{FF2B5EF4-FFF2-40B4-BE49-F238E27FC236}">
                <a16:creationId xmlns:a16="http://schemas.microsoft.com/office/drawing/2014/main" id="{518F2422-2261-4CBB-A497-BD7AAE80B1F3}"/>
              </a:ext>
            </a:extLst>
          </p:cNvPr>
          <p:cNvSpPr txBox="1"/>
          <p:nvPr/>
        </p:nvSpPr>
        <p:spPr>
          <a:xfrm>
            <a:off x="7652673" y="2543852"/>
            <a:ext cx="1024639" cy="261610"/>
          </a:xfrm>
          <a:prstGeom prst="rect">
            <a:avLst/>
          </a:prstGeom>
          <a:noFill/>
        </p:spPr>
        <p:txBody>
          <a:bodyPr wrap="none" rtlCol="0" anchor="ctr">
            <a:spAutoFit/>
          </a:bodyPr>
          <a:lstStyle/>
          <a:p>
            <a:pPr algn="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Aspirin: 16.1%</a:t>
            </a:r>
          </a:p>
        </p:txBody>
      </p:sp>
      <p:sp>
        <p:nvSpPr>
          <p:cNvPr id="152" name="TextBox 151">
            <a:extLst>
              <a:ext uri="{FF2B5EF4-FFF2-40B4-BE49-F238E27FC236}">
                <a16:creationId xmlns:a16="http://schemas.microsoft.com/office/drawing/2014/main" id="{7A0262E4-DEFE-47D2-937A-646381149ABF}"/>
              </a:ext>
            </a:extLst>
          </p:cNvPr>
          <p:cNvSpPr txBox="1"/>
          <p:nvPr/>
        </p:nvSpPr>
        <p:spPr>
          <a:xfrm>
            <a:off x="3150816" y="3538425"/>
            <a:ext cx="1160895" cy="261610"/>
          </a:xfrm>
          <a:prstGeom prst="rect">
            <a:avLst/>
          </a:prstGeom>
          <a:noFill/>
        </p:spPr>
        <p:txBody>
          <a:bodyPr wrap="none" rtlCol="0" anchor="ctr">
            <a:spAutoFit/>
          </a:bodyPr>
          <a:lstStyle/>
          <a:p>
            <a:pPr algn="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Apixaban: 10.5%</a:t>
            </a:r>
          </a:p>
        </p:txBody>
      </p:sp>
      <p:sp>
        <p:nvSpPr>
          <p:cNvPr id="153" name="TextBox 152">
            <a:extLst>
              <a:ext uri="{FF2B5EF4-FFF2-40B4-BE49-F238E27FC236}">
                <a16:creationId xmlns:a16="http://schemas.microsoft.com/office/drawing/2014/main" id="{AB8A0444-7424-4CB4-A6D7-4BDCD552C219}"/>
              </a:ext>
            </a:extLst>
          </p:cNvPr>
          <p:cNvSpPr txBox="1"/>
          <p:nvPr/>
        </p:nvSpPr>
        <p:spPr>
          <a:xfrm>
            <a:off x="3453784" y="2633169"/>
            <a:ext cx="857927" cy="261610"/>
          </a:xfrm>
          <a:prstGeom prst="rect">
            <a:avLst/>
          </a:prstGeom>
          <a:noFill/>
        </p:spPr>
        <p:txBody>
          <a:bodyPr wrap="none" rtlCol="0" anchor="ctr">
            <a:spAutoFit/>
          </a:bodyPr>
          <a:lstStyle/>
          <a:p>
            <a:pPr algn="r" defTabSz="685783" fontAlgn="base">
              <a:spcBef>
                <a:spcPct val="0"/>
              </a:spcBef>
              <a:spcAft>
                <a:spcPct val="0"/>
              </a:spcAft>
              <a:defRPr/>
            </a:pPr>
            <a:r>
              <a:rPr lang="en-GB" sz="1100" b="1" dirty="0">
                <a:solidFill>
                  <a:srgbClr val="030303"/>
                </a:solidFill>
                <a:latin typeface="Calibri"/>
                <a:ea typeface="ＭＳ Ｐゴシック" pitchFamily="34" charset="-128"/>
                <a:cs typeface="Arial" panose="020B0604020202020204" pitchFamily="34" charset="0"/>
              </a:rPr>
              <a:t>VKA: 14.7%</a:t>
            </a:r>
          </a:p>
        </p:txBody>
      </p:sp>
      <p:sp>
        <p:nvSpPr>
          <p:cNvPr id="159" name="TextBox 158">
            <a:extLst>
              <a:ext uri="{FF2B5EF4-FFF2-40B4-BE49-F238E27FC236}">
                <a16:creationId xmlns:a16="http://schemas.microsoft.com/office/drawing/2014/main" id="{328203A3-9625-4323-A0B1-EAB0623BA5AF}"/>
              </a:ext>
            </a:extLst>
          </p:cNvPr>
          <p:cNvSpPr txBox="1"/>
          <p:nvPr/>
        </p:nvSpPr>
        <p:spPr>
          <a:xfrm>
            <a:off x="301719" y="6311411"/>
            <a:ext cx="8221798" cy="310133"/>
          </a:xfrm>
          <a:prstGeom prst="rect">
            <a:avLst/>
          </a:prstGeom>
        </p:spPr>
        <p:txBody>
          <a:bodyPr wrap="square" lIns="234000" bIns="35100" anchor="b">
            <a:spAutoFit/>
          </a:bodyPr>
          <a:lstStyle>
            <a:defPPr>
              <a:defRPr lang="en-US"/>
            </a:defPPr>
            <a:lvl1pPr indent="0" defTabSz="914377">
              <a:lnSpc>
                <a:spcPct val="90000"/>
              </a:lnSpc>
              <a:buClrTx/>
              <a:buSzTx/>
              <a:buFontTx/>
              <a:buNone/>
              <a:defRPr sz="1200" b="0" i="1" spc="0" baseline="0">
                <a:solidFill>
                  <a:schemeClr val="tx2"/>
                </a:solidFill>
                <a:latin typeface="+mn-lt"/>
              </a:defRPr>
            </a:lvl1pPr>
            <a:lvl2pPr marL="284400" indent="-284400" defTabSz="914400">
              <a:lnSpc>
                <a:spcPct val="90000"/>
              </a:lnSpc>
              <a:spcBef>
                <a:spcPts val="1200"/>
              </a:spcBef>
              <a:spcAft>
                <a:spcPts val="0"/>
              </a:spcAft>
              <a:buClr>
                <a:schemeClr val="tx2"/>
              </a:buClr>
              <a:buSzPct val="100000"/>
              <a:buFont typeface="Arial" panose="020B0604020202020204" pitchFamily="34" charset="0"/>
              <a:buChar char="•"/>
              <a:defRPr spc="0" baseline="0">
                <a:solidFill>
                  <a:schemeClr val="tx2"/>
                </a:solidFill>
                <a:latin typeface="Arial (Body)"/>
              </a:defRPr>
            </a:lvl2pPr>
            <a:lvl3pPr marL="644400" indent="-284400" defTabSz="914400">
              <a:lnSpc>
                <a:spcPct val="90000"/>
              </a:lnSpc>
              <a:spcBef>
                <a:spcPts val="1200"/>
              </a:spcBef>
              <a:spcAft>
                <a:spcPts val="0"/>
              </a:spcAft>
              <a:buClr>
                <a:schemeClr val="tx2"/>
              </a:buClr>
              <a:buSzPct val="100000"/>
              <a:buFont typeface="Calibri" panose="020F0502020204030204" pitchFamily="34" charset="0"/>
              <a:buChar char="‒"/>
              <a:tabLst/>
              <a:defRPr sz="1600" spc="0" baseline="0">
                <a:solidFill>
                  <a:schemeClr val="tx2"/>
                </a:solidFill>
                <a:latin typeface="Arial (Body)"/>
              </a:defRPr>
            </a:lvl3pPr>
            <a:lvl4pPr marL="1000800" indent="-284400" defTabSz="914400">
              <a:lnSpc>
                <a:spcPct val="90000"/>
              </a:lnSpc>
              <a:spcBef>
                <a:spcPts val="600"/>
              </a:spcBef>
              <a:spcAft>
                <a:spcPts val="0"/>
              </a:spcAft>
              <a:buClr>
                <a:schemeClr val="tx2"/>
              </a:buClr>
              <a:buSzPct val="110000"/>
              <a:buFont typeface="Wingdings" panose="05000000000000000000" pitchFamily="2" charset="2"/>
              <a:buChar char="§"/>
              <a:tabLst/>
              <a:defRPr sz="1500" spc="0" baseline="0">
                <a:solidFill>
                  <a:schemeClr val="tx2"/>
                </a:solidFill>
                <a:latin typeface="Arial (Body)"/>
              </a:defRPr>
            </a:lvl4pPr>
            <a:lvl5pPr marL="715963" marR="0" indent="-177800" defTabSz="914400" fontAlgn="auto">
              <a:lnSpc>
                <a:spcPct val="90000"/>
              </a:lnSpc>
              <a:spcBef>
                <a:spcPts val="600"/>
              </a:spcBef>
              <a:spcAft>
                <a:spcPts val="0"/>
              </a:spcAft>
              <a:buClr>
                <a:schemeClr val="tx2"/>
              </a:buClr>
              <a:buSzPct val="110000"/>
              <a:buFont typeface="Calibri" panose="020F0502020204030204" pitchFamily="34" charset="0"/>
              <a:buChar char="‒"/>
              <a:tabLst/>
              <a:defRPr sz="1400" spc="0" baseline="0">
                <a:solidFill>
                  <a:schemeClr val="tx2"/>
                </a:solidFill>
                <a:latin typeface="Arial (Body)"/>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685783" eaLnBrk="0" fontAlgn="base" hangingPunct="0">
              <a:spcBef>
                <a:spcPct val="0"/>
              </a:spcBef>
              <a:spcAft>
                <a:spcPct val="0"/>
              </a:spcAft>
              <a:defRPr/>
            </a:pPr>
            <a:endParaRPr lang="en-US" sz="825" dirty="0">
              <a:solidFill>
                <a:srgbClr val="76004B"/>
              </a:solidFill>
              <a:latin typeface="Calibri"/>
              <a:ea typeface="ＭＳ Ｐゴシック" pitchFamily="34" charset="-128"/>
              <a:cs typeface="Arial" panose="020B0604020202020204" pitchFamily="34" charset="0"/>
            </a:endParaRPr>
          </a:p>
          <a:p>
            <a:pPr defTabSz="685783" eaLnBrk="0" fontAlgn="base" hangingPunct="0">
              <a:spcBef>
                <a:spcPct val="0"/>
              </a:spcBef>
              <a:spcAft>
                <a:spcPct val="0"/>
              </a:spcAft>
              <a:defRPr/>
            </a:pPr>
            <a:r>
              <a:rPr lang="en-US" sz="825" dirty="0">
                <a:solidFill>
                  <a:srgbClr val="76004B"/>
                </a:solidFill>
                <a:latin typeface="Calibri"/>
                <a:ea typeface="ＭＳ Ｐゴシック" pitchFamily="34" charset="-128"/>
                <a:cs typeface="Arial" panose="020B0604020202020204" pitchFamily="34" charset="0"/>
              </a:rPr>
              <a:t>ARI: absolute risk increase; ARR: absolute risk reduction; CI: confidence interval; HR: hazard ratio; NNH: number needed to harm; NNT: number needed to treat.</a:t>
            </a:r>
          </a:p>
        </p:txBody>
      </p:sp>
      <p:sp>
        <p:nvSpPr>
          <p:cNvPr id="3" name="Obdélník 2"/>
          <p:cNvSpPr/>
          <p:nvPr/>
        </p:nvSpPr>
        <p:spPr>
          <a:xfrm>
            <a:off x="495687" y="5884816"/>
            <a:ext cx="7804842" cy="276999"/>
          </a:xfrm>
          <a:prstGeom prst="rect">
            <a:avLst/>
          </a:prstGeom>
        </p:spPr>
        <p:txBody>
          <a:bodyPr wrap="square">
            <a:spAutoFit/>
          </a:bodyPr>
          <a:lstStyle/>
          <a:p>
            <a:pPr marL="0" lvl="2" indent="0">
              <a:spcAft>
                <a:spcPts val="900"/>
              </a:spcAft>
              <a:buNone/>
            </a:pPr>
            <a:r>
              <a:rPr lang="cs-CZ" sz="1200" b="1" dirty="0"/>
              <a:t>závažné (ISTH)  nebo klinicky relevantní nezávažné (CRNM) krvácení</a:t>
            </a:r>
          </a:p>
        </p:txBody>
      </p:sp>
      <p:sp>
        <p:nvSpPr>
          <p:cNvPr id="91" name="Rectangle 9">
            <a:extLst>
              <a:ext uri="{FF2B5EF4-FFF2-40B4-BE49-F238E27FC236}">
                <a16:creationId xmlns:a16="http://schemas.microsoft.com/office/drawing/2014/main" id="{B00AF1A8-7C65-4FDA-BF2F-27DA6129B2F1}"/>
              </a:ext>
            </a:extLst>
          </p:cNvPr>
          <p:cNvSpPr>
            <a:spLocks noChangeArrowheads="1"/>
          </p:cNvSpPr>
          <p:nvPr/>
        </p:nvSpPr>
        <p:spPr bwMode="auto">
          <a:xfrm>
            <a:off x="2054333" y="5464261"/>
            <a:ext cx="5224681" cy="282744"/>
          </a:xfrm>
          <a:prstGeom prst="rect">
            <a:avLst/>
          </a:prstGeom>
          <a:noFill/>
          <a:ln>
            <a:noFill/>
          </a:ln>
          <a:effectLst/>
        </p:spPr>
        <p:txBody>
          <a:bodyPr wrap="square" lIns="67840" tIns="33325" rIns="67840" bIns="33325">
            <a:spAutoFit/>
          </a:bodyPr>
          <a:lstStyle/>
          <a:p>
            <a:pPr algn="ctr" defTabSz="685783" fontAlgn="base">
              <a:spcBef>
                <a:spcPct val="0"/>
              </a:spcBef>
              <a:spcAft>
                <a:spcPct val="0"/>
              </a:spcAft>
              <a:defRPr/>
            </a:pPr>
            <a:r>
              <a:rPr lang="en-US" sz="1400" b="1" i="1" dirty="0">
                <a:solidFill>
                  <a:srgbClr val="FF0000"/>
                </a:solidFill>
                <a:latin typeface="Arial" panose="020B0604020202020204"/>
                <a:ea typeface="ＭＳ Ｐゴシック" pitchFamily="34" charset="-128"/>
              </a:rPr>
              <a:t>P2Y</a:t>
            </a:r>
            <a:r>
              <a:rPr lang="en-US" sz="1400" b="1" i="1" baseline="-25000" dirty="0">
                <a:solidFill>
                  <a:srgbClr val="FF0000"/>
                </a:solidFill>
                <a:latin typeface="Arial" panose="020B0604020202020204"/>
                <a:ea typeface="ＭＳ Ｐゴシック" pitchFamily="34" charset="-128"/>
              </a:rPr>
              <a:t>12</a:t>
            </a:r>
            <a:r>
              <a:rPr lang="en-US" sz="1400" b="1" i="1" dirty="0">
                <a:solidFill>
                  <a:srgbClr val="FF0000"/>
                </a:solidFill>
                <a:latin typeface="Arial" panose="020B0604020202020204"/>
                <a:ea typeface="ＭＳ Ｐゴシック" pitchFamily="34" charset="-128"/>
              </a:rPr>
              <a:t> inhibitor </a:t>
            </a:r>
            <a:r>
              <a:rPr lang="cs-CZ" sz="1400" b="1" i="1" dirty="0">
                <a:solidFill>
                  <a:srgbClr val="FF0000"/>
                </a:solidFill>
                <a:latin typeface="Arial" panose="020B0604020202020204"/>
                <a:ea typeface="ＭＳ Ｐゴシック" pitchFamily="34" charset="-128"/>
              </a:rPr>
              <a:t>pro všechny pacienty po dobu 6 měsíců.</a:t>
            </a:r>
            <a:endParaRPr lang="en-US" sz="1400" b="1" i="1" dirty="0">
              <a:solidFill>
                <a:srgbClr val="FF0000"/>
              </a:solidFill>
              <a:latin typeface="Arial" panose="020B0604020202020204"/>
              <a:ea typeface="ＭＳ Ｐゴシック" pitchFamily="34" charset="-128"/>
            </a:endParaRPr>
          </a:p>
        </p:txBody>
      </p:sp>
    </p:spTree>
    <p:extLst>
      <p:ext uri="{BB962C8B-B14F-4D97-AF65-F5344CB8AC3E}">
        <p14:creationId xmlns:p14="http://schemas.microsoft.com/office/powerpoint/2010/main" val="15733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435B-FB2F-4C8B-8BEB-DB1958222458}"/>
              </a:ext>
            </a:extLst>
          </p:cNvPr>
          <p:cNvSpPr>
            <a:spLocks noGrp="1"/>
          </p:cNvSpPr>
          <p:nvPr>
            <p:ph type="title"/>
          </p:nvPr>
        </p:nvSpPr>
        <p:spPr>
          <a:xfrm>
            <a:off x="628650" y="250825"/>
            <a:ext cx="7886700" cy="1325563"/>
          </a:xfrm>
        </p:spPr>
        <p:txBody>
          <a:bodyPr>
            <a:normAutofit/>
          </a:bodyPr>
          <a:lstStyle/>
          <a:p>
            <a:pPr algn="ctr"/>
            <a:r>
              <a:rPr lang="en-US" sz="4000" b="1" dirty="0">
                <a:solidFill>
                  <a:prstClr val="black"/>
                </a:solidFill>
              </a:rPr>
              <a:t>Prim</a:t>
            </a:r>
            <a:r>
              <a:rPr lang="cs-CZ" sz="4000" b="1" dirty="0" err="1">
                <a:solidFill>
                  <a:prstClr val="black"/>
                </a:solidFill>
              </a:rPr>
              <a:t>ární</a:t>
            </a:r>
            <a:r>
              <a:rPr lang="cs-CZ" sz="4000" b="1" dirty="0">
                <a:solidFill>
                  <a:prstClr val="black"/>
                </a:solidFill>
              </a:rPr>
              <a:t> cíl</a:t>
            </a:r>
            <a:br>
              <a:rPr lang="cs-CZ" sz="4000" dirty="0">
                <a:solidFill>
                  <a:prstClr val="black"/>
                </a:solidFill>
              </a:rPr>
            </a:br>
            <a:r>
              <a:rPr lang="en-US" sz="4000" dirty="0">
                <a:solidFill>
                  <a:prstClr val="black"/>
                </a:solidFill>
              </a:rPr>
              <a:t> </a:t>
            </a:r>
            <a:r>
              <a:rPr lang="cs-CZ" sz="3600" dirty="0">
                <a:solidFill>
                  <a:prstClr val="black"/>
                </a:solidFill>
              </a:rPr>
              <a:t>velké nebo klinicky významné krvácení</a:t>
            </a:r>
            <a:endParaRPr lang="en-US" dirty="0"/>
          </a:p>
        </p:txBody>
      </p:sp>
      <p:sp>
        <p:nvSpPr>
          <p:cNvPr id="5" name="Text Placeholder 4">
            <a:extLst>
              <a:ext uri="{FF2B5EF4-FFF2-40B4-BE49-F238E27FC236}">
                <a16:creationId xmlns:a16="http://schemas.microsoft.com/office/drawing/2014/main" id="{166D1224-02C0-4D8C-8EB4-C9B5AF601403}"/>
              </a:ext>
            </a:extLst>
          </p:cNvPr>
          <p:cNvSpPr>
            <a:spLocks noGrp="1"/>
          </p:cNvSpPr>
          <p:nvPr>
            <p:ph type="body" sz="quarter" idx="14"/>
          </p:nvPr>
        </p:nvSpPr>
        <p:spPr/>
        <p:txBody>
          <a:bodyPr/>
          <a:lstStyle/>
          <a:p>
            <a:r>
              <a:rPr lang="en-GB" dirty="0">
                <a:solidFill>
                  <a:schemeClr val="tx1"/>
                </a:solidFill>
              </a:rPr>
              <a:t> Lopes RD, et al. </a:t>
            </a:r>
            <a:r>
              <a:rPr lang="en-GB" i="1" dirty="0">
                <a:solidFill>
                  <a:schemeClr val="tx1"/>
                </a:solidFill>
              </a:rPr>
              <a:t>N </a:t>
            </a:r>
            <a:r>
              <a:rPr lang="en-GB" i="1" dirty="0" err="1">
                <a:solidFill>
                  <a:schemeClr val="tx1"/>
                </a:solidFill>
              </a:rPr>
              <a:t>Engl</a:t>
            </a:r>
            <a:r>
              <a:rPr lang="en-GB" i="1" dirty="0">
                <a:solidFill>
                  <a:schemeClr val="tx1"/>
                </a:solidFill>
              </a:rPr>
              <a:t> J Med </a:t>
            </a:r>
            <a:r>
              <a:rPr lang="en-GB" dirty="0">
                <a:solidFill>
                  <a:schemeClr val="tx1"/>
                </a:solidFill>
              </a:rPr>
              <a:t>2019;380:1509–1524 [</a:t>
            </a:r>
            <a:r>
              <a:rPr lang="en-GB" dirty="0" err="1">
                <a:solidFill>
                  <a:schemeClr val="tx1"/>
                </a:solidFill>
              </a:rPr>
              <a:t>Suppl</a:t>
            </a:r>
            <a:r>
              <a:rPr lang="en-GB" dirty="0">
                <a:solidFill>
                  <a:schemeClr val="tx1"/>
                </a:solidFill>
              </a:rPr>
              <a:t> appendix]</a:t>
            </a:r>
          </a:p>
        </p:txBody>
      </p:sp>
      <p:sp>
        <p:nvSpPr>
          <p:cNvPr id="105" name="TextBox 18">
            <a:extLst>
              <a:ext uri="{FF2B5EF4-FFF2-40B4-BE49-F238E27FC236}">
                <a16:creationId xmlns:a16="http://schemas.microsoft.com/office/drawing/2014/main" id="{718353A6-6EC7-4589-BDBA-3515B68AB618}"/>
              </a:ext>
            </a:extLst>
          </p:cNvPr>
          <p:cNvSpPr txBox="1"/>
          <p:nvPr/>
        </p:nvSpPr>
        <p:spPr>
          <a:xfrm>
            <a:off x="373441" y="4408545"/>
            <a:ext cx="1218603" cy="715581"/>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92" fontAlgn="base">
              <a:lnSpc>
                <a:spcPct val="90000"/>
              </a:lnSpc>
              <a:spcBef>
                <a:spcPct val="0"/>
              </a:spcBef>
              <a:spcAft>
                <a:spcPct val="0"/>
              </a:spcAft>
              <a:defRPr/>
            </a:pPr>
            <a:r>
              <a:rPr lang="en-GB" sz="900" b="1" dirty="0">
                <a:solidFill>
                  <a:srgbClr val="030303"/>
                </a:solidFill>
                <a:latin typeface="Calibri"/>
                <a:cs typeface="Arial" panose="020B0604020202020204" pitchFamily="34" charset="0"/>
              </a:rPr>
              <a:t>Number at risk:</a:t>
            </a:r>
          </a:p>
          <a:p>
            <a:pP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Apixaban and aspirin</a:t>
            </a:r>
          </a:p>
          <a:p>
            <a:pP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Apixaban and placebo</a:t>
            </a:r>
          </a:p>
          <a:p>
            <a:pP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VKA and aspirin</a:t>
            </a:r>
          </a:p>
          <a:p>
            <a:pP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VKA and placebo</a:t>
            </a:r>
          </a:p>
        </p:txBody>
      </p:sp>
      <p:sp>
        <p:nvSpPr>
          <p:cNvPr id="106" name="TextBox 20">
            <a:extLst>
              <a:ext uri="{FF2B5EF4-FFF2-40B4-BE49-F238E27FC236}">
                <a16:creationId xmlns:a16="http://schemas.microsoft.com/office/drawing/2014/main" id="{1F257185-F812-494F-A7BA-AE3ACA341EF4}"/>
              </a:ext>
            </a:extLst>
          </p:cNvPr>
          <p:cNvSpPr txBox="1"/>
          <p:nvPr/>
        </p:nvSpPr>
        <p:spPr>
          <a:xfrm rot="16200000">
            <a:off x="467753" y="2860457"/>
            <a:ext cx="1554016" cy="461665"/>
          </a:xfrm>
          <a:prstGeom prst="rect">
            <a:avLst/>
          </a:prstGeom>
          <a:noFill/>
        </p:spPr>
        <p:txBody>
          <a:bodyPr wrap="none" rtlCol="0" anchor="b">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200" b="1" dirty="0">
                <a:solidFill>
                  <a:srgbClr val="030303"/>
                </a:solidFill>
                <a:latin typeface="Calibri"/>
                <a:cs typeface="Arial" panose="020B0604020202020204" pitchFamily="34" charset="0"/>
              </a:rPr>
              <a:t>Cumulative incidence</a:t>
            </a:r>
            <a:br>
              <a:rPr lang="en-GB" sz="1200" b="1" dirty="0">
                <a:solidFill>
                  <a:srgbClr val="030303"/>
                </a:solidFill>
                <a:latin typeface="Calibri"/>
                <a:cs typeface="Arial" panose="020B0604020202020204" pitchFamily="34" charset="0"/>
              </a:rPr>
            </a:br>
            <a:r>
              <a:rPr lang="en-GB" sz="1200" b="1" dirty="0">
                <a:solidFill>
                  <a:srgbClr val="030303"/>
                </a:solidFill>
                <a:latin typeface="Calibri"/>
                <a:cs typeface="Arial" panose="020B0604020202020204" pitchFamily="34" charset="0"/>
              </a:rPr>
              <a:t>of event </a:t>
            </a:r>
            <a:r>
              <a:rPr lang="en-GB" sz="1200" dirty="0">
                <a:solidFill>
                  <a:srgbClr val="030303"/>
                </a:solidFill>
                <a:latin typeface="Calibri"/>
                <a:cs typeface="Arial" panose="020B0604020202020204" pitchFamily="34" charset="0"/>
              </a:rPr>
              <a:t>(%)</a:t>
            </a:r>
          </a:p>
        </p:txBody>
      </p:sp>
      <p:sp>
        <p:nvSpPr>
          <p:cNvPr id="107" name="TextBox 22">
            <a:extLst>
              <a:ext uri="{FF2B5EF4-FFF2-40B4-BE49-F238E27FC236}">
                <a16:creationId xmlns:a16="http://schemas.microsoft.com/office/drawing/2014/main" id="{BB4D4F71-B90E-4B19-8B81-5CCD3B68DF17}"/>
              </a:ext>
            </a:extLst>
          </p:cNvPr>
          <p:cNvSpPr txBox="1"/>
          <p:nvPr/>
        </p:nvSpPr>
        <p:spPr>
          <a:xfrm>
            <a:off x="1496274" y="3834718"/>
            <a:ext cx="253596" cy="253916"/>
          </a:xfrm>
          <a:prstGeom prst="rect">
            <a:avLst/>
          </a:prstGeom>
          <a:noFill/>
        </p:spPr>
        <p:txBody>
          <a:bodyPr wrap="non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fontAlgn="base">
              <a:spcBef>
                <a:spcPct val="0"/>
              </a:spcBef>
              <a:spcAft>
                <a:spcPct val="0"/>
              </a:spcAft>
              <a:defRPr/>
            </a:pPr>
            <a:r>
              <a:rPr lang="en-GB" sz="1050" dirty="0">
                <a:solidFill>
                  <a:srgbClr val="030303"/>
                </a:solidFill>
                <a:latin typeface="Calibri"/>
                <a:cs typeface="Arial" panose="020B0604020202020204" pitchFamily="34" charset="0"/>
              </a:rPr>
              <a:t>0</a:t>
            </a:r>
          </a:p>
        </p:txBody>
      </p:sp>
      <p:cxnSp>
        <p:nvCxnSpPr>
          <p:cNvPr id="108" name="Straight Connector 107">
            <a:extLst>
              <a:ext uri="{FF2B5EF4-FFF2-40B4-BE49-F238E27FC236}">
                <a16:creationId xmlns:a16="http://schemas.microsoft.com/office/drawing/2014/main" id="{29DC423D-B61E-4EC3-B2CB-3A2E4427CFA2}"/>
              </a:ext>
            </a:extLst>
          </p:cNvPr>
          <p:cNvCxnSpPr/>
          <p:nvPr/>
        </p:nvCxnSpPr>
        <p:spPr>
          <a:xfrm>
            <a:off x="1734207" y="3956294"/>
            <a:ext cx="59400" cy="0"/>
          </a:xfrm>
          <a:prstGeom prst="line">
            <a:avLst/>
          </a:prstGeom>
          <a:noFill/>
          <a:ln w="19050" cap="flat" cmpd="sng" algn="ctr">
            <a:solidFill>
              <a:schemeClr val="tx1"/>
            </a:solidFill>
            <a:prstDash val="solid"/>
          </a:ln>
          <a:effectLst/>
        </p:spPr>
      </p:cxnSp>
      <p:sp>
        <p:nvSpPr>
          <p:cNvPr id="109" name="TextBox 24">
            <a:extLst>
              <a:ext uri="{FF2B5EF4-FFF2-40B4-BE49-F238E27FC236}">
                <a16:creationId xmlns:a16="http://schemas.microsoft.com/office/drawing/2014/main" id="{3EFD99FB-13C4-4CF2-A36B-71E85FD326A7}"/>
              </a:ext>
            </a:extLst>
          </p:cNvPr>
          <p:cNvSpPr txBox="1"/>
          <p:nvPr/>
        </p:nvSpPr>
        <p:spPr>
          <a:xfrm>
            <a:off x="1665116" y="4024592"/>
            <a:ext cx="253596"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0</a:t>
            </a:r>
          </a:p>
        </p:txBody>
      </p:sp>
      <p:cxnSp>
        <p:nvCxnSpPr>
          <p:cNvPr id="110" name="Straight Connector 109">
            <a:extLst>
              <a:ext uri="{FF2B5EF4-FFF2-40B4-BE49-F238E27FC236}">
                <a16:creationId xmlns:a16="http://schemas.microsoft.com/office/drawing/2014/main" id="{F746B07F-E6F2-490C-ADDA-B81F2CDF915E}"/>
              </a:ext>
            </a:extLst>
          </p:cNvPr>
          <p:cNvCxnSpPr>
            <a:cxnSpLocks/>
          </p:cNvCxnSpPr>
          <p:nvPr/>
        </p:nvCxnSpPr>
        <p:spPr>
          <a:xfrm rot="16200000">
            <a:off x="1758027" y="3994340"/>
            <a:ext cx="67775" cy="0"/>
          </a:xfrm>
          <a:prstGeom prst="line">
            <a:avLst/>
          </a:prstGeom>
          <a:noFill/>
          <a:ln w="19050" cap="flat" cmpd="sng" algn="ctr">
            <a:solidFill>
              <a:schemeClr val="tx1"/>
            </a:solidFill>
            <a:prstDash val="solid"/>
          </a:ln>
          <a:effectLst/>
        </p:spPr>
      </p:cxnSp>
      <p:sp>
        <p:nvSpPr>
          <p:cNvPr id="111" name="TextBox 26">
            <a:extLst>
              <a:ext uri="{FF2B5EF4-FFF2-40B4-BE49-F238E27FC236}">
                <a16:creationId xmlns:a16="http://schemas.microsoft.com/office/drawing/2014/main" id="{46AC906F-661F-44D1-9632-BF085284D2F4}"/>
              </a:ext>
            </a:extLst>
          </p:cNvPr>
          <p:cNvSpPr txBox="1"/>
          <p:nvPr/>
        </p:nvSpPr>
        <p:spPr>
          <a:xfrm>
            <a:off x="1535836" y="4540471"/>
            <a:ext cx="444352" cy="590931"/>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1,145</a:t>
            </a:r>
          </a:p>
          <a:p>
            <a:pPr algn="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1,143</a:t>
            </a:r>
          </a:p>
          <a:p>
            <a:pPr algn="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1,123</a:t>
            </a:r>
          </a:p>
          <a:p>
            <a:pPr algn="r" defTabSz="342892" fontAlgn="base">
              <a:lnSpc>
                <a:spcPct val="90000"/>
              </a:lnSpc>
              <a:spcBef>
                <a:spcPct val="0"/>
              </a:spcBef>
              <a:spcAft>
                <a:spcPct val="0"/>
              </a:spcAft>
              <a:defRPr/>
            </a:pPr>
            <a:r>
              <a:rPr lang="en-GB" sz="900" dirty="0">
                <a:solidFill>
                  <a:srgbClr val="030303"/>
                </a:solidFill>
                <a:latin typeface="Calibri"/>
                <a:cs typeface="Arial" panose="020B0604020202020204" pitchFamily="34" charset="0"/>
              </a:rPr>
              <a:t>1,126</a:t>
            </a:r>
          </a:p>
        </p:txBody>
      </p:sp>
      <p:sp>
        <p:nvSpPr>
          <p:cNvPr id="112" name="Freeform: Shape 111">
            <a:extLst>
              <a:ext uri="{FF2B5EF4-FFF2-40B4-BE49-F238E27FC236}">
                <a16:creationId xmlns:a16="http://schemas.microsoft.com/office/drawing/2014/main" id="{CEE80850-0341-4E73-A485-F34E59536F27}"/>
              </a:ext>
            </a:extLst>
          </p:cNvPr>
          <p:cNvSpPr/>
          <p:nvPr/>
        </p:nvSpPr>
        <p:spPr>
          <a:xfrm>
            <a:off x="1794554" y="2173606"/>
            <a:ext cx="4668289" cy="1788191"/>
          </a:xfrm>
          <a:custGeom>
            <a:avLst/>
            <a:gdLst>
              <a:gd name="connsiteX0" fmla="*/ 0 w 1807452"/>
              <a:gd name="connsiteY0" fmla="*/ 0 h 1156343"/>
              <a:gd name="connsiteX1" fmla="*/ 0 w 1807452"/>
              <a:gd name="connsiteY1" fmla="*/ 1156343 h 1156343"/>
              <a:gd name="connsiteX2" fmla="*/ 1807452 w 1807452"/>
              <a:gd name="connsiteY2" fmla="*/ 1156343 h 1156343"/>
            </a:gdLst>
            <a:ahLst/>
            <a:cxnLst>
              <a:cxn ang="0">
                <a:pos x="connsiteX0" y="connsiteY0"/>
              </a:cxn>
              <a:cxn ang="0">
                <a:pos x="connsiteX1" y="connsiteY1"/>
              </a:cxn>
              <a:cxn ang="0">
                <a:pos x="connsiteX2" y="connsiteY2"/>
              </a:cxn>
            </a:cxnLst>
            <a:rect l="l" t="t" r="r" b="b"/>
            <a:pathLst>
              <a:path w="1807452" h="1156343">
                <a:moveTo>
                  <a:pt x="0" y="0"/>
                </a:moveTo>
                <a:lnTo>
                  <a:pt x="0" y="1156343"/>
                </a:lnTo>
                <a:lnTo>
                  <a:pt x="1807452" y="1156343"/>
                </a:lnTo>
              </a:path>
            </a:pathLst>
          </a:custGeom>
          <a:noFill/>
          <a:ln w="19050" cap="flat" cmpd="sng" algn="ctr">
            <a:solidFill>
              <a:schemeClr val="tx1"/>
            </a:solidFill>
            <a:prstDash val="solid"/>
          </a:ln>
          <a:effectLst/>
        </p:spPr>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892" fontAlgn="base">
              <a:spcBef>
                <a:spcPct val="0"/>
              </a:spcBef>
              <a:spcAft>
                <a:spcPct val="0"/>
              </a:spcAft>
              <a:defRPr/>
            </a:pPr>
            <a:endParaRPr lang="en-GB" sz="1350">
              <a:solidFill>
                <a:srgbClr val="FFFFFF"/>
              </a:solidFill>
              <a:latin typeface="Arial" panose="020B0604020202020204" pitchFamily="34" charset="0"/>
              <a:cs typeface="Arial" panose="020B0604020202020204" pitchFamily="34" charset="0"/>
            </a:endParaRPr>
          </a:p>
        </p:txBody>
      </p:sp>
      <p:sp>
        <p:nvSpPr>
          <p:cNvPr id="113" name="TextBox 28">
            <a:extLst>
              <a:ext uri="{FF2B5EF4-FFF2-40B4-BE49-F238E27FC236}">
                <a16:creationId xmlns:a16="http://schemas.microsoft.com/office/drawing/2014/main" id="{A258A00B-4832-4F6F-BAF3-D1C64989D61D}"/>
              </a:ext>
            </a:extLst>
          </p:cNvPr>
          <p:cNvSpPr txBox="1"/>
          <p:nvPr/>
        </p:nvSpPr>
        <p:spPr>
          <a:xfrm>
            <a:off x="3044331" y="4239109"/>
            <a:ext cx="2168735" cy="276999"/>
          </a:xfrm>
          <a:prstGeom prst="rect">
            <a:avLst/>
          </a:prstGeom>
          <a:noFill/>
        </p:spPr>
        <p:txBody>
          <a:bodyPr wrap="none" rtlCol="0" anchor="t">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200" b="1" dirty="0">
                <a:solidFill>
                  <a:srgbClr val="030303"/>
                </a:solidFill>
                <a:latin typeface="Calibri"/>
                <a:cs typeface="Arial" panose="020B0604020202020204" pitchFamily="34" charset="0"/>
              </a:rPr>
              <a:t>Days since start of intervention</a:t>
            </a:r>
            <a:endParaRPr lang="en-GB" sz="1200" dirty="0">
              <a:solidFill>
                <a:srgbClr val="030303"/>
              </a:solidFill>
              <a:latin typeface="Calibri"/>
              <a:cs typeface="Arial" panose="020B0604020202020204" pitchFamily="34" charset="0"/>
            </a:endParaRPr>
          </a:p>
        </p:txBody>
      </p:sp>
      <p:sp>
        <p:nvSpPr>
          <p:cNvPr id="114" name="TextBox 30">
            <a:extLst>
              <a:ext uri="{FF2B5EF4-FFF2-40B4-BE49-F238E27FC236}">
                <a16:creationId xmlns:a16="http://schemas.microsoft.com/office/drawing/2014/main" id="{A7055600-88DD-4E7B-B678-FEB47416268B}"/>
              </a:ext>
            </a:extLst>
          </p:cNvPr>
          <p:cNvSpPr txBox="1"/>
          <p:nvPr/>
        </p:nvSpPr>
        <p:spPr>
          <a:xfrm>
            <a:off x="1496274" y="3389808"/>
            <a:ext cx="253596" cy="253916"/>
          </a:xfrm>
          <a:prstGeom prst="rect">
            <a:avLst/>
          </a:prstGeom>
          <a:noFill/>
        </p:spPr>
        <p:txBody>
          <a:bodyPr wrap="non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fontAlgn="base">
              <a:spcBef>
                <a:spcPct val="0"/>
              </a:spcBef>
              <a:spcAft>
                <a:spcPct val="0"/>
              </a:spcAft>
              <a:defRPr/>
            </a:pPr>
            <a:r>
              <a:rPr lang="en-GB" sz="1050" dirty="0">
                <a:solidFill>
                  <a:srgbClr val="030303"/>
                </a:solidFill>
                <a:latin typeface="Calibri"/>
                <a:cs typeface="Arial" panose="020B0604020202020204" pitchFamily="34" charset="0"/>
              </a:rPr>
              <a:t>5</a:t>
            </a:r>
          </a:p>
        </p:txBody>
      </p:sp>
      <p:cxnSp>
        <p:nvCxnSpPr>
          <p:cNvPr id="115" name="Straight Connector 114">
            <a:extLst>
              <a:ext uri="{FF2B5EF4-FFF2-40B4-BE49-F238E27FC236}">
                <a16:creationId xmlns:a16="http://schemas.microsoft.com/office/drawing/2014/main" id="{D563F463-18CF-4E1A-AE97-A721EA141E53}"/>
              </a:ext>
            </a:extLst>
          </p:cNvPr>
          <p:cNvCxnSpPr/>
          <p:nvPr/>
        </p:nvCxnSpPr>
        <p:spPr>
          <a:xfrm>
            <a:off x="1734207" y="3511383"/>
            <a:ext cx="59400" cy="0"/>
          </a:xfrm>
          <a:prstGeom prst="line">
            <a:avLst/>
          </a:prstGeom>
          <a:noFill/>
          <a:ln w="19050" cap="flat" cmpd="sng" algn="ctr">
            <a:solidFill>
              <a:schemeClr val="tx1"/>
            </a:solidFill>
            <a:prstDash val="solid"/>
          </a:ln>
          <a:effectLst/>
        </p:spPr>
      </p:cxnSp>
      <p:sp>
        <p:nvSpPr>
          <p:cNvPr id="116" name="TextBox 33">
            <a:extLst>
              <a:ext uri="{FF2B5EF4-FFF2-40B4-BE49-F238E27FC236}">
                <a16:creationId xmlns:a16="http://schemas.microsoft.com/office/drawing/2014/main" id="{5C996E1C-A53C-4CCB-9D6B-5EAC0F01983D}"/>
              </a:ext>
            </a:extLst>
          </p:cNvPr>
          <p:cNvSpPr txBox="1"/>
          <p:nvPr/>
        </p:nvSpPr>
        <p:spPr>
          <a:xfrm>
            <a:off x="1427345" y="2944897"/>
            <a:ext cx="322525" cy="253916"/>
          </a:xfrm>
          <a:prstGeom prst="rect">
            <a:avLst/>
          </a:prstGeom>
          <a:noFill/>
        </p:spPr>
        <p:txBody>
          <a:bodyPr wrap="non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fontAlgn="base">
              <a:spcBef>
                <a:spcPct val="0"/>
              </a:spcBef>
              <a:spcAft>
                <a:spcPct val="0"/>
              </a:spcAft>
              <a:defRPr/>
            </a:pPr>
            <a:r>
              <a:rPr lang="en-GB" sz="1050" dirty="0">
                <a:solidFill>
                  <a:srgbClr val="030303"/>
                </a:solidFill>
                <a:latin typeface="Calibri"/>
                <a:cs typeface="Arial" panose="020B0604020202020204" pitchFamily="34" charset="0"/>
              </a:rPr>
              <a:t>10</a:t>
            </a:r>
          </a:p>
        </p:txBody>
      </p:sp>
      <p:cxnSp>
        <p:nvCxnSpPr>
          <p:cNvPr id="117" name="Straight Connector 116">
            <a:extLst>
              <a:ext uri="{FF2B5EF4-FFF2-40B4-BE49-F238E27FC236}">
                <a16:creationId xmlns:a16="http://schemas.microsoft.com/office/drawing/2014/main" id="{03A87DF2-1382-44EA-A2BB-F4A3CEAD00AB}"/>
              </a:ext>
            </a:extLst>
          </p:cNvPr>
          <p:cNvCxnSpPr/>
          <p:nvPr/>
        </p:nvCxnSpPr>
        <p:spPr>
          <a:xfrm>
            <a:off x="1734208" y="3066473"/>
            <a:ext cx="59400" cy="0"/>
          </a:xfrm>
          <a:prstGeom prst="line">
            <a:avLst/>
          </a:prstGeom>
          <a:noFill/>
          <a:ln w="19050" cap="flat" cmpd="sng" algn="ctr">
            <a:solidFill>
              <a:schemeClr val="tx1"/>
            </a:solidFill>
            <a:prstDash val="solid"/>
          </a:ln>
          <a:effectLst/>
        </p:spPr>
      </p:cxnSp>
      <p:sp>
        <p:nvSpPr>
          <p:cNvPr id="118" name="TextBox 36">
            <a:extLst>
              <a:ext uri="{FF2B5EF4-FFF2-40B4-BE49-F238E27FC236}">
                <a16:creationId xmlns:a16="http://schemas.microsoft.com/office/drawing/2014/main" id="{9D3B300A-0285-4725-BE8B-348D37075B6C}"/>
              </a:ext>
            </a:extLst>
          </p:cNvPr>
          <p:cNvSpPr txBox="1"/>
          <p:nvPr/>
        </p:nvSpPr>
        <p:spPr>
          <a:xfrm>
            <a:off x="1427345" y="2499986"/>
            <a:ext cx="322525" cy="253916"/>
          </a:xfrm>
          <a:prstGeom prst="rect">
            <a:avLst/>
          </a:prstGeom>
          <a:noFill/>
        </p:spPr>
        <p:txBody>
          <a:bodyPr wrap="non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fontAlgn="base">
              <a:spcBef>
                <a:spcPct val="0"/>
              </a:spcBef>
              <a:spcAft>
                <a:spcPct val="0"/>
              </a:spcAft>
              <a:defRPr/>
            </a:pPr>
            <a:r>
              <a:rPr lang="en-GB" sz="1050" dirty="0">
                <a:solidFill>
                  <a:srgbClr val="030303"/>
                </a:solidFill>
                <a:latin typeface="Calibri"/>
                <a:cs typeface="Arial" panose="020B0604020202020204" pitchFamily="34" charset="0"/>
              </a:rPr>
              <a:t>15</a:t>
            </a:r>
          </a:p>
        </p:txBody>
      </p:sp>
      <p:cxnSp>
        <p:nvCxnSpPr>
          <p:cNvPr id="119" name="Straight Connector 118">
            <a:extLst>
              <a:ext uri="{FF2B5EF4-FFF2-40B4-BE49-F238E27FC236}">
                <a16:creationId xmlns:a16="http://schemas.microsoft.com/office/drawing/2014/main" id="{FE1481A5-9150-45C9-A655-A85EFAFE3B8B}"/>
              </a:ext>
            </a:extLst>
          </p:cNvPr>
          <p:cNvCxnSpPr/>
          <p:nvPr/>
        </p:nvCxnSpPr>
        <p:spPr>
          <a:xfrm>
            <a:off x="1734208" y="2621561"/>
            <a:ext cx="59400" cy="0"/>
          </a:xfrm>
          <a:prstGeom prst="line">
            <a:avLst/>
          </a:prstGeom>
          <a:noFill/>
          <a:ln w="19050" cap="flat" cmpd="sng" algn="ctr">
            <a:solidFill>
              <a:schemeClr val="tx1"/>
            </a:solidFill>
            <a:prstDash val="solid"/>
          </a:ln>
          <a:effectLst/>
        </p:spPr>
      </p:cxnSp>
      <p:sp>
        <p:nvSpPr>
          <p:cNvPr id="120" name="TextBox 39">
            <a:extLst>
              <a:ext uri="{FF2B5EF4-FFF2-40B4-BE49-F238E27FC236}">
                <a16:creationId xmlns:a16="http://schemas.microsoft.com/office/drawing/2014/main" id="{3BADFF0E-23D6-4336-ADBD-05EEAFB5B66D}"/>
              </a:ext>
            </a:extLst>
          </p:cNvPr>
          <p:cNvSpPr txBox="1"/>
          <p:nvPr/>
        </p:nvSpPr>
        <p:spPr>
          <a:xfrm>
            <a:off x="1427345" y="2055074"/>
            <a:ext cx="322525" cy="253916"/>
          </a:xfrm>
          <a:prstGeom prst="rect">
            <a:avLst/>
          </a:prstGeom>
          <a:noFill/>
        </p:spPr>
        <p:txBody>
          <a:bodyPr wrap="non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fontAlgn="base">
              <a:spcBef>
                <a:spcPct val="0"/>
              </a:spcBef>
              <a:spcAft>
                <a:spcPct val="0"/>
              </a:spcAft>
              <a:defRPr/>
            </a:pPr>
            <a:r>
              <a:rPr lang="en-GB" sz="1050" dirty="0">
                <a:solidFill>
                  <a:srgbClr val="030303"/>
                </a:solidFill>
                <a:latin typeface="Calibri"/>
                <a:cs typeface="Arial" panose="020B0604020202020204" pitchFamily="34" charset="0"/>
              </a:rPr>
              <a:t>20</a:t>
            </a:r>
          </a:p>
        </p:txBody>
      </p:sp>
      <p:cxnSp>
        <p:nvCxnSpPr>
          <p:cNvPr id="121" name="Straight Connector 120">
            <a:extLst>
              <a:ext uri="{FF2B5EF4-FFF2-40B4-BE49-F238E27FC236}">
                <a16:creationId xmlns:a16="http://schemas.microsoft.com/office/drawing/2014/main" id="{2250C8AB-7EC6-42D5-A143-D22482EE0D76}"/>
              </a:ext>
            </a:extLst>
          </p:cNvPr>
          <p:cNvCxnSpPr/>
          <p:nvPr/>
        </p:nvCxnSpPr>
        <p:spPr>
          <a:xfrm>
            <a:off x="1734208" y="2176650"/>
            <a:ext cx="59400" cy="0"/>
          </a:xfrm>
          <a:prstGeom prst="line">
            <a:avLst/>
          </a:prstGeom>
          <a:noFill/>
          <a:ln w="19050" cap="flat" cmpd="sng" algn="ctr">
            <a:solidFill>
              <a:schemeClr val="tx1"/>
            </a:solidFill>
            <a:prstDash val="solid"/>
          </a:ln>
          <a:effectLst/>
        </p:spPr>
      </p:cxnSp>
      <p:sp>
        <p:nvSpPr>
          <p:cNvPr id="122" name="TextBox 41">
            <a:extLst>
              <a:ext uri="{FF2B5EF4-FFF2-40B4-BE49-F238E27FC236}">
                <a16:creationId xmlns:a16="http://schemas.microsoft.com/office/drawing/2014/main" id="{19695E30-B87D-4A96-8181-D6A22BC5C0B2}"/>
              </a:ext>
            </a:extLst>
          </p:cNvPr>
          <p:cNvSpPr txBox="1"/>
          <p:nvPr/>
        </p:nvSpPr>
        <p:spPr>
          <a:xfrm>
            <a:off x="2408303" y="4024591"/>
            <a:ext cx="322524"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30</a:t>
            </a:r>
          </a:p>
        </p:txBody>
      </p:sp>
      <p:cxnSp>
        <p:nvCxnSpPr>
          <p:cNvPr id="123" name="Straight Connector 122">
            <a:extLst>
              <a:ext uri="{FF2B5EF4-FFF2-40B4-BE49-F238E27FC236}">
                <a16:creationId xmlns:a16="http://schemas.microsoft.com/office/drawing/2014/main" id="{FFE98DD9-ACCB-45E3-A305-F0A5313BCBD2}"/>
              </a:ext>
            </a:extLst>
          </p:cNvPr>
          <p:cNvCxnSpPr>
            <a:cxnSpLocks/>
          </p:cNvCxnSpPr>
          <p:nvPr/>
        </p:nvCxnSpPr>
        <p:spPr>
          <a:xfrm rot="16200000">
            <a:off x="2535677" y="3994340"/>
            <a:ext cx="67775" cy="0"/>
          </a:xfrm>
          <a:prstGeom prst="line">
            <a:avLst/>
          </a:prstGeom>
          <a:noFill/>
          <a:ln w="19050" cap="flat" cmpd="sng" algn="ctr">
            <a:solidFill>
              <a:schemeClr val="tx1"/>
            </a:solidFill>
            <a:prstDash val="solid"/>
          </a:ln>
          <a:effectLst/>
        </p:spPr>
      </p:cxnSp>
      <p:sp>
        <p:nvSpPr>
          <p:cNvPr id="124" name="TextBox 43">
            <a:extLst>
              <a:ext uri="{FF2B5EF4-FFF2-40B4-BE49-F238E27FC236}">
                <a16:creationId xmlns:a16="http://schemas.microsoft.com/office/drawing/2014/main" id="{20587F30-ACDA-43FD-BCA4-A686B891C1DC}"/>
              </a:ext>
            </a:extLst>
          </p:cNvPr>
          <p:cNvSpPr txBox="1"/>
          <p:nvPr/>
        </p:nvSpPr>
        <p:spPr>
          <a:xfrm>
            <a:off x="2313487" y="4540471"/>
            <a:ext cx="444352" cy="590931"/>
          </a:xfrm>
          <a:prstGeom prst="rect">
            <a:avLst/>
          </a:prstGeom>
          <a:noFill/>
        </p:spPr>
        <p:txBody>
          <a:bodyPr wrap="none" rtlCol="0">
            <a:spAutoFit/>
          </a:bodyPr>
          <a:lstStyle>
            <a:defPPr>
              <a:defRPr lang="en-US"/>
            </a:defPPr>
            <a:lvl1pPr algn="ctr" defTabSz="457200">
              <a:lnSpc>
                <a:spcPct val="90000"/>
              </a:lnSpc>
              <a:defRPr sz="1000">
                <a:solidFill>
                  <a:schemeClr val="bg2"/>
                </a:solidFill>
                <a:latin typeface="Arial" panose="020B0604020202020204" pitchFamily="34" charset="0"/>
                <a:cs typeface="Arial" panose="020B0604020202020204" pitchFamily="34" charset="0"/>
              </a:defRPr>
            </a:lvl1pPr>
            <a:lvl2pPr defTabSz="457200"/>
            <a:lvl3pPr defTabSz="457200"/>
            <a:lvl4pPr defTabSz="457200"/>
            <a:lvl5pPr defTabSz="457200"/>
            <a:lvl6pPr defTabSz="457200"/>
            <a:lvl7pPr defTabSz="457200"/>
            <a:lvl8pPr defTabSz="457200"/>
            <a:lvl9pPr defTabSz="457200"/>
          </a:lstStyle>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1,036</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1,075</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962</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1,007</a:t>
            </a:r>
          </a:p>
        </p:txBody>
      </p:sp>
      <p:sp>
        <p:nvSpPr>
          <p:cNvPr id="125" name="TextBox 44">
            <a:extLst>
              <a:ext uri="{FF2B5EF4-FFF2-40B4-BE49-F238E27FC236}">
                <a16:creationId xmlns:a16="http://schemas.microsoft.com/office/drawing/2014/main" id="{1135179C-9DCF-40E3-B136-47BB81CD53E5}"/>
              </a:ext>
            </a:extLst>
          </p:cNvPr>
          <p:cNvSpPr txBox="1"/>
          <p:nvPr/>
        </p:nvSpPr>
        <p:spPr>
          <a:xfrm>
            <a:off x="3185952" y="4024591"/>
            <a:ext cx="322524"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60</a:t>
            </a:r>
          </a:p>
        </p:txBody>
      </p:sp>
      <p:cxnSp>
        <p:nvCxnSpPr>
          <p:cNvPr id="126" name="Straight Connector 125">
            <a:extLst>
              <a:ext uri="{FF2B5EF4-FFF2-40B4-BE49-F238E27FC236}">
                <a16:creationId xmlns:a16="http://schemas.microsoft.com/office/drawing/2014/main" id="{68B688ED-E4E5-4475-835C-1F24BD317FA3}"/>
              </a:ext>
            </a:extLst>
          </p:cNvPr>
          <p:cNvCxnSpPr>
            <a:cxnSpLocks/>
          </p:cNvCxnSpPr>
          <p:nvPr/>
        </p:nvCxnSpPr>
        <p:spPr>
          <a:xfrm rot="16200000">
            <a:off x="3313327" y="3994340"/>
            <a:ext cx="67775" cy="0"/>
          </a:xfrm>
          <a:prstGeom prst="line">
            <a:avLst/>
          </a:prstGeom>
          <a:noFill/>
          <a:ln w="19050" cap="flat" cmpd="sng" algn="ctr">
            <a:solidFill>
              <a:schemeClr val="tx1"/>
            </a:solidFill>
            <a:prstDash val="solid"/>
          </a:ln>
          <a:effectLst/>
        </p:spPr>
      </p:cxnSp>
      <p:sp>
        <p:nvSpPr>
          <p:cNvPr id="127" name="TextBox 46">
            <a:extLst>
              <a:ext uri="{FF2B5EF4-FFF2-40B4-BE49-F238E27FC236}">
                <a16:creationId xmlns:a16="http://schemas.microsoft.com/office/drawing/2014/main" id="{849FF78C-1C5F-4E6B-BC81-AD915CD16229}"/>
              </a:ext>
            </a:extLst>
          </p:cNvPr>
          <p:cNvSpPr txBox="1"/>
          <p:nvPr/>
        </p:nvSpPr>
        <p:spPr>
          <a:xfrm>
            <a:off x="3091137" y="4540471"/>
            <a:ext cx="444352" cy="590931"/>
          </a:xfrm>
          <a:prstGeom prst="rect">
            <a:avLst/>
          </a:prstGeom>
          <a:noFill/>
        </p:spPr>
        <p:txBody>
          <a:bodyPr wrap="none" rtlCol="0">
            <a:spAutoFit/>
          </a:bodyPr>
          <a:lstStyle>
            <a:defPPr>
              <a:defRPr lang="en-US"/>
            </a:defPPr>
            <a:lvl1pPr algn="ctr" defTabSz="457200">
              <a:lnSpc>
                <a:spcPct val="90000"/>
              </a:lnSpc>
              <a:defRPr sz="1000">
                <a:solidFill>
                  <a:schemeClr val="bg2"/>
                </a:solidFill>
                <a:latin typeface="Arial" panose="020B0604020202020204" pitchFamily="34" charset="0"/>
                <a:cs typeface="Arial" panose="020B0604020202020204" pitchFamily="34" charset="0"/>
              </a:defRPr>
            </a:lvl1pPr>
            <a:lvl2pPr defTabSz="457200"/>
            <a:lvl3pPr defTabSz="457200"/>
            <a:lvl4pPr defTabSz="457200"/>
            <a:lvl5pPr defTabSz="457200"/>
            <a:lvl6pPr defTabSz="457200"/>
            <a:lvl7pPr defTabSz="457200"/>
            <a:lvl8pPr defTabSz="457200"/>
            <a:lvl9pPr defTabSz="457200"/>
          </a:lstStyle>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975</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1,044</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881</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947</a:t>
            </a:r>
          </a:p>
        </p:txBody>
      </p:sp>
      <p:sp>
        <p:nvSpPr>
          <p:cNvPr id="128" name="TextBox 47">
            <a:extLst>
              <a:ext uri="{FF2B5EF4-FFF2-40B4-BE49-F238E27FC236}">
                <a16:creationId xmlns:a16="http://schemas.microsoft.com/office/drawing/2014/main" id="{63B5C876-697E-4894-8AEE-8901D042357F}"/>
              </a:ext>
            </a:extLst>
          </p:cNvPr>
          <p:cNvSpPr txBox="1"/>
          <p:nvPr/>
        </p:nvSpPr>
        <p:spPr>
          <a:xfrm>
            <a:off x="3963603" y="4024591"/>
            <a:ext cx="322524"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90</a:t>
            </a:r>
          </a:p>
        </p:txBody>
      </p:sp>
      <p:cxnSp>
        <p:nvCxnSpPr>
          <p:cNvPr id="129" name="Straight Connector 128">
            <a:extLst>
              <a:ext uri="{FF2B5EF4-FFF2-40B4-BE49-F238E27FC236}">
                <a16:creationId xmlns:a16="http://schemas.microsoft.com/office/drawing/2014/main" id="{30530B4D-7751-48AB-8C02-D9E2FF819468}"/>
              </a:ext>
            </a:extLst>
          </p:cNvPr>
          <p:cNvCxnSpPr>
            <a:cxnSpLocks/>
          </p:cNvCxnSpPr>
          <p:nvPr/>
        </p:nvCxnSpPr>
        <p:spPr>
          <a:xfrm rot="16200000">
            <a:off x="4090978" y="3994340"/>
            <a:ext cx="67775" cy="0"/>
          </a:xfrm>
          <a:prstGeom prst="line">
            <a:avLst/>
          </a:prstGeom>
          <a:noFill/>
          <a:ln w="19050" cap="flat" cmpd="sng" algn="ctr">
            <a:solidFill>
              <a:schemeClr val="tx1"/>
            </a:solidFill>
            <a:prstDash val="solid"/>
          </a:ln>
          <a:effectLst/>
        </p:spPr>
      </p:cxnSp>
      <p:sp>
        <p:nvSpPr>
          <p:cNvPr id="130" name="TextBox 49">
            <a:extLst>
              <a:ext uri="{FF2B5EF4-FFF2-40B4-BE49-F238E27FC236}">
                <a16:creationId xmlns:a16="http://schemas.microsoft.com/office/drawing/2014/main" id="{088C9F75-320E-4F3B-9ED2-0D0A42F910FB}"/>
              </a:ext>
            </a:extLst>
          </p:cNvPr>
          <p:cNvSpPr txBox="1"/>
          <p:nvPr/>
        </p:nvSpPr>
        <p:spPr>
          <a:xfrm>
            <a:off x="3868788" y="4540471"/>
            <a:ext cx="444352" cy="590931"/>
          </a:xfrm>
          <a:prstGeom prst="rect">
            <a:avLst/>
          </a:prstGeom>
          <a:noFill/>
        </p:spPr>
        <p:txBody>
          <a:bodyPr wrap="none" rtlCol="0">
            <a:spAutoFit/>
          </a:bodyPr>
          <a:lstStyle>
            <a:defPPr>
              <a:defRPr lang="en-US"/>
            </a:defPPr>
            <a:lvl1pPr algn="ctr" defTabSz="457200">
              <a:lnSpc>
                <a:spcPct val="90000"/>
              </a:lnSpc>
              <a:defRPr sz="1000">
                <a:solidFill>
                  <a:schemeClr val="bg2"/>
                </a:solidFill>
                <a:latin typeface="Arial" panose="020B0604020202020204" pitchFamily="34" charset="0"/>
                <a:cs typeface="Arial" panose="020B0604020202020204" pitchFamily="34" charset="0"/>
              </a:defRPr>
            </a:lvl1pPr>
            <a:lvl2pPr defTabSz="457200"/>
            <a:lvl3pPr defTabSz="457200"/>
            <a:lvl4pPr defTabSz="457200"/>
            <a:lvl5pPr defTabSz="457200"/>
            <a:lvl6pPr defTabSz="457200"/>
            <a:lvl7pPr defTabSz="457200"/>
            <a:lvl8pPr defTabSz="457200"/>
            <a:lvl9pPr defTabSz="457200"/>
          </a:lstStyle>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937</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1,007</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838</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917</a:t>
            </a:r>
          </a:p>
        </p:txBody>
      </p:sp>
      <p:sp>
        <p:nvSpPr>
          <p:cNvPr id="132" name="TextBox 50">
            <a:extLst>
              <a:ext uri="{FF2B5EF4-FFF2-40B4-BE49-F238E27FC236}">
                <a16:creationId xmlns:a16="http://schemas.microsoft.com/office/drawing/2014/main" id="{DBD88A9A-62E1-4A7B-ACF5-34356B17CF16}"/>
              </a:ext>
            </a:extLst>
          </p:cNvPr>
          <p:cNvSpPr txBox="1"/>
          <p:nvPr/>
        </p:nvSpPr>
        <p:spPr>
          <a:xfrm>
            <a:off x="4706790" y="4024591"/>
            <a:ext cx="391454"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120</a:t>
            </a:r>
          </a:p>
        </p:txBody>
      </p:sp>
      <p:cxnSp>
        <p:nvCxnSpPr>
          <p:cNvPr id="176" name="Straight Connector 175">
            <a:extLst>
              <a:ext uri="{FF2B5EF4-FFF2-40B4-BE49-F238E27FC236}">
                <a16:creationId xmlns:a16="http://schemas.microsoft.com/office/drawing/2014/main" id="{80B5DE47-1E60-4E11-A8C6-831BCC12B230}"/>
              </a:ext>
            </a:extLst>
          </p:cNvPr>
          <p:cNvCxnSpPr>
            <a:cxnSpLocks/>
          </p:cNvCxnSpPr>
          <p:nvPr/>
        </p:nvCxnSpPr>
        <p:spPr>
          <a:xfrm rot="16200000">
            <a:off x="4868628" y="3994340"/>
            <a:ext cx="67775" cy="0"/>
          </a:xfrm>
          <a:prstGeom prst="line">
            <a:avLst/>
          </a:prstGeom>
          <a:noFill/>
          <a:ln w="19050" cap="flat" cmpd="sng" algn="ctr">
            <a:solidFill>
              <a:schemeClr val="tx1"/>
            </a:solidFill>
            <a:prstDash val="solid"/>
          </a:ln>
          <a:effectLst/>
        </p:spPr>
      </p:cxnSp>
      <p:sp>
        <p:nvSpPr>
          <p:cNvPr id="177" name="TextBox 52">
            <a:extLst>
              <a:ext uri="{FF2B5EF4-FFF2-40B4-BE49-F238E27FC236}">
                <a16:creationId xmlns:a16="http://schemas.microsoft.com/office/drawing/2014/main" id="{C5427939-74F5-4374-9A6B-CFCA9C99677A}"/>
              </a:ext>
            </a:extLst>
          </p:cNvPr>
          <p:cNvSpPr txBox="1"/>
          <p:nvPr/>
        </p:nvSpPr>
        <p:spPr>
          <a:xfrm>
            <a:off x="4693324" y="4540471"/>
            <a:ext cx="357791" cy="590931"/>
          </a:xfrm>
          <a:prstGeom prst="rect">
            <a:avLst/>
          </a:prstGeom>
          <a:noFill/>
        </p:spPr>
        <p:txBody>
          <a:bodyPr wrap="none" rtlCol="0">
            <a:spAutoFit/>
          </a:bodyPr>
          <a:lstStyle>
            <a:defPPr>
              <a:defRPr lang="en-US"/>
            </a:defPPr>
            <a:lvl1pPr algn="ctr" defTabSz="457200">
              <a:lnSpc>
                <a:spcPct val="90000"/>
              </a:lnSpc>
              <a:defRPr sz="1000">
                <a:solidFill>
                  <a:schemeClr val="bg2"/>
                </a:solidFill>
                <a:latin typeface="Arial" panose="020B0604020202020204" pitchFamily="34" charset="0"/>
                <a:cs typeface="Arial" panose="020B0604020202020204" pitchFamily="34" charset="0"/>
              </a:defRPr>
            </a:lvl1pPr>
            <a:lvl2pPr defTabSz="457200"/>
            <a:lvl3pPr defTabSz="457200"/>
            <a:lvl4pPr defTabSz="457200"/>
            <a:lvl5pPr defTabSz="457200"/>
            <a:lvl6pPr defTabSz="457200"/>
            <a:lvl7pPr defTabSz="457200"/>
            <a:lvl8pPr defTabSz="457200"/>
            <a:lvl9pPr defTabSz="457200"/>
          </a:lstStyle>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903</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975</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800</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883</a:t>
            </a:r>
          </a:p>
        </p:txBody>
      </p:sp>
      <p:sp>
        <p:nvSpPr>
          <p:cNvPr id="178" name="TextBox 53">
            <a:extLst>
              <a:ext uri="{FF2B5EF4-FFF2-40B4-BE49-F238E27FC236}">
                <a16:creationId xmlns:a16="http://schemas.microsoft.com/office/drawing/2014/main" id="{531B7B9F-AF2F-4D25-A161-2EA4CD4C1370}"/>
              </a:ext>
            </a:extLst>
          </p:cNvPr>
          <p:cNvSpPr txBox="1"/>
          <p:nvPr/>
        </p:nvSpPr>
        <p:spPr>
          <a:xfrm>
            <a:off x="5484441" y="4024591"/>
            <a:ext cx="391454"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150</a:t>
            </a:r>
          </a:p>
        </p:txBody>
      </p:sp>
      <p:cxnSp>
        <p:nvCxnSpPr>
          <p:cNvPr id="179" name="Straight Connector 178">
            <a:extLst>
              <a:ext uri="{FF2B5EF4-FFF2-40B4-BE49-F238E27FC236}">
                <a16:creationId xmlns:a16="http://schemas.microsoft.com/office/drawing/2014/main" id="{C935EFB0-6D9E-4F26-8270-D1E79075FDC6}"/>
              </a:ext>
            </a:extLst>
          </p:cNvPr>
          <p:cNvCxnSpPr>
            <a:cxnSpLocks/>
          </p:cNvCxnSpPr>
          <p:nvPr/>
        </p:nvCxnSpPr>
        <p:spPr>
          <a:xfrm rot="16200000">
            <a:off x="5646278" y="3994340"/>
            <a:ext cx="67775" cy="0"/>
          </a:xfrm>
          <a:prstGeom prst="line">
            <a:avLst/>
          </a:prstGeom>
          <a:noFill/>
          <a:ln w="19050" cap="flat" cmpd="sng" algn="ctr">
            <a:solidFill>
              <a:schemeClr val="tx1"/>
            </a:solidFill>
            <a:prstDash val="solid"/>
          </a:ln>
          <a:effectLst/>
        </p:spPr>
      </p:cxnSp>
      <p:sp>
        <p:nvSpPr>
          <p:cNvPr id="180" name="TextBox 55">
            <a:extLst>
              <a:ext uri="{FF2B5EF4-FFF2-40B4-BE49-F238E27FC236}">
                <a16:creationId xmlns:a16="http://schemas.microsoft.com/office/drawing/2014/main" id="{48C3D46B-6979-43FF-8255-03B42DE51FEC}"/>
              </a:ext>
            </a:extLst>
          </p:cNvPr>
          <p:cNvSpPr txBox="1"/>
          <p:nvPr/>
        </p:nvSpPr>
        <p:spPr>
          <a:xfrm>
            <a:off x="5470975" y="4540471"/>
            <a:ext cx="357791" cy="590931"/>
          </a:xfrm>
          <a:prstGeom prst="rect">
            <a:avLst/>
          </a:prstGeom>
          <a:noFill/>
        </p:spPr>
        <p:txBody>
          <a:bodyPr wrap="none" rtlCol="0">
            <a:spAutoFit/>
          </a:bodyPr>
          <a:lstStyle>
            <a:defPPr>
              <a:defRPr lang="en-US"/>
            </a:defPPr>
            <a:lvl1pPr algn="ctr" defTabSz="457200">
              <a:lnSpc>
                <a:spcPct val="90000"/>
              </a:lnSpc>
              <a:defRPr sz="1000">
                <a:solidFill>
                  <a:schemeClr val="bg2"/>
                </a:solidFill>
                <a:latin typeface="Arial" panose="020B0604020202020204" pitchFamily="34" charset="0"/>
                <a:cs typeface="Arial" panose="020B0604020202020204" pitchFamily="34" charset="0"/>
              </a:defRPr>
            </a:lvl1pPr>
            <a:lvl2pPr defTabSz="457200"/>
            <a:lvl3pPr defTabSz="457200"/>
            <a:lvl4pPr defTabSz="457200"/>
            <a:lvl5pPr defTabSz="457200"/>
            <a:lvl6pPr defTabSz="457200"/>
            <a:lvl7pPr defTabSz="457200"/>
            <a:lvl8pPr defTabSz="457200"/>
            <a:lvl9pPr defTabSz="457200"/>
          </a:lstStyle>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880</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947</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776</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851</a:t>
            </a:r>
          </a:p>
        </p:txBody>
      </p:sp>
      <p:sp>
        <p:nvSpPr>
          <p:cNvPr id="181" name="TextBox 56">
            <a:extLst>
              <a:ext uri="{FF2B5EF4-FFF2-40B4-BE49-F238E27FC236}">
                <a16:creationId xmlns:a16="http://schemas.microsoft.com/office/drawing/2014/main" id="{0B7AFBDC-60D7-4DA3-B294-B716240B94BB}"/>
              </a:ext>
            </a:extLst>
          </p:cNvPr>
          <p:cNvSpPr txBox="1"/>
          <p:nvPr/>
        </p:nvSpPr>
        <p:spPr>
          <a:xfrm>
            <a:off x="6262090" y="4024591"/>
            <a:ext cx="391454" cy="253916"/>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892" fontAlgn="base">
              <a:spcBef>
                <a:spcPct val="0"/>
              </a:spcBef>
              <a:spcAft>
                <a:spcPct val="0"/>
              </a:spcAft>
              <a:defRPr/>
            </a:pPr>
            <a:r>
              <a:rPr lang="en-GB" sz="1050" dirty="0">
                <a:solidFill>
                  <a:srgbClr val="030303"/>
                </a:solidFill>
                <a:latin typeface="Calibri"/>
                <a:cs typeface="Arial" panose="020B0604020202020204" pitchFamily="34" charset="0"/>
              </a:rPr>
              <a:t>180</a:t>
            </a:r>
          </a:p>
        </p:txBody>
      </p:sp>
      <p:cxnSp>
        <p:nvCxnSpPr>
          <p:cNvPr id="182" name="Straight Connector 181">
            <a:extLst>
              <a:ext uri="{FF2B5EF4-FFF2-40B4-BE49-F238E27FC236}">
                <a16:creationId xmlns:a16="http://schemas.microsoft.com/office/drawing/2014/main" id="{BD12545C-83AF-40E8-A836-C28135486D0C}"/>
              </a:ext>
            </a:extLst>
          </p:cNvPr>
          <p:cNvCxnSpPr>
            <a:cxnSpLocks/>
          </p:cNvCxnSpPr>
          <p:nvPr/>
        </p:nvCxnSpPr>
        <p:spPr>
          <a:xfrm rot="16200000">
            <a:off x="6423928" y="3994340"/>
            <a:ext cx="67775" cy="0"/>
          </a:xfrm>
          <a:prstGeom prst="line">
            <a:avLst/>
          </a:prstGeom>
          <a:noFill/>
          <a:ln w="19050" cap="flat" cmpd="sng" algn="ctr">
            <a:solidFill>
              <a:schemeClr val="tx1"/>
            </a:solidFill>
            <a:prstDash val="solid"/>
          </a:ln>
          <a:effectLst/>
        </p:spPr>
      </p:cxnSp>
      <p:sp>
        <p:nvSpPr>
          <p:cNvPr id="183" name="TextBox 58">
            <a:extLst>
              <a:ext uri="{FF2B5EF4-FFF2-40B4-BE49-F238E27FC236}">
                <a16:creationId xmlns:a16="http://schemas.microsoft.com/office/drawing/2014/main" id="{0C8A84D6-46EE-4CE4-89FE-FDB2F2210FE4}"/>
              </a:ext>
            </a:extLst>
          </p:cNvPr>
          <p:cNvSpPr txBox="1"/>
          <p:nvPr/>
        </p:nvSpPr>
        <p:spPr>
          <a:xfrm>
            <a:off x="6248623" y="4540471"/>
            <a:ext cx="357791" cy="590931"/>
          </a:xfrm>
          <a:prstGeom prst="rect">
            <a:avLst/>
          </a:prstGeom>
          <a:noFill/>
        </p:spPr>
        <p:txBody>
          <a:bodyPr wrap="none" rtlCol="0">
            <a:spAutoFit/>
          </a:bodyPr>
          <a:lstStyle>
            <a:defPPr>
              <a:defRPr lang="en-US"/>
            </a:defPPr>
            <a:lvl1pPr algn="ctr" defTabSz="457200">
              <a:lnSpc>
                <a:spcPct val="90000"/>
              </a:lnSpc>
              <a:defRPr sz="1000">
                <a:solidFill>
                  <a:schemeClr val="bg2"/>
                </a:solidFill>
                <a:latin typeface="Arial" panose="020B0604020202020204" pitchFamily="34" charset="0"/>
                <a:cs typeface="Arial" panose="020B0604020202020204" pitchFamily="34" charset="0"/>
              </a:defRPr>
            </a:lvl1pPr>
            <a:lvl2pPr defTabSz="457200"/>
            <a:lvl3pPr defTabSz="457200"/>
            <a:lvl4pPr defTabSz="457200"/>
            <a:lvl5pPr defTabSz="457200"/>
            <a:lvl6pPr defTabSz="457200"/>
            <a:lvl7pPr defTabSz="457200"/>
            <a:lvl8pPr defTabSz="457200"/>
            <a:lvl9pPr defTabSz="457200"/>
          </a:lstStyle>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485</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536</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467</a:t>
            </a:r>
          </a:p>
          <a:p>
            <a:pPr algn="r" defTabSz="342892" eaLnBrk="0" fontAlgn="base" hangingPunct="0">
              <a:spcBef>
                <a:spcPct val="0"/>
              </a:spcBef>
              <a:spcAft>
                <a:spcPct val="0"/>
              </a:spcAft>
              <a:defRPr/>
            </a:pPr>
            <a:r>
              <a:rPr lang="en-GB" sz="900" kern="0" dirty="0">
                <a:solidFill>
                  <a:srgbClr val="030303"/>
                </a:solidFill>
                <a:latin typeface="Calibri"/>
                <a:ea typeface="ＭＳ Ｐゴシック" pitchFamily="34" charset="-128"/>
              </a:rPr>
              <a:t>528</a:t>
            </a:r>
          </a:p>
        </p:txBody>
      </p:sp>
      <p:sp>
        <p:nvSpPr>
          <p:cNvPr id="184" name="TextBox 61">
            <a:extLst>
              <a:ext uri="{FF2B5EF4-FFF2-40B4-BE49-F238E27FC236}">
                <a16:creationId xmlns:a16="http://schemas.microsoft.com/office/drawing/2014/main" id="{E2E2B421-231B-4535-8FB1-8FD28D5BFC38}"/>
              </a:ext>
            </a:extLst>
          </p:cNvPr>
          <p:cNvSpPr txBox="1"/>
          <p:nvPr/>
        </p:nvSpPr>
        <p:spPr>
          <a:xfrm>
            <a:off x="6533808" y="2505677"/>
            <a:ext cx="2033442" cy="279307"/>
          </a:xfrm>
          <a:prstGeom prst="rect">
            <a:avLst/>
          </a:prstGeom>
          <a:noFill/>
        </p:spPr>
        <p:txBody>
          <a:bodyPr wrap="none" rtlCol="0" anchor="t">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92" fontAlgn="base">
              <a:lnSpc>
                <a:spcPct val="90000"/>
              </a:lnSpc>
              <a:spcBef>
                <a:spcPct val="0"/>
              </a:spcBef>
              <a:spcAft>
                <a:spcPct val="0"/>
              </a:spcAft>
              <a:defRPr/>
            </a:pPr>
            <a:r>
              <a:rPr lang="en-GB" sz="1350" b="1" dirty="0">
                <a:solidFill>
                  <a:srgbClr val="F26938"/>
                </a:solidFill>
                <a:latin typeface="Calibri"/>
                <a:cs typeface="Arial" panose="020B0604020202020204" pitchFamily="34" charset="0"/>
              </a:rPr>
              <a:t>Apixaban + aspirin: 13.8%</a:t>
            </a:r>
          </a:p>
        </p:txBody>
      </p:sp>
      <p:sp>
        <p:nvSpPr>
          <p:cNvPr id="185" name="Freeform: Shape 184">
            <a:extLst>
              <a:ext uri="{FF2B5EF4-FFF2-40B4-BE49-F238E27FC236}">
                <a16:creationId xmlns:a16="http://schemas.microsoft.com/office/drawing/2014/main" id="{8E67B0A5-168B-4518-87D7-EFA9536B8A84}"/>
              </a:ext>
            </a:extLst>
          </p:cNvPr>
          <p:cNvSpPr/>
          <p:nvPr/>
        </p:nvSpPr>
        <p:spPr bwMode="auto">
          <a:xfrm>
            <a:off x="1811906" y="3268161"/>
            <a:ext cx="4447556" cy="672029"/>
          </a:xfrm>
          <a:custGeom>
            <a:avLst/>
            <a:gdLst>
              <a:gd name="connsiteX0" fmla="*/ 5431809 w 5431809"/>
              <a:gd name="connsiteY0" fmla="*/ 0 h 723331"/>
              <a:gd name="connsiteX1" fmla="*/ 5261212 w 5431809"/>
              <a:gd name="connsiteY1" fmla="*/ 0 h 723331"/>
              <a:gd name="connsiteX2" fmla="*/ 5261212 w 5431809"/>
              <a:gd name="connsiteY2" fmla="*/ 13648 h 723331"/>
              <a:gd name="connsiteX3" fmla="*/ 4807424 w 5431809"/>
              <a:gd name="connsiteY3" fmla="*/ 13648 h 723331"/>
              <a:gd name="connsiteX4" fmla="*/ 4807424 w 5431809"/>
              <a:gd name="connsiteY4" fmla="*/ 23884 h 723331"/>
              <a:gd name="connsiteX5" fmla="*/ 4752833 w 5431809"/>
              <a:gd name="connsiteY5" fmla="*/ 23884 h 723331"/>
              <a:gd name="connsiteX6" fmla="*/ 4752833 w 5431809"/>
              <a:gd name="connsiteY6" fmla="*/ 34120 h 723331"/>
              <a:gd name="connsiteX7" fmla="*/ 4660710 w 5431809"/>
              <a:gd name="connsiteY7" fmla="*/ 34120 h 723331"/>
              <a:gd name="connsiteX8" fmla="*/ 4660710 w 5431809"/>
              <a:gd name="connsiteY8" fmla="*/ 40943 h 723331"/>
              <a:gd name="connsiteX9" fmla="*/ 4537880 w 5431809"/>
              <a:gd name="connsiteY9" fmla="*/ 40943 h 723331"/>
              <a:gd name="connsiteX10" fmla="*/ 4537880 w 5431809"/>
              <a:gd name="connsiteY10" fmla="*/ 51179 h 723331"/>
              <a:gd name="connsiteX11" fmla="*/ 4503761 w 5431809"/>
              <a:gd name="connsiteY11" fmla="*/ 51179 h 723331"/>
              <a:gd name="connsiteX12" fmla="*/ 4503761 w 5431809"/>
              <a:gd name="connsiteY12" fmla="*/ 61415 h 723331"/>
              <a:gd name="connsiteX13" fmla="*/ 4415051 w 5431809"/>
              <a:gd name="connsiteY13" fmla="*/ 61415 h 723331"/>
              <a:gd name="connsiteX14" fmla="*/ 4415051 w 5431809"/>
              <a:gd name="connsiteY14" fmla="*/ 88711 h 723331"/>
              <a:gd name="connsiteX15" fmla="*/ 4316104 w 5431809"/>
              <a:gd name="connsiteY15" fmla="*/ 88711 h 723331"/>
              <a:gd name="connsiteX16" fmla="*/ 4316104 w 5431809"/>
              <a:gd name="connsiteY16" fmla="*/ 102358 h 723331"/>
              <a:gd name="connsiteX17" fmla="*/ 4217158 w 5431809"/>
              <a:gd name="connsiteY17" fmla="*/ 102358 h 723331"/>
              <a:gd name="connsiteX18" fmla="*/ 4217158 w 5431809"/>
              <a:gd name="connsiteY18" fmla="*/ 116006 h 723331"/>
              <a:gd name="connsiteX19" fmla="*/ 4063621 w 5431809"/>
              <a:gd name="connsiteY19" fmla="*/ 116006 h 723331"/>
              <a:gd name="connsiteX20" fmla="*/ 4063621 w 5431809"/>
              <a:gd name="connsiteY20" fmla="*/ 126242 h 723331"/>
              <a:gd name="connsiteX21" fmla="*/ 3777018 w 5431809"/>
              <a:gd name="connsiteY21" fmla="*/ 126242 h 723331"/>
              <a:gd name="connsiteX22" fmla="*/ 3777018 w 5431809"/>
              <a:gd name="connsiteY22" fmla="*/ 136478 h 723331"/>
              <a:gd name="connsiteX23" fmla="*/ 3746310 w 5431809"/>
              <a:gd name="connsiteY23" fmla="*/ 136478 h 723331"/>
              <a:gd name="connsiteX24" fmla="*/ 3746310 w 5431809"/>
              <a:gd name="connsiteY24" fmla="*/ 143302 h 723331"/>
              <a:gd name="connsiteX25" fmla="*/ 3650776 w 5431809"/>
              <a:gd name="connsiteY25" fmla="*/ 143302 h 723331"/>
              <a:gd name="connsiteX26" fmla="*/ 3643952 w 5431809"/>
              <a:gd name="connsiteY26" fmla="*/ 150126 h 723331"/>
              <a:gd name="connsiteX27" fmla="*/ 3589361 w 5431809"/>
              <a:gd name="connsiteY27" fmla="*/ 150126 h 723331"/>
              <a:gd name="connsiteX28" fmla="*/ 3589361 w 5431809"/>
              <a:gd name="connsiteY28" fmla="*/ 170597 h 723331"/>
              <a:gd name="connsiteX29" fmla="*/ 3330054 w 5431809"/>
              <a:gd name="connsiteY29" fmla="*/ 170597 h 723331"/>
              <a:gd name="connsiteX30" fmla="*/ 3330054 w 5431809"/>
              <a:gd name="connsiteY30" fmla="*/ 184245 h 723331"/>
              <a:gd name="connsiteX31" fmla="*/ 3275463 w 5431809"/>
              <a:gd name="connsiteY31" fmla="*/ 184245 h 723331"/>
              <a:gd name="connsiteX32" fmla="*/ 3275463 w 5431809"/>
              <a:gd name="connsiteY32" fmla="*/ 201305 h 723331"/>
              <a:gd name="connsiteX33" fmla="*/ 3214048 w 5431809"/>
              <a:gd name="connsiteY33" fmla="*/ 201305 h 723331"/>
              <a:gd name="connsiteX34" fmla="*/ 3214048 w 5431809"/>
              <a:gd name="connsiteY34" fmla="*/ 211540 h 723331"/>
              <a:gd name="connsiteX35" fmla="*/ 3057098 w 5431809"/>
              <a:gd name="connsiteY35" fmla="*/ 211540 h 723331"/>
              <a:gd name="connsiteX36" fmla="*/ 3057098 w 5431809"/>
              <a:gd name="connsiteY36" fmla="*/ 221776 h 723331"/>
              <a:gd name="connsiteX37" fmla="*/ 2978624 w 5431809"/>
              <a:gd name="connsiteY37" fmla="*/ 221776 h 723331"/>
              <a:gd name="connsiteX38" fmla="*/ 2978624 w 5431809"/>
              <a:gd name="connsiteY38" fmla="*/ 238836 h 723331"/>
              <a:gd name="connsiteX39" fmla="*/ 2906973 w 5431809"/>
              <a:gd name="connsiteY39" fmla="*/ 238836 h 723331"/>
              <a:gd name="connsiteX40" fmla="*/ 2906973 w 5431809"/>
              <a:gd name="connsiteY40" fmla="*/ 255896 h 723331"/>
              <a:gd name="connsiteX41" fmla="*/ 2859206 w 5431809"/>
              <a:gd name="connsiteY41" fmla="*/ 255896 h 723331"/>
              <a:gd name="connsiteX42" fmla="*/ 2859206 w 5431809"/>
              <a:gd name="connsiteY42" fmla="*/ 272955 h 723331"/>
              <a:gd name="connsiteX43" fmla="*/ 2763671 w 5431809"/>
              <a:gd name="connsiteY43" fmla="*/ 272955 h 723331"/>
              <a:gd name="connsiteX44" fmla="*/ 2763671 w 5431809"/>
              <a:gd name="connsiteY44" fmla="*/ 286603 h 723331"/>
              <a:gd name="connsiteX45" fmla="*/ 2664725 w 5431809"/>
              <a:gd name="connsiteY45" fmla="*/ 286603 h 723331"/>
              <a:gd name="connsiteX46" fmla="*/ 2668137 w 5431809"/>
              <a:gd name="connsiteY46" fmla="*/ 290015 h 723331"/>
              <a:gd name="connsiteX47" fmla="*/ 2552131 w 5431809"/>
              <a:gd name="connsiteY47" fmla="*/ 290015 h 723331"/>
              <a:gd name="connsiteX48" fmla="*/ 2552131 w 5431809"/>
              <a:gd name="connsiteY48" fmla="*/ 300251 h 723331"/>
              <a:gd name="connsiteX49" fmla="*/ 2422477 w 5431809"/>
              <a:gd name="connsiteY49" fmla="*/ 300251 h 723331"/>
              <a:gd name="connsiteX50" fmla="*/ 2422477 w 5431809"/>
              <a:gd name="connsiteY50" fmla="*/ 310487 h 723331"/>
              <a:gd name="connsiteX51" fmla="*/ 2361063 w 5431809"/>
              <a:gd name="connsiteY51" fmla="*/ 310487 h 723331"/>
              <a:gd name="connsiteX52" fmla="*/ 2354239 w 5431809"/>
              <a:gd name="connsiteY52" fmla="*/ 317311 h 723331"/>
              <a:gd name="connsiteX53" fmla="*/ 2210937 w 5431809"/>
              <a:gd name="connsiteY53" fmla="*/ 317311 h 723331"/>
              <a:gd name="connsiteX54" fmla="*/ 2210937 w 5431809"/>
              <a:gd name="connsiteY54" fmla="*/ 334370 h 723331"/>
              <a:gd name="connsiteX55" fmla="*/ 2156346 w 5431809"/>
              <a:gd name="connsiteY55" fmla="*/ 334370 h 723331"/>
              <a:gd name="connsiteX56" fmla="*/ 2156346 w 5431809"/>
              <a:gd name="connsiteY56" fmla="*/ 344606 h 723331"/>
              <a:gd name="connsiteX57" fmla="*/ 1975513 w 5431809"/>
              <a:gd name="connsiteY57" fmla="*/ 344606 h 723331"/>
              <a:gd name="connsiteX58" fmla="*/ 1968689 w 5431809"/>
              <a:gd name="connsiteY58" fmla="*/ 351430 h 723331"/>
              <a:gd name="connsiteX59" fmla="*/ 1781033 w 5431809"/>
              <a:gd name="connsiteY59" fmla="*/ 351430 h 723331"/>
              <a:gd name="connsiteX60" fmla="*/ 1781033 w 5431809"/>
              <a:gd name="connsiteY60" fmla="*/ 361666 h 723331"/>
              <a:gd name="connsiteX61" fmla="*/ 1705970 w 5431809"/>
              <a:gd name="connsiteY61" fmla="*/ 361666 h 723331"/>
              <a:gd name="connsiteX62" fmla="*/ 1705970 w 5431809"/>
              <a:gd name="connsiteY62" fmla="*/ 371902 h 723331"/>
              <a:gd name="connsiteX63" fmla="*/ 1531961 w 5431809"/>
              <a:gd name="connsiteY63" fmla="*/ 371902 h 723331"/>
              <a:gd name="connsiteX64" fmla="*/ 1518314 w 5431809"/>
              <a:gd name="connsiteY64" fmla="*/ 385549 h 723331"/>
              <a:gd name="connsiteX65" fmla="*/ 1375012 w 5431809"/>
              <a:gd name="connsiteY65" fmla="*/ 385549 h 723331"/>
              <a:gd name="connsiteX66" fmla="*/ 1375012 w 5431809"/>
              <a:gd name="connsiteY66" fmla="*/ 399197 h 723331"/>
              <a:gd name="connsiteX67" fmla="*/ 1282889 w 5431809"/>
              <a:gd name="connsiteY67" fmla="*/ 399197 h 723331"/>
              <a:gd name="connsiteX68" fmla="*/ 1282889 w 5431809"/>
              <a:gd name="connsiteY68" fmla="*/ 416257 h 723331"/>
              <a:gd name="connsiteX69" fmla="*/ 1228298 w 5431809"/>
              <a:gd name="connsiteY69" fmla="*/ 416257 h 723331"/>
              <a:gd name="connsiteX70" fmla="*/ 1228298 w 5431809"/>
              <a:gd name="connsiteY70" fmla="*/ 429905 h 723331"/>
              <a:gd name="connsiteX71" fmla="*/ 1033818 w 5431809"/>
              <a:gd name="connsiteY71" fmla="*/ 429905 h 723331"/>
              <a:gd name="connsiteX72" fmla="*/ 1033818 w 5431809"/>
              <a:gd name="connsiteY72" fmla="*/ 429905 h 723331"/>
              <a:gd name="connsiteX73" fmla="*/ 1033818 w 5431809"/>
              <a:gd name="connsiteY73" fmla="*/ 443552 h 723331"/>
              <a:gd name="connsiteX74" fmla="*/ 968991 w 5431809"/>
              <a:gd name="connsiteY74" fmla="*/ 443552 h 723331"/>
              <a:gd name="connsiteX75" fmla="*/ 968991 w 5431809"/>
              <a:gd name="connsiteY75" fmla="*/ 443552 h 723331"/>
              <a:gd name="connsiteX76" fmla="*/ 870045 w 5431809"/>
              <a:gd name="connsiteY76" fmla="*/ 443552 h 723331"/>
              <a:gd name="connsiteX77" fmla="*/ 870045 w 5431809"/>
              <a:gd name="connsiteY77" fmla="*/ 460612 h 723331"/>
              <a:gd name="connsiteX78" fmla="*/ 812042 w 5431809"/>
              <a:gd name="connsiteY78" fmla="*/ 460612 h 723331"/>
              <a:gd name="connsiteX79" fmla="*/ 812042 w 5431809"/>
              <a:gd name="connsiteY79" fmla="*/ 484496 h 723331"/>
              <a:gd name="connsiteX80" fmla="*/ 777922 w 5431809"/>
              <a:gd name="connsiteY80" fmla="*/ 484496 h 723331"/>
              <a:gd name="connsiteX81" fmla="*/ 777922 w 5431809"/>
              <a:gd name="connsiteY81" fmla="*/ 508379 h 723331"/>
              <a:gd name="connsiteX82" fmla="*/ 709683 w 5431809"/>
              <a:gd name="connsiteY82" fmla="*/ 508379 h 723331"/>
              <a:gd name="connsiteX83" fmla="*/ 709683 w 5431809"/>
              <a:gd name="connsiteY83" fmla="*/ 522027 h 723331"/>
              <a:gd name="connsiteX84" fmla="*/ 651680 w 5431809"/>
              <a:gd name="connsiteY84" fmla="*/ 522027 h 723331"/>
              <a:gd name="connsiteX85" fmla="*/ 651680 w 5431809"/>
              <a:gd name="connsiteY85" fmla="*/ 532263 h 723331"/>
              <a:gd name="connsiteX86" fmla="*/ 620973 w 5431809"/>
              <a:gd name="connsiteY86" fmla="*/ 532263 h 723331"/>
              <a:gd name="connsiteX87" fmla="*/ 620973 w 5431809"/>
              <a:gd name="connsiteY87" fmla="*/ 539087 h 723331"/>
              <a:gd name="connsiteX88" fmla="*/ 525439 w 5431809"/>
              <a:gd name="connsiteY88" fmla="*/ 539087 h 723331"/>
              <a:gd name="connsiteX89" fmla="*/ 525439 w 5431809"/>
              <a:gd name="connsiteY89" fmla="*/ 549322 h 723331"/>
              <a:gd name="connsiteX90" fmla="*/ 460612 w 5431809"/>
              <a:gd name="connsiteY90" fmla="*/ 549322 h 723331"/>
              <a:gd name="connsiteX91" fmla="*/ 460612 w 5431809"/>
              <a:gd name="connsiteY91" fmla="*/ 562970 h 723331"/>
              <a:gd name="connsiteX92" fmla="*/ 419669 w 5431809"/>
              <a:gd name="connsiteY92" fmla="*/ 562970 h 723331"/>
              <a:gd name="connsiteX93" fmla="*/ 419669 w 5431809"/>
              <a:gd name="connsiteY93" fmla="*/ 576618 h 723331"/>
              <a:gd name="connsiteX94" fmla="*/ 341194 w 5431809"/>
              <a:gd name="connsiteY94" fmla="*/ 576618 h 723331"/>
              <a:gd name="connsiteX95" fmla="*/ 341194 w 5431809"/>
              <a:gd name="connsiteY95" fmla="*/ 576618 h 723331"/>
              <a:gd name="connsiteX96" fmla="*/ 303663 w 5431809"/>
              <a:gd name="connsiteY96" fmla="*/ 576618 h 723331"/>
              <a:gd name="connsiteX97" fmla="*/ 303663 w 5431809"/>
              <a:gd name="connsiteY97" fmla="*/ 607325 h 723331"/>
              <a:gd name="connsiteX98" fmla="*/ 283191 w 5431809"/>
              <a:gd name="connsiteY98" fmla="*/ 607325 h 723331"/>
              <a:gd name="connsiteX99" fmla="*/ 283191 w 5431809"/>
              <a:gd name="connsiteY99" fmla="*/ 624385 h 723331"/>
              <a:gd name="connsiteX100" fmla="*/ 201304 w 5431809"/>
              <a:gd name="connsiteY100" fmla="*/ 624385 h 723331"/>
              <a:gd name="connsiteX101" fmla="*/ 201304 w 5431809"/>
              <a:gd name="connsiteY101" fmla="*/ 638033 h 723331"/>
              <a:gd name="connsiteX102" fmla="*/ 153537 w 5431809"/>
              <a:gd name="connsiteY102" fmla="*/ 638033 h 723331"/>
              <a:gd name="connsiteX103" fmla="*/ 153537 w 5431809"/>
              <a:gd name="connsiteY103" fmla="*/ 668740 h 723331"/>
              <a:gd name="connsiteX104" fmla="*/ 102358 w 5431809"/>
              <a:gd name="connsiteY104" fmla="*/ 668740 h 723331"/>
              <a:gd name="connsiteX105" fmla="*/ 102358 w 5431809"/>
              <a:gd name="connsiteY105" fmla="*/ 689212 h 723331"/>
              <a:gd name="connsiteX106" fmla="*/ 61415 w 5431809"/>
              <a:gd name="connsiteY106" fmla="*/ 689212 h 723331"/>
              <a:gd name="connsiteX107" fmla="*/ 61415 w 5431809"/>
              <a:gd name="connsiteY107" fmla="*/ 723331 h 723331"/>
              <a:gd name="connsiteX108" fmla="*/ 0 w 5431809"/>
              <a:gd name="connsiteY108" fmla="*/ 723331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31809" h="723331">
                <a:moveTo>
                  <a:pt x="5431809" y="0"/>
                </a:moveTo>
                <a:lnTo>
                  <a:pt x="5261212" y="0"/>
                </a:lnTo>
                <a:lnTo>
                  <a:pt x="5261212" y="13648"/>
                </a:lnTo>
                <a:lnTo>
                  <a:pt x="4807424" y="13648"/>
                </a:lnTo>
                <a:lnTo>
                  <a:pt x="4807424" y="23884"/>
                </a:lnTo>
                <a:lnTo>
                  <a:pt x="4752833" y="23884"/>
                </a:lnTo>
                <a:lnTo>
                  <a:pt x="4752833" y="34120"/>
                </a:lnTo>
                <a:lnTo>
                  <a:pt x="4660710" y="34120"/>
                </a:lnTo>
                <a:lnTo>
                  <a:pt x="4660710" y="40943"/>
                </a:lnTo>
                <a:lnTo>
                  <a:pt x="4537880" y="40943"/>
                </a:lnTo>
                <a:lnTo>
                  <a:pt x="4537880" y="51179"/>
                </a:lnTo>
                <a:lnTo>
                  <a:pt x="4503761" y="51179"/>
                </a:lnTo>
                <a:lnTo>
                  <a:pt x="4503761" y="61415"/>
                </a:lnTo>
                <a:lnTo>
                  <a:pt x="4415051" y="61415"/>
                </a:lnTo>
                <a:lnTo>
                  <a:pt x="4415051" y="88711"/>
                </a:lnTo>
                <a:lnTo>
                  <a:pt x="4316104" y="88711"/>
                </a:lnTo>
                <a:lnTo>
                  <a:pt x="4316104" y="102358"/>
                </a:lnTo>
                <a:lnTo>
                  <a:pt x="4217158" y="102358"/>
                </a:lnTo>
                <a:lnTo>
                  <a:pt x="4217158" y="116006"/>
                </a:lnTo>
                <a:lnTo>
                  <a:pt x="4063621" y="116006"/>
                </a:lnTo>
                <a:lnTo>
                  <a:pt x="4063621" y="126242"/>
                </a:lnTo>
                <a:lnTo>
                  <a:pt x="3777018" y="126242"/>
                </a:lnTo>
                <a:lnTo>
                  <a:pt x="3777018" y="136478"/>
                </a:lnTo>
                <a:lnTo>
                  <a:pt x="3746310" y="136478"/>
                </a:lnTo>
                <a:lnTo>
                  <a:pt x="3746310" y="143302"/>
                </a:lnTo>
                <a:lnTo>
                  <a:pt x="3650776" y="143302"/>
                </a:lnTo>
                <a:lnTo>
                  <a:pt x="3643952" y="150126"/>
                </a:lnTo>
                <a:lnTo>
                  <a:pt x="3589361" y="150126"/>
                </a:lnTo>
                <a:lnTo>
                  <a:pt x="3589361" y="170597"/>
                </a:lnTo>
                <a:lnTo>
                  <a:pt x="3330054" y="170597"/>
                </a:lnTo>
                <a:lnTo>
                  <a:pt x="3330054" y="184245"/>
                </a:lnTo>
                <a:lnTo>
                  <a:pt x="3275463" y="184245"/>
                </a:lnTo>
                <a:lnTo>
                  <a:pt x="3275463" y="201305"/>
                </a:lnTo>
                <a:lnTo>
                  <a:pt x="3214048" y="201305"/>
                </a:lnTo>
                <a:lnTo>
                  <a:pt x="3214048" y="211540"/>
                </a:lnTo>
                <a:lnTo>
                  <a:pt x="3057098" y="211540"/>
                </a:lnTo>
                <a:lnTo>
                  <a:pt x="3057098" y="221776"/>
                </a:lnTo>
                <a:lnTo>
                  <a:pt x="2978624" y="221776"/>
                </a:lnTo>
                <a:lnTo>
                  <a:pt x="2978624" y="238836"/>
                </a:lnTo>
                <a:lnTo>
                  <a:pt x="2906973" y="238836"/>
                </a:lnTo>
                <a:lnTo>
                  <a:pt x="2906973" y="255896"/>
                </a:lnTo>
                <a:lnTo>
                  <a:pt x="2859206" y="255896"/>
                </a:lnTo>
                <a:lnTo>
                  <a:pt x="2859206" y="272955"/>
                </a:lnTo>
                <a:lnTo>
                  <a:pt x="2763671" y="272955"/>
                </a:lnTo>
                <a:lnTo>
                  <a:pt x="2763671" y="286603"/>
                </a:lnTo>
                <a:lnTo>
                  <a:pt x="2664725" y="286603"/>
                </a:lnTo>
                <a:lnTo>
                  <a:pt x="2668137" y="290015"/>
                </a:lnTo>
                <a:lnTo>
                  <a:pt x="2552131" y="290015"/>
                </a:lnTo>
                <a:lnTo>
                  <a:pt x="2552131" y="300251"/>
                </a:lnTo>
                <a:lnTo>
                  <a:pt x="2422477" y="300251"/>
                </a:lnTo>
                <a:lnTo>
                  <a:pt x="2422477" y="310487"/>
                </a:lnTo>
                <a:lnTo>
                  <a:pt x="2361063" y="310487"/>
                </a:lnTo>
                <a:lnTo>
                  <a:pt x="2354239" y="317311"/>
                </a:lnTo>
                <a:lnTo>
                  <a:pt x="2210937" y="317311"/>
                </a:lnTo>
                <a:lnTo>
                  <a:pt x="2210937" y="334370"/>
                </a:lnTo>
                <a:lnTo>
                  <a:pt x="2156346" y="334370"/>
                </a:lnTo>
                <a:lnTo>
                  <a:pt x="2156346" y="344606"/>
                </a:lnTo>
                <a:lnTo>
                  <a:pt x="1975513" y="344606"/>
                </a:lnTo>
                <a:lnTo>
                  <a:pt x="1968689" y="351430"/>
                </a:lnTo>
                <a:lnTo>
                  <a:pt x="1781033" y="351430"/>
                </a:lnTo>
                <a:lnTo>
                  <a:pt x="1781033" y="361666"/>
                </a:lnTo>
                <a:lnTo>
                  <a:pt x="1705970" y="361666"/>
                </a:lnTo>
                <a:lnTo>
                  <a:pt x="1705970" y="371902"/>
                </a:lnTo>
                <a:lnTo>
                  <a:pt x="1531961" y="371902"/>
                </a:lnTo>
                <a:lnTo>
                  <a:pt x="1518314" y="385549"/>
                </a:lnTo>
                <a:lnTo>
                  <a:pt x="1375012" y="385549"/>
                </a:lnTo>
                <a:lnTo>
                  <a:pt x="1375012" y="399197"/>
                </a:lnTo>
                <a:lnTo>
                  <a:pt x="1282889" y="399197"/>
                </a:lnTo>
                <a:lnTo>
                  <a:pt x="1282889" y="416257"/>
                </a:lnTo>
                <a:lnTo>
                  <a:pt x="1228298" y="416257"/>
                </a:lnTo>
                <a:lnTo>
                  <a:pt x="1228298" y="429905"/>
                </a:lnTo>
                <a:lnTo>
                  <a:pt x="1033818" y="429905"/>
                </a:lnTo>
                <a:lnTo>
                  <a:pt x="1033818" y="429905"/>
                </a:lnTo>
                <a:lnTo>
                  <a:pt x="1033818" y="443552"/>
                </a:lnTo>
                <a:lnTo>
                  <a:pt x="968991" y="443552"/>
                </a:lnTo>
                <a:lnTo>
                  <a:pt x="968991" y="443552"/>
                </a:lnTo>
                <a:lnTo>
                  <a:pt x="870045" y="443552"/>
                </a:lnTo>
                <a:lnTo>
                  <a:pt x="870045" y="460612"/>
                </a:lnTo>
                <a:lnTo>
                  <a:pt x="812042" y="460612"/>
                </a:lnTo>
                <a:lnTo>
                  <a:pt x="812042" y="484496"/>
                </a:lnTo>
                <a:lnTo>
                  <a:pt x="777922" y="484496"/>
                </a:lnTo>
                <a:lnTo>
                  <a:pt x="777922" y="508379"/>
                </a:lnTo>
                <a:lnTo>
                  <a:pt x="709683" y="508379"/>
                </a:lnTo>
                <a:lnTo>
                  <a:pt x="709683" y="522027"/>
                </a:lnTo>
                <a:lnTo>
                  <a:pt x="651680" y="522027"/>
                </a:lnTo>
                <a:lnTo>
                  <a:pt x="651680" y="532263"/>
                </a:lnTo>
                <a:lnTo>
                  <a:pt x="620973" y="532263"/>
                </a:lnTo>
                <a:lnTo>
                  <a:pt x="620973" y="539087"/>
                </a:lnTo>
                <a:lnTo>
                  <a:pt x="525439" y="539087"/>
                </a:lnTo>
                <a:lnTo>
                  <a:pt x="525439" y="549322"/>
                </a:lnTo>
                <a:lnTo>
                  <a:pt x="460612" y="549322"/>
                </a:lnTo>
                <a:lnTo>
                  <a:pt x="460612" y="562970"/>
                </a:lnTo>
                <a:lnTo>
                  <a:pt x="419669" y="562970"/>
                </a:lnTo>
                <a:lnTo>
                  <a:pt x="419669" y="576618"/>
                </a:lnTo>
                <a:lnTo>
                  <a:pt x="341194" y="576618"/>
                </a:lnTo>
                <a:lnTo>
                  <a:pt x="341194" y="576618"/>
                </a:lnTo>
                <a:lnTo>
                  <a:pt x="303663" y="576618"/>
                </a:lnTo>
                <a:lnTo>
                  <a:pt x="303663" y="607325"/>
                </a:lnTo>
                <a:lnTo>
                  <a:pt x="283191" y="607325"/>
                </a:lnTo>
                <a:lnTo>
                  <a:pt x="283191" y="624385"/>
                </a:lnTo>
                <a:lnTo>
                  <a:pt x="201304" y="624385"/>
                </a:lnTo>
                <a:lnTo>
                  <a:pt x="201304" y="638033"/>
                </a:lnTo>
                <a:lnTo>
                  <a:pt x="153537" y="638033"/>
                </a:lnTo>
                <a:lnTo>
                  <a:pt x="153537" y="668740"/>
                </a:lnTo>
                <a:lnTo>
                  <a:pt x="102358" y="668740"/>
                </a:lnTo>
                <a:lnTo>
                  <a:pt x="102358" y="689212"/>
                </a:lnTo>
                <a:lnTo>
                  <a:pt x="61415" y="689212"/>
                </a:lnTo>
                <a:lnTo>
                  <a:pt x="61415" y="723331"/>
                </a:lnTo>
                <a:lnTo>
                  <a:pt x="0" y="723331"/>
                </a:lnTo>
              </a:path>
            </a:pathLst>
          </a:custGeom>
          <a:noFill/>
          <a:ln w="57150" cap="rnd" cmpd="sng" algn="ctr">
            <a:solidFill>
              <a:schemeClr val="accent2"/>
            </a:solidFill>
            <a:prstDash val="sysDot"/>
            <a:rou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eaLnBrk="0" fontAlgn="base" hangingPunct="0">
              <a:spcBef>
                <a:spcPct val="0"/>
              </a:spcBef>
              <a:spcAft>
                <a:spcPct val="0"/>
              </a:spcAft>
              <a:defRPr/>
            </a:pPr>
            <a:endParaRPr lang="en-GB" sz="1350"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186" name="Freeform: Shape 185">
            <a:extLst>
              <a:ext uri="{FF2B5EF4-FFF2-40B4-BE49-F238E27FC236}">
                <a16:creationId xmlns:a16="http://schemas.microsoft.com/office/drawing/2014/main" id="{F970C7CE-5E5F-44F7-81AE-624A3B423978}"/>
              </a:ext>
            </a:extLst>
          </p:cNvPr>
          <p:cNvSpPr/>
          <p:nvPr/>
        </p:nvSpPr>
        <p:spPr bwMode="auto">
          <a:xfrm>
            <a:off x="1811906" y="2215736"/>
            <a:ext cx="4534161" cy="1724453"/>
          </a:xfrm>
          <a:custGeom>
            <a:avLst/>
            <a:gdLst>
              <a:gd name="connsiteX0" fmla="*/ 5537579 w 5537579"/>
              <a:gd name="connsiteY0" fmla="*/ 0 h 1856095"/>
              <a:gd name="connsiteX1" fmla="*/ 5414749 w 5537579"/>
              <a:gd name="connsiteY1" fmla="*/ 0 h 1856095"/>
              <a:gd name="connsiteX2" fmla="*/ 5414749 w 5537579"/>
              <a:gd name="connsiteY2" fmla="*/ 10236 h 1856095"/>
              <a:gd name="connsiteX3" fmla="*/ 5291919 w 5537579"/>
              <a:gd name="connsiteY3" fmla="*/ 10236 h 1856095"/>
              <a:gd name="connsiteX4" fmla="*/ 5291919 w 5537579"/>
              <a:gd name="connsiteY4" fmla="*/ 23884 h 1856095"/>
              <a:gd name="connsiteX5" fmla="*/ 5257800 w 5537579"/>
              <a:gd name="connsiteY5" fmla="*/ 23884 h 1856095"/>
              <a:gd name="connsiteX6" fmla="*/ 5257800 w 5537579"/>
              <a:gd name="connsiteY6" fmla="*/ 34119 h 1856095"/>
              <a:gd name="connsiteX7" fmla="*/ 5100851 w 5537579"/>
              <a:gd name="connsiteY7" fmla="*/ 34119 h 1856095"/>
              <a:gd name="connsiteX8" fmla="*/ 5094027 w 5537579"/>
              <a:gd name="connsiteY8" fmla="*/ 40943 h 1856095"/>
              <a:gd name="connsiteX9" fmla="*/ 5005316 w 5537579"/>
              <a:gd name="connsiteY9" fmla="*/ 40943 h 1856095"/>
              <a:gd name="connsiteX10" fmla="*/ 5005316 w 5537579"/>
              <a:gd name="connsiteY10" fmla="*/ 61415 h 1856095"/>
              <a:gd name="connsiteX11" fmla="*/ 4913194 w 5537579"/>
              <a:gd name="connsiteY11" fmla="*/ 61415 h 1856095"/>
              <a:gd name="connsiteX12" fmla="*/ 4913194 w 5537579"/>
              <a:gd name="connsiteY12" fmla="*/ 78475 h 1856095"/>
              <a:gd name="connsiteX13" fmla="*/ 4821071 w 5537579"/>
              <a:gd name="connsiteY13" fmla="*/ 78475 h 1856095"/>
              <a:gd name="connsiteX14" fmla="*/ 4821071 w 5537579"/>
              <a:gd name="connsiteY14" fmla="*/ 78475 h 1856095"/>
              <a:gd name="connsiteX15" fmla="*/ 4821071 w 5537579"/>
              <a:gd name="connsiteY15" fmla="*/ 78475 h 1856095"/>
              <a:gd name="connsiteX16" fmla="*/ 4821071 w 5537579"/>
              <a:gd name="connsiteY16" fmla="*/ 102358 h 1856095"/>
              <a:gd name="connsiteX17" fmla="*/ 4722125 w 5537579"/>
              <a:gd name="connsiteY17" fmla="*/ 102358 h 1856095"/>
              <a:gd name="connsiteX18" fmla="*/ 4722125 w 5537579"/>
              <a:gd name="connsiteY18" fmla="*/ 119418 h 1856095"/>
              <a:gd name="connsiteX19" fmla="*/ 4623179 w 5537579"/>
              <a:gd name="connsiteY19" fmla="*/ 119418 h 1856095"/>
              <a:gd name="connsiteX20" fmla="*/ 4609531 w 5537579"/>
              <a:gd name="connsiteY20" fmla="*/ 133066 h 1856095"/>
              <a:gd name="connsiteX21" fmla="*/ 4496937 w 5537579"/>
              <a:gd name="connsiteY21" fmla="*/ 133066 h 1856095"/>
              <a:gd name="connsiteX22" fmla="*/ 4496937 w 5537579"/>
              <a:gd name="connsiteY22" fmla="*/ 163773 h 1856095"/>
              <a:gd name="connsiteX23" fmla="*/ 4408227 w 5537579"/>
              <a:gd name="connsiteY23" fmla="*/ 163773 h 1856095"/>
              <a:gd name="connsiteX24" fmla="*/ 4408227 w 5537579"/>
              <a:gd name="connsiteY24" fmla="*/ 184245 h 1856095"/>
              <a:gd name="connsiteX25" fmla="*/ 4241042 w 5537579"/>
              <a:gd name="connsiteY25" fmla="*/ 184245 h 1856095"/>
              <a:gd name="connsiteX26" fmla="*/ 4241042 w 5537579"/>
              <a:gd name="connsiteY26" fmla="*/ 201304 h 1856095"/>
              <a:gd name="connsiteX27" fmla="*/ 4084092 w 5537579"/>
              <a:gd name="connsiteY27" fmla="*/ 201304 h 1856095"/>
              <a:gd name="connsiteX28" fmla="*/ 4077269 w 5537579"/>
              <a:gd name="connsiteY28" fmla="*/ 208127 h 1856095"/>
              <a:gd name="connsiteX29" fmla="*/ 3893024 w 5537579"/>
              <a:gd name="connsiteY29" fmla="*/ 208127 h 1856095"/>
              <a:gd name="connsiteX30" fmla="*/ 3882788 w 5537579"/>
              <a:gd name="connsiteY30" fmla="*/ 218363 h 1856095"/>
              <a:gd name="connsiteX31" fmla="*/ 3804313 w 5537579"/>
              <a:gd name="connsiteY31" fmla="*/ 218363 h 1856095"/>
              <a:gd name="connsiteX32" fmla="*/ 3804313 w 5537579"/>
              <a:gd name="connsiteY32" fmla="*/ 232012 h 1856095"/>
              <a:gd name="connsiteX33" fmla="*/ 3620069 w 5537579"/>
              <a:gd name="connsiteY33" fmla="*/ 232012 h 1856095"/>
              <a:gd name="connsiteX34" fmla="*/ 3609833 w 5537579"/>
              <a:gd name="connsiteY34" fmla="*/ 242248 h 1856095"/>
              <a:gd name="connsiteX35" fmla="*/ 3524534 w 5537579"/>
              <a:gd name="connsiteY35" fmla="*/ 242248 h 1856095"/>
              <a:gd name="connsiteX36" fmla="*/ 3524534 w 5537579"/>
              <a:gd name="connsiteY36" fmla="*/ 242248 h 1856095"/>
              <a:gd name="connsiteX37" fmla="*/ 3500651 w 5537579"/>
              <a:gd name="connsiteY37" fmla="*/ 266131 h 1856095"/>
              <a:gd name="connsiteX38" fmla="*/ 3500651 w 5537579"/>
              <a:gd name="connsiteY38" fmla="*/ 286603 h 1856095"/>
              <a:gd name="connsiteX39" fmla="*/ 3425588 w 5537579"/>
              <a:gd name="connsiteY39" fmla="*/ 286603 h 1856095"/>
              <a:gd name="connsiteX40" fmla="*/ 3425588 w 5537579"/>
              <a:gd name="connsiteY40" fmla="*/ 307075 h 1856095"/>
              <a:gd name="connsiteX41" fmla="*/ 3234519 w 5537579"/>
              <a:gd name="connsiteY41" fmla="*/ 307075 h 1856095"/>
              <a:gd name="connsiteX42" fmla="*/ 3231107 w 5537579"/>
              <a:gd name="connsiteY42" fmla="*/ 310487 h 1856095"/>
              <a:gd name="connsiteX43" fmla="*/ 3207224 w 5537579"/>
              <a:gd name="connsiteY43" fmla="*/ 310487 h 1856095"/>
              <a:gd name="connsiteX44" fmla="*/ 3207224 w 5537579"/>
              <a:gd name="connsiteY44" fmla="*/ 324134 h 1856095"/>
              <a:gd name="connsiteX45" fmla="*/ 3080982 w 5537579"/>
              <a:gd name="connsiteY45" fmla="*/ 324134 h 1856095"/>
              <a:gd name="connsiteX46" fmla="*/ 3080982 w 5537579"/>
              <a:gd name="connsiteY46" fmla="*/ 337782 h 1856095"/>
              <a:gd name="connsiteX47" fmla="*/ 2951328 w 5537579"/>
              <a:gd name="connsiteY47" fmla="*/ 337782 h 1856095"/>
              <a:gd name="connsiteX48" fmla="*/ 2951328 w 5537579"/>
              <a:gd name="connsiteY48" fmla="*/ 358254 h 1856095"/>
              <a:gd name="connsiteX49" fmla="*/ 2876266 w 5537579"/>
              <a:gd name="connsiteY49" fmla="*/ 358254 h 1856095"/>
              <a:gd name="connsiteX50" fmla="*/ 2876266 w 5537579"/>
              <a:gd name="connsiteY50" fmla="*/ 371901 h 1856095"/>
              <a:gd name="connsiteX51" fmla="*/ 2818263 w 5537579"/>
              <a:gd name="connsiteY51" fmla="*/ 371901 h 1856095"/>
              <a:gd name="connsiteX52" fmla="*/ 2818263 w 5537579"/>
              <a:gd name="connsiteY52" fmla="*/ 385549 h 1856095"/>
              <a:gd name="connsiteX53" fmla="*/ 2739788 w 5537579"/>
              <a:gd name="connsiteY53" fmla="*/ 385549 h 1856095"/>
              <a:gd name="connsiteX54" fmla="*/ 2726140 w 5537579"/>
              <a:gd name="connsiteY54" fmla="*/ 385549 h 1856095"/>
              <a:gd name="connsiteX55" fmla="*/ 2668137 w 5537579"/>
              <a:gd name="connsiteY55" fmla="*/ 385549 h 1856095"/>
              <a:gd name="connsiteX56" fmla="*/ 2668137 w 5537579"/>
              <a:gd name="connsiteY56" fmla="*/ 409433 h 1856095"/>
              <a:gd name="connsiteX57" fmla="*/ 2548719 w 5537579"/>
              <a:gd name="connsiteY57" fmla="*/ 409433 h 1856095"/>
              <a:gd name="connsiteX58" fmla="*/ 2548719 w 5537579"/>
              <a:gd name="connsiteY58" fmla="*/ 433316 h 1856095"/>
              <a:gd name="connsiteX59" fmla="*/ 2384946 w 5537579"/>
              <a:gd name="connsiteY59" fmla="*/ 433316 h 1856095"/>
              <a:gd name="connsiteX60" fmla="*/ 2384946 w 5537579"/>
              <a:gd name="connsiteY60" fmla="*/ 446964 h 1856095"/>
              <a:gd name="connsiteX61" fmla="*/ 2289412 w 5537579"/>
              <a:gd name="connsiteY61" fmla="*/ 446964 h 1856095"/>
              <a:gd name="connsiteX62" fmla="*/ 2289412 w 5537579"/>
              <a:gd name="connsiteY62" fmla="*/ 457200 h 1856095"/>
              <a:gd name="connsiteX63" fmla="*/ 2227997 w 5537579"/>
              <a:gd name="connsiteY63" fmla="*/ 457200 h 1856095"/>
              <a:gd name="connsiteX64" fmla="*/ 2227997 w 5537579"/>
              <a:gd name="connsiteY64" fmla="*/ 494731 h 1856095"/>
              <a:gd name="connsiteX65" fmla="*/ 2026692 w 5537579"/>
              <a:gd name="connsiteY65" fmla="*/ 494731 h 1856095"/>
              <a:gd name="connsiteX66" fmla="*/ 2026692 w 5537579"/>
              <a:gd name="connsiteY66" fmla="*/ 504967 h 1856095"/>
              <a:gd name="connsiteX67" fmla="*/ 1982337 w 5537579"/>
              <a:gd name="connsiteY67" fmla="*/ 504967 h 1856095"/>
              <a:gd name="connsiteX68" fmla="*/ 1982337 w 5537579"/>
              <a:gd name="connsiteY68" fmla="*/ 518615 h 1856095"/>
              <a:gd name="connsiteX69" fmla="*/ 1907274 w 5537579"/>
              <a:gd name="connsiteY69" fmla="*/ 518615 h 1856095"/>
              <a:gd name="connsiteX70" fmla="*/ 1907274 w 5537579"/>
              <a:gd name="connsiteY70" fmla="*/ 535675 h 1856095"/>
              <a:gd name="connsiteX71" fmla="*/ 1886803 w 5537579"/>
              <a:gd name="connsiteY71" fmla="*/ 535675 h 1856095"/>
              <a:gd name="connsiteX72" fmla="*/ 1886803 w 5537579"/>
              <a:gd name="connsiteY72" fmla="*/ 559558 h 1856095"/>
              <a:gd name="connsiteX73" fmla="*/ 1852683 w 5537579"/>
              <a:gd name="connsiteY73" fmla="*/ 559558 h 1856095"/>
              <a:gd name="connsiteX74" fmla="*/ 1852683 w 5537579"/>
              <a:gd name="connsiteY74" fmla="*/ 569794 h 1856095"/>
              <a:gd name="connsiteX75" fmla="*/ 1821976 w 5537579"/>
              <a:gd name="connsiteY75" fmla="*/ 569794 h 1856095"/>
              <a:gd name="connsiteX76" fmla="*/ 1821976 w 5537579"/>
              <a:gd name="connsiteY76" fmla="*/ 607325 h 1856095"/>
              <a:gd name="connsiteX77" fmla="*/ 1757149 w 5537579"/>
              <a:gd name="connsiteY77" fmla="*/ 607325 h 1856095"/>
              <a:gd name="connsiteX78" fmla="*/ 1757149 w 5537579"/>
              <a:gd name="connsiteY78" fmla="*/ 641445 h 1856095"/>
              <a:gd name="connsiteX79" fmla="*/ 1716206 w 5537579"/>
              <a:gd name="connsiteY79" fmla="*/ 641445 h 1856095"/>
              <a:gd name="connsiteX80" fmla="*/ 1716206 w 5537579"/>
              <a:gd name="connsiteY80" fmla="*/ 672152 h 1856095"/>
              <a:gd name="connsiteX81" fmla="*/ 1685498 w 5537579"/>
              <a:gd name="connsiteY81" fmla="*/ 672152 h 1856095"/>
              <a:gd name="connsiteX82" fmla="*/ 1685498 w 5537579"/>
              <a:gd name="connsiteY82" fmla="*/ 692624 h 1856095"/>
              <a:gd name="connsiteX83" fmla="*/ 1658203 w 5537579"/>
              <a:gd name="connsiteY83" fmla="*/ 692624 h 1856095"/>
              <a:gd name="connsiteX84" fmla="*/ 1658203 w 5537579"/>
              <a:gd name="connsiteY84" fmla="*/ 709684 h 1856095"/>
              <a:gd name="connsiteX85" fmla="*/ 1613848 w 5537579"/>
              <a:gd name="connsiteY85" fmla="*/ 709684 h 1856095"/>
              <a:gd name="connsiteX86" fmla="*/ 1613848 w 5537579"/>
              <a:gd name="connsiteY86" fmla="*/ 726743 h 1856095"/>
              <a:gd name="connsiteX87" fmla="*/ 1569492 w 5537579"/>
              <a:gd name="connsiteY87" fmla="*/ 726743 h 1856095"/>
              <a:gd name="connsiteX88" fmla="*/ 1569492 w 5537579"/>
              <a:gd name="connsiteY88" fmla="*/ 736979 h 1856095"/>
              <a:gd name="connsiteX89" fmla="*/ 1501254 w 5537579"/>
              <a:gd name="connsiteY89" fmla="*/ 736979 h 1856095"/>
              <a:gd name="connsiteX90" fmla="*/ 1501254 w 5537579"/>
              <a:gd name="connsiteY90" fmla="*/ 771098 h 1856095"/>
              <a:gd name="connsiteX91" fmla="*/ 1473958 w 5537579"/>
              <a:gd name="connsiteY91" fmla="*/ 771098 h 1856095"/>
              <a:gd name="connsiteX92" fmla="*/ 1473958 w 5537579"/>
              <a:gd name="connsiteY92" fmla="*/ 794982 h 1856095"/>
              <a:gd name="connsiteX93" fmla="*/ 1433015 w 5537579"/>
              <a:gd name="connsiteY93" fmla="*/ 794982 h 1856095"/>
              <a:gd name="connsiteX94" fmla="*/ 1433015 w 5537579"/>
              <a:gd name="connsiteY94" fmla="*/ 808630 h 1856095"/>
              <a:gd name="connsiteX95" fmla="*/ 1347716 w 5537579"/>
              <a:gd name="connsiteY95" fmla="*/ 808630 h 1856095"/>
              <a:gd name="connsiteX96" fmla="*/ 1347716 w 5537579"/>
              <a:gd name="connsiteY96" fmla="*/ 822278 h 1856095"/>
              <a:gd name="connsiteX97" fmla="*/ 1286301 w 5537579"/>
              <a:gd name="connsiteY97" fmla="*/ 822278 h 1856095"/>
              <a:gd name="connsiteX98" fmla="*/ 1286301 w 5537579"/>
              <a:gd name="connsiteY98" fmla="*/ 842749 h 1856095"/>
              <a:gd name="connsiteX99" fmla="*/ 1252182 w 5537579"/>
              <a:gd name="connsiteY99" fmla="*/ 842749 h 1856095"/>
              <a:gd name="connsiteX100" fmla="*/ 1252182 w 5537579"/>
              <a:gd name="connsiteY100" fmla="*/ 859809 h 1856095"/>
              <a:gd name="connsiteX101" fmla="*/ 1228298 w 5537579"/>
              <a:gd name="connsiteY101" fmla="*/ 859809 h 1856095"/>
              <a:gd name="connsiteX102" fmla="*/ 1228298 w 5537579"/>
              <a:gd name="connsiteY102" fmla="*/ 890516 h 1856095"/>
              <a:gd name="connsiteX103" fmla="*/ 1197591 w 5537579"/>
              <a:gd name="connsiteY103" fmla="*/ 890516 h 1856095"/>
              <a:gd name="connsiteX104" fmla="*/ 1197591 w 5537579"/>
              <a:gd name="connsiteY104" fmla="*/ 924636 h 1856095"/>
              <a:gd name="connsiteX105" fmla="*/ 1057701 w 5537579"/>
              <a:gd name="connsiteY105" fmla="*/ 924636 h 1856095"/>
              <a:gd name="connsiteX106" fmla="*/ 1057701 w 5537579"/>
              <a:gd name="connsiteY106" fmla="*/ 945107 h 1856095"/>
              <a:gd name="connsiteX107" fmla="*/ 996286 w 5537579"/>
              <a:gd name="connsiteY107" fmla="*/ 945107 h 1856095"/>
              <a:gd name="connsiteX108" fmla="*/ 996286 w 5537579"/>
              <a:gd name="connsiteY108" fmla="*/ 972403 h 1856095"/>
              <a:gd name="connsiteX109" fmla="*/ 958755 w 5537579"/>
              <a:gd name="connsiteY109" fmla="*/ 972403 h 1856095"/>
              <a:gd name="connsiteX110" fmla="*/ 958755 w 5537579"/>
              <a:gd name="connsiteY110" fmla="*/ 992875 h 1856095"/>
              <a:gd name="connsiteX111" fmla="*/ 907576 w 5537579"/>
              <a:gd name="connsiteY111" fmla="*/ 992875 h 1856095"/>
              <a:gd name="connsiteX112" fmla="*/ 907576 w 5537579"/>
              <a:gd name="connsiteY112" fmla="*/ 1040642 h 1856095"/>
              <a:gd name="connsiteX113" fmla="*/ 870045 w 5537579"/>
              <a:gd name="connsiteY113" fmla="*/ 1040642 h 1856095"/>
              <a:gd name="connsiteX114" fmla="*/ 870045 w 5537579"/>
              <a:gd name="connsiteY114" fmla="*/ 1061113 h 1856095"/>
              <a:gd name="connsiteX115" fmla="*/ 842749 w 5537579"/>
              <a:gd name="connsiteY115" fmla="*/ 1061113 h 1856095"/>
              <a:gd name="connsiteX116" fmla="*/ 842749 w 5537579"/>
              <a:gd name="connsiteY116" fmla="*/ 1102057 h 1856095"/>
              <a:gd name="connsiteX117" fmla="*/ 805218 w 5537579"/>
              <a:gd name="connsiteY117" fmla="*/ 1102057 h 1856095"/>
              <a:gd name="connsiteX118" fmla="*/ 805218 w 5537579"/>
              <a:gd name="connsiteY118" fmla="*/ 1125940 h 1856095"/>
              <a:gd name="connsiteX119" fmla="*/ 757451 w 5537579"/>
              <a:gd name="connsiteY119" fmla="*/ 1125940 h 1856095"/>
              <a:gd name="connsiteX120" fmla="*/ 757451 w 5537579"/>
              <a:gd name="connsiteY120" fmla="*/ 1160060 h 1856095"/>
              <a:gd name="connsiteX121" fmla="*/ 713095 w 5537579"/>
              <a:gd name="connsiteY121" fmla="*/ 1160060 h 1856095"/>
              <a:gd name="connsiteX122" fmla="*/ 713095 w 5537579"/>
              <a:gd name="connsiteY122" fmla="*/ 1180531 h 1856095"/>
              <a:gd name="connsiteX123" fmla="*/ 689212 w 5537579"/>
              <a:gd name="connsiteY123" fmla="*/ 1180531 h 1856095"/>
              <a:gd name="connsiteX124" fmla="*/ 689212 w 5537579"/>
              <a:gd name="connsiteY124" fmla="*/ 1211239 h 1856095"/>
              <a:gd name="connsiteX125" fmla="*/ 651680 w 5537579"/>
              <a:gd name="connsiteY125" fmla="*/ 1211239 h 1856095"/>
              <a:gd name="connsiteX126" fmla="*/ 651680 w 5537579"/>
              <a:gd name="connsiteY126" fmla="*/ 1269242 h 1856095"/>
              <a:gd name="connsiteX127" fmla="*/ 617561 w 5537579"/>
              <a:gd name="connsiteY127" fmla="*/ 1269242 h 1856095"/>
              <a:gd name="connsiteX128" fmla="*/ 617561 w 5537579"/>
              <a:gd name="connsiteY128" fmla="*/ 1282889 h 1856095"/>
              <a:gd name="connsiteX129" fmla="*/ 580030 w 5537579"/>
              <a:gd name="connsiteY129" fmla="*/ 1282889 h 1856095"/>
              <a:gd name="connsiteX130" fmla="*/ 580030 w 5537579"/>
              <a:gd name="connsiteY130" fmla="*/ 1327245 h 1856095"/>
              <a:gd name="connsiteX131" fmla="*/ 525439 w 5537579"/>
              <a:gd name="connsiteY131" fmla="*/ 1327245 h 1856095"/>
              <a:gd name="connsiteX132" fmla="*/ 525439 w 5537579"/>
              <a:gd name="connsiteY132" fmla="*/ 1385248 h 1856095"/>
              <a:gd name="connsiteX133" fmla="*/ 498143 w 5537579"/>
              <a:gd name="connsiteY133" fmla="*/ 1385248 h 1856095"/>
              <a:gd name="connsiteX134" fmla="*/ 498143 w 5537579"/>
              <a:gd name="connsiteY134" fmla="*/ 1415955 h 1856095"/>
              <a:gd name="connsiteX135" fmla="*/ 460612 w 5537579"/>
              <a:gd name="connsiteY135" fmla="*/ 1415955 h 1856095"/>
              <a:gd name="connsiteX136" fmla="*/ 460612 w 5537579"/>
              <a:gd name="connsiteY136" fmla="*/ 1460310 h 1856095"/>
              <a:gd name="connsiteX137" fmla="*/ 433316 w 5537579"/>
              <a:gd name="connsiteY137" fmla="*/ 1460310 h 1856095"/>
              <a:gd name="connsiteX138" fmla="*/ 433316 w 5537579"/>
              <a:gd name="connsiteY138" fmla="*/ 1528549 h 1856095"/>
              <a:gd name="connsiteX139" fmla="*/ 392373 w 5537579"/>
              <a:gd name="connsiteY139" fmla="*/ 1528549 h 1856095"/>
              <a:gd name="connsiteX140" fmla="*/ 392373 w 5537579"/>
              <a:gd name="connsiteY140" fmla="*/ 1579728 h 1856095"/>
              <a:gd name="connsiteX141" fmla="*/ 341194 w 5537579"/>
              <a:gd name="connsiteY141" fmla="*/ 1579728 h 1856095"/>
              <a:gd name="connsiteX142" fmla="*/ 341194 w 5537579"/>
              <a:gd name="connsiteY142" fmla="*/ 1641143 h 1856095"/>
              <a:gd name="connsiteX143" fmla="*/ 307074 w 5537579"/>
              <a:gd name="connsiteY143" fmla="*/ 1641143 h 1856095"/>
              <a:gd name="connsiteX144" fmla="*/ 307074 w 5537579"/>
              <a:gd name="connsiteY144" fmla="*/ 1678675 h 1856095"/>
              <a:gd name="connsiteX145" fmla="*/ 249071 w 5537579"/>
              <a:gd name="connsiteY145" fmla="*/ 1678675 h 1856095"/>
              <a:gd name="connsiteX146" fmla="*/ 249071 w 5537579"/>
              <a:gd name="connsiteY146" fmla="*/ 1733266 h 1856095"/>
              <a:gd name="connsiteX147" fmla="*/ 194480 w 5537579"/>
              <a:gd name="connsiteY147" fmla="*/ 1733266 h 1856095"/>
              <a:gd name="connsiteX148" fmla="*/ 194480 w 5537579"/>
              <a:gd name="connsiteY148" fmla="*/ 1770797 h 1856095"/>
              <a:gd name="connsiteX149" fmla="*/ 150125 w 5537579"/>
              <a:gd name="connsiteY149" fmla="*/ 1770797 h 1856095"/>
              <a:gd name="connsiteX150" fmla="*/ 150125 w 5537579"/>
              <a:gd name="connsiteY150" fmla="*/ 1801504 h 1856095"/>
              <a:gd name="connsiteX151" fmla="*/ 102358 w 5537579"/>
              <a:gd name="connsiteY151" fmla="*/ 1801504 h 1856095"/>
              <a:gd name="connsiteX152" fmla="*/ 102358 w 5537579"/>
              <a:gd name="connsiteY152" fmla="*/ 1821976 h 1856095"/>
              <a:gd name="connsiteX153" fmla="*/ 64827 w 5537579"/>
              <a:gd name="connsiteY153" fmla="*/ 1821976 h 1856095"/>
              <a:gd name="connsiteX154" fmla="*/ 64827 w 5537579"/>
              <a:gd name="connsiteY154" fmla="*/ 1856095 h 1856095"/>
              <a:gd name="connsiteX155" fmla="*/ 0 w 5537579"/>
              <a:gd name="connsiteY155" fmla="*/ 1856095 h 185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37579" h="1856095">
                <a:moveTo>
                  <a:pt x="5537579" y="0"/>
                </a:moveTo>
                <a:lnTo>
                  <a:pt x="5414749" y="0"/>
                </a:lnTo>
                <a:lnTo>
                  <a:pt x="5414749" y="10236"/>
                </a:lnTo>
                <a:lnTo>
                  <a:pt x="5291919" y="10236"/>
                </a:lnTo>
                <a:lnTo>
                  <a:pt x="5291919" y="23884"/>
                </a:lnTo>
                <a:lnTo>
                  <a:pt x="5257800" y="23884"/>
                </a:lnTo>
                <a:lnTo>
                  <a:pt x="5257800" y="34119"/>
                </a:lnTo>
                <a:lnTo>
                  <a:pt x="5100851" y="34119"/>
                </a:lnTo>
                <a:lnTo>
                  <a:pt x="5094027" y="40943"/>
                </a:lnTo>
                <a:lnTo>
                  <a:pt x="5005316" y="40943"/>
                </a:lnTo>
                <a:lnTo>
                  <a:pt x="5005316" y="61415"/>
                </a:lnTo>
                <a:lnTo>
                  <a:pt x="4913194" y="61415"/>
                </a:lnTo>
                <a:lnTo>
                  <a:pt x="4913194" y="78475"/>
                </a:lnTo>
                <a:lnTo>
                  <a:pt x="4821071" y="78475"/>
                </a:lnTo>
                <a:lnTo>
                  <a:pt x="4821071" y="78475"/>
                </a:lnTo>
                <a:lnTo>
                  <a:pt x="4821071" y="78475"/>
                </a:lnTo>
                <a:lnTo>
                  <a:pt x="4821071" y="102358"/>
                </a:lnTo>
                <a:lnTo>
                  <a:pt x="4722125" y="102358"/>
                </a:lnTo>
                <a:lnTo>
                  <a:pt x="4722125" y="119418"/>
                </a:lnTo>
                <a:lnTo>
                  <a:pt x="4623179" y="119418"/>
                </a:lnTo>
                <a:lnTo>
                  <a:pt x="4609531" y="133066"/>
                </a:lnTo>
                <a:lnTo>
                  <a:pt x="4496937" y="133066"/>
                </a:lnTo>
                <a:lnTo>
                  <a:pt x="4496937" y="163773"/>
                </a:lnTo>
                <a:lnTo>
                  <a:pt x="4408227" y="163773"/>
                </a:lnTo>
                <a:lnTo>
                  <a:pt x="4408227" y="184245"/>
                </a:lnTo>
                <a:lnTo>
                  <a:pt x="4241042" y="184245"/>
                </a:lnTo>
                <a:lnTo>
                  <a:pt x="4241042" y="201304"/>
                </a:lnTo>
                <a:lnTo>
                  <a:pt x="4084092" y="201304"/>
                </a:lnTo>
                <a:lnTo>
                  <a:pt x="4077269" y="208127"/>
                </a:lnTo>
                <a:lnTo>
                  <a:pt x="3893024" y="208127"/>
                </a:lnTo>
                <a:lnTo>
                  <a:pt x="3882788" y="218363"/>
                </a:lnTo>
                <a:lnTo>
                  <a:pt x="3804313" y="218363"/>
                </a:lnTo>
                <a:lnTo>
                  <a:pt x="3804313" y="232012"/>
                </a:lnTo>
                <a:lnTo>
                  <a:pt x="3620069" y="232012"/>
                </a:lnTo>
                <a:lnTo>
                  <a:pt x="3609833" y="242248"/>
                </a:lnTo>
                <a:lnTo>
                  <a:pt x="3524534" y="242248"/>
                </a:lnTo>
                <a:lnTo>
                  <a:pt x="3524534" y="242248"/>
                </a:lnTo>
                <a:lnTo>
                  <a:pt x="3500651" y="266131"/>
                </a:lnTo>
                <a:lnTo>
                  <a:pt x="3500651" y="286603"/>
                </a:lnTo>
                <a:lnTo>
                  <a:pt x="3425588" y="286603"/>
                </a:lnTo>
                <a:lnTo>
                  <a:pt x="3425588" y="307075"/>
                </a:lnTo>
                <a:lnTo>
                  <a:pt x="3234519" y="307075"/>
                </a:lnTo>
                <a:lnTo>
                  <a:pt x="3231107" y="310487"/>
                </a:lnTo>
                <a:lnTo>
                  <a:pt x="3207224" y="310487"/>
                </a:lnTo>
                <a:lnTo>
                  <a:pt x="3207224" y="324134"/>
                </a:lnTo>
                <a:lnTo>
                  <a:pt x="3080982" y="324134"/>
                </a:lnTo>
                <a:lnTo>
                  <a:pt x="3080982" y="337782"/>
                </a:lnTo>
                <a:lnTo>
                  <a:pt x="2951328" y="337782"/>
                </a:lnTo>
                <a:lnTo>
                  <a:pt x="2951328" y="358254"/>
                </a:lnTo>
                <a:lnTo>
                  <a:pt x="2876266" y="358254"/>
                </a:lnTo>
                <a:lnTo>
                  <a:pt x="2876266" y="371901"/>
                </a:lnTo>
                <a:lnTo>
                  <a:pt x="2818263" y="371901"/>
                </a:lnTo>
                <a:lnTo>
                  <a:pt x="2818263" y="385549"/>
                </a:lnTo>
                <a:lnTo>
                  <a:pt x="2739788" y="385549"/>
                </a:lnTo>
                <a:lnTo>
                  <a:pt x="2726140" y="385549"/>
                </a:lnTo>
                <a:lnTo>
                  <a:pt x="2668137" y="385549"/>
                </a:lnTo>
                <a:lnTo>
                  <a:pt x="2668137" y="409433"/>
                </a:lnTo>
                <a:lnTo>
                  <a:pt x="2548719" y="409433"/>
                </a:lnTo>
                <a:lnTo>
                  <a:pt x="2548719" y="433316"/>
                </a:lnTo>
                <a:lnTo>
                  <a:pt x="2384946" y="433316"/>
                </a:lnTo>
                <a:lnTo>
                  <a:pt x="2384946" y="446964"/>
                </a:lnTo>
                <a:lnTo>
                  <a:pt x="2289412" y="446964"/>
                </a:lnTo>
                <a:lnTo>
                  <a:pt x="2289412" y="457200"/>
                </a:lnTo>
                <a:lnTo>
                  <a:pt x="2227997" y="457200"/>
                </a:lnTo>
                <a:lnTo>
                  <a:pt x="2227997" y="494731"/>
                </a:lnTo>
                <a:lnTo>
                  <a:pt x="2026692" y="494731"/>
                </a:lnTo>
                <a:lnTo>
                  <a:pt x="2026692" y="504967"/>
                </a:lnTo>
                <a:lnTo>
                  <a:pt x="1982337" y="504967"/>
                </a:lnTo>
                <a:lnTo>
                  <a:pt x="1982337" y="518615"/>
                </a:lnTo>
                <a:lnTo>
                  <a:pt x="1907274" y="518615"/>
                </a:lnTo>
                <a:lnTo>
                  <a:pt x="1907274" y="535675"/>
                </a:lnTo>
                <a:lnTo>
                  <a:pt x="1886803" y="535675"/>
                </a:lnTo>
                <a:lnTo>
                  <a:pt x="1886803" y="559558"/>
                </a:lnTo>
                <a:lnTo>
                  <a:pt x="1852683" y="559558"/>
                </a:lnTo>
                <a:lnTo>
                  <a:pt x="1852683" y="569794"/>
                </a:lnTo>
                <a:lnTo>
                  <a:pt x="1821976" y="569794"/>
                </a:lnTo>
                <a:lnTo>
                  <a:pt x="1821976" y="607325"/>
                </a:lnTo>
                <a:lnTo>
                  <a:pt x="1757149" y="607325"/>
                </a:lnTo>
                <a:lnTo>
                  <a:pt x="1757149" y="641445"/>
                </a:lnTo>
                <a:lnTo>
                  <a:pt x="1716206" y="641445"/>
                </a:lnTo>
                <a:lnTo>
                  <a:pt x="1716206" y="672152"/>
                </a:lnTo>
                <a:lnTo>
                  <a:pt x="1685498" y="672152"/>
                </a:lnTo>
                <a:lnTo>
                  <a:pt x="1685498" y="692624"/>
                </a:lnTo>
                <a:lnTo>
                  <a:pt x="1658203" y="692624"/>
                </a:lnTo>
                <a:lnTo>
                  <a:pt x="1658203" y="709684"/>
                </a:lnTo>
                <a:lnTo>
                  <a:pt x="1613848" y="709684"/>
                </a:lnTo>
                <a:lnTo>
                  <a:pt x="1613848" y="726743"/>
                </a:lnTo>
                <a:lnTo>
                  <a:pt x="1569492" y="726743"/>
                </a:lnTo>
                <a:lnTo>
                  <a:pt x="1569492" y="736979"/>
                </a:lnTo>
                <a:lnTo>
                  <a:pt x="1501254" y="736979"/>
                </a:lnTo>
                <a:lnTo>
                  <a:pt x="1501254" y="771098"/>
                </a:lnTo>
                <a:lnTo>
                  <a:pt x="1473958" y="771098"/>
                </a:lnTo>
                <a:lnTo>
                  <a:pt x="1473958" y="794982"/>
                </a:lnTo>
                <a:lnTo>
                  <a:pt x="1433015" y="794982"/>
                </a:lnTo>
                <a:lnTo>
                  <a:pt x="1433015" y="808630"/>
                </a:lnTo>
                <a:lnTo>
                  <a:pt x="1347716" y="808630"/>
                </a:lnTo>
                <a:lnTo>
                  <a:pt x="1347716" y="822278"/>
                </a:lnTo>
                <a:lnTo>
                  <a:pt x="1286301" y="822278"/>
                </a:lnTo>
                <a:lnTo>
                  <a:pt x="1286301" y="842749"/>
                </a:lnTo>
                <a:lnTo>
                  <a:pt x="1252182" y="842749"/>
                </a:lnTo>
                <a:lnTo>
                  <a:pt x="1252182" y="859809"/>
                </a:lnTo>
                <a:lnTo>
                  <a:pt x="1228298" y="859809"/>
                </a:lnTo>
                <a:lnTo>
                  <a:pt x="1228298" y="890516"/>
                </a:lnTo>
                <a:lnTo>
                  <a:pt x="1197591" y="890516"/>
                </a:lnTo>
                <a:lnTo>
                  <a:pt x="1197591" y="924636"/>
                </a:lnTo>
                <a:lnTo>
                  <a:pt x="1057701" y="924636"/>
                </a:lnTo>
                <a:lnTo>
                  <a:pt x="1057701" y="945107"/>
                </a:lnTo>
                <a:lnTo>
                  <a:pt x="996286" y="945107"/>
                </a:lnTo>
                <a:lnTo>
                  <a:pt x="996286" y="972403"/>
                </a:lnTo>
                <a:lnTo>
                  <a:pt x="958755" y="972403"/>
                </a:lnTo>
                <a:lnTo>
                  <a:pt x="958755" y="992875"/>
                </a:lnTo>
                <a:lnTo>
                  <a:pt x="907576" y="992875"/>
                </a:lnTo>
                <a:lnTo>
                  <a:pt x="907576" y="1040642"/>
                </a:lnTo>
                <a:lnTo>
                  <a:pt x="870045" y="1040642"/>
                </a:lnTo>
                <a:lnTo>
                  <a:pt x="870045" y="1061113"/>
                </a:lnTo>
                <a:lnTo>
                  <a:pt x="842749" y="1061113"/>
                </a:lnTo>
                <a:lnTo>
                  <a:pt x="842749" y="1102057"/>
                </a:lnTo>
                <a:lnTo>
                  <a:pt x="805218" y="1102057"/>
                </a:lnTo>
                <a:lnTo>
                  <a:pt x="805218" y="1125940"/>
                </a:lnTo>
                <a:lnTo>
                  <a:pt x="757451" y="1125940"/>
                </a:lnTo>
                <a:lnTo>
                  <a:pt x="757451" y="1160060"/>
                </a:lnTo>
                <a:lnTo>
                  <a:pt x="713095" y="1160060"/>
                </a:lnTo>
                <a:lnTo>
                  <a:pt x="713095" y="1180531"/>
                </a:lnTo>
                <a:lnTo>
                  <a:pt x="689212" y="1180531"/>
                </a:lnTo>
                <a:lnTo>
                  <a:pt x="689212" y="1211239"/>
                </a:lnTo>
                <a:lnTo>
                  <a:pt x="651680" y="1211239"/>
                </a:lnTo>
                <a:lnTo>
                  <a:pt x="651680" y="1269242"/>
                </a:lnTo>
                <a:lnTo>
                  <a:pt x="617561" y="1269242"/>
                </a:lnTo>
                <a:lnTo>
                  <a:pt x="617561" y="1282889"/>
                </a:lnTo>
                <a:lnTo>
                  <a:pt x="580030" y="1282889"/>
                </a:lnTo>
                <a:lnTo>
                  <a:pt x="580030" y="1327245"/>
                </a:lnTo>
                <a:lnTo>
                  <a:pt x="525439" y="1327245"/>
                </a:lnTo>
                <a:lnTo>
                  <a:pt x="525439" y="1385248"/>
                </a:lnTo>
                <a:lnTo>
                  <a:pt x="498143" y="1385248"/>
                </a:lnTo>
                <a:lnTo>
                  <a:pt x="498143" y="1415955"/>
                </a:lnTo>
                <a:lnTo>
                  <a:pt x="460612" y="1415955"/>
                </a:lnTo>
                <a:lnTo>
                  <a:pt x="460612" y="1460310"/>
                </a:lnTo>
                <a:lnTo>
                  <a:pt x="433316" y="1460310"/>
                </a:lnTo>
                <a:lnTo>
                  <a:pt x="433316" y="1528549"/>
                </a:lnTo>
                <a:lnTo>
                  <a:pt x="392373" y="1528549"/>
                </a:lnTo>
                <a:lnTo>
                  <a:pt x="392373" y="1579728"/>
                </a:lnTo>
                <a:lnTo>
                  <a:pt x="341194" y="1579728"/>
                </a:lnTo>
                <a:lnTo>
                  <a:pt x="341194" y="1641143"/>
                </a:lnTo>
                <a:lnTo>
                  <a:pt x="307074" y="1641143"/>
                </a:lnTo>
                <a:lnTo>
                  <a:pt x="307074" y="1678675"/>
                </a:lnTo>
                <a:lnTo>
                  <a:pt x="249071" y="1678675"/>
                </a:lnTo>
                <a:lnTo>
                  <a:pt x="249071" y="1733266"/>
                </a:lnTo>
                <a:lnTo>
                  <a:pt x="194480" y="1733266"/>
                </a:lnTo>
                <a:lnTo>
                  <a:pt x="194480" y="1770797"/>
                </a:lnTo>
                <a:lnTo>
                  <a:pt x="150125" y="1770797"/>
                </a:lnTo>
                <a:lnTo>
                  <a:pt x="150125" y="1801504"/>
                </a:lnTo>
                <a:lnTo>
                  <a:pt x="102358" y="1801504"/>
                </a:lnTo>
                <a:lnTo>
                  <a:pt x="102358" y="1821976"/>
                </a:lnTo>
                <a:lnTo>
                  <a:pt x="64827" y="1821976"/>
                </a:lnTo>
                <a:lnTo>
                  <a:pt x="64827" y="1856095"/>
                </a:lnTo>
                <a:lnTo>
                  <a:pt x="0" y="1856095"/>
                </a:lnTo>
              </a:path>
            </a:pathLst>
          </a:custGeom>
          <a:noFill/>
          <a:ln w="57150" cap="flat" cmpd="sng" algn="ctr">
            <a:solidFill>
              <a:srgbClr val="2C6B9C"/>
            </a:solidFill>
            <a:prstDash val="solid"/>
            <a:rou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eaLnBrk="0" fontAlgn="base" hangingPunct="0">
              <a:spcBef>
                <a:spcPct val="0"/>
              </a:spcBef>
              <a:spcAft>
                <a:spcPct val="0"/>
              </a:spcAft>
              <a:defRPr/>
            </a:pPr>
            <a:endParaRPr lang="en-GB" sz="1350"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187" name="Freeform: Shape 186">
            <a:extLst>
              <a:ext uri="{FF2B5EF4-FFF2-40B4-BE49-F238E27FC236}">
                <a16:creationId xmlns:a16="http://schemas.microsoft.com/office/drawing/2014/main" id="{2A0D3F57-5D62-4A6F-A7BE-8896413FA661}"/>
              </a:ext>
            </a:extLst>
          </p:cNvPr>
          <p:cNvSpPr/>
          <p:nvPr/>
        </p:nvSpPr>
        <p:spPr bwMode="auto">
          <a:xfrm>
            <a:off x="1809112" y="2672209"/>
            <a:ext cx="4609590" cy="1264811"/>
          </a:xfrm>
          <a:custGeom>
            <a:avLst/>
            <a:gdLst>
              <a:gd name="connsiteX0" fmla="*/ 5629701 w 5629701"/>
              <a:gd name="connsiteY0" fmla="*/ 0 h 1361365"/>
              <a:gd name="connsiteX1" fmla="*/ 5397689 w 5629701"/>
              <a:gd name="connsiteY1" fmla="*/ 0 h 1361365"/>
              <a:gd name="connsiteX2" fmla="*/ 5397689 w 5629701"/>
              <a:gd name="connsiteY2" fmla="*/ 20472 h 1361365"/>
              <a:gd name="connsiteX3" fmla="*/ 5291919 w 5629701"/>
              <a:gd name="connsiteY3" fmla="*/ 20472 h 1361365"/>
              <a:gd name="connsiteX4" fmla="*/ 5285095 w 5629701"/>
              <a:gd name="connsiteY4" fmla="*/ 27296 h 1361365"/>
              <a:gd name="connsiteX5" fmla="*/ 4858603 w 5629701"/>
              <a:gd name="connsiteY5" fmla="*/ 27296 h 1361365"/>
              <a:gd name="connsiteX6" fmla="*/ 4858603 w 5629701"/>
              <a:gd name="connsiteY6" fmla="*/ 27296 h 1361365"/>
              <a:gd name="connsiteX7" fmla="*/ 4810836 w 5629701"/>
              <a:gd name="connsiteY7" fmla="*/ 27296 h 1361365"/>
              <a:gd name="connsiteX8" fmla="*/ 4810836 w 5629701"/>
              <a:gd name="connsiteY8" fmla="*/ 61415 h 1361365"/>
              <a:gd name="connsiteX9" fmla="*/ 4725537 w 5629701"/>
              <a:gd name="connsiteY9" fmla="*/ 61415 h 1361365"/>
              <a:gd name="connsiteX10" fmla="*/ 4725537 w 5629701"/>
              <a:gd name="connsiteY10" fmla="*/ 71651 h 1361365"/>
              <a:gd name="connsiteX11" fmla="*/ 4619767 w 5629701"/>
              <a:gd name="connsiteY11" fmla="*/ 71651 h 1361365"/>
              <a:gd name="connsiteX12" fmla="*/ 4612943 w 5629701"/>
              <a:gd name="connsiteY12" fmla="*/ 78475 h 1361365"/>
              <a:gd name="connsiteX13" fmla="*/ 4452582 w 5629701"/>
              <a:gd name="connsiteY13" fmla="*/ 78475 h 1361365"/>
              <a:gd name="connsiteX14" fmla="*/ 4452582 w 5629701"/>
              <a:gd name="connsiteY14" fmla="*/ 102359 h 1361365"/>
              <a:gd name="connsiteX15" fmla="*/ 4343400 w 5629701"/>
              <a:gd name="connsiteY15" fmla="*/ 102359 h 1361365"/>
              <a:gd name="connsiteX16" fmla="*/ 4343400 w 5629701"/>
              <a:gd name="connsiteY16" fmla="*/ 122830 h 1361365"/>
              <a:gd name="connsiteX17" fmla="*/ 4275161 w 5629701"/>
              <a:gd name="connsiteY17" fmla="*/ 122830 h 1361365"/>
              <a:gd name="connsiteX18" fmla="*/ 4275161 w 5629701"/>
              <a:gd name="connsiteY18" fmla="*/ 133066 h 1361365"/>
              <a:gd name="connsiteX19" fmla="*/ 4176215 w 5629701"/>
              <a:gd name="connsiteY19" fmla="*/ 133066 h 1361365"/>
              <a:gd name="connsiteX20" fmla="*/ 4176215 w 5629701"/>
              <a:gd name="connsiteY20" fmla="*/ 146714 h 1361365"/>
              <a:gd name="connsiteX21" fmla="*/ 4121624 w 5629701"/>
              <a:gd name="connsiteY21" fmla="*/ 146714 h 1361365"/>
              <a:gd name="connsiteX22" fmla="*/ 4107976 w 5629701"/>
              <a:gd name="connsiteY22" fmla="*/ 160362 h 1361365"/>
              <a:gd name="connsiteX23" fmla="*/ 3995382 w 5629701"/>
              <a:gd name="connsiteY23" fmla="*/ 160362 h 1361365"/>
              <a:gd name="connsiteX24" fmla="*/ 3995382 w 5629701"/>
              <a:gd name="connsiteY24" fmla="*/ 180833 h 1361365"/>
              <a:gd name="connsiteX25" fmla="*/ 3944203 w 5629701"/>
              <a:gd name="connsiteY25" fmla="*/ 180833 h 1361365"/>
              <a:gd name="connsiteX26" fmla="*/ 3944203 w 5629701"/>
              <a:gd name="connsiteY26" fmla="*/ 191069 h 1361365"/>
              <a:gd name="connsiteX27" fmla="*/ 3695131 w 5629701"/>
              <a:gd name="connsiteY27" fmla="*/ 191069 h 1361365"/>
              <a:gd name="connsiteX28" fmla="*/ 3681483 w 5629701"/>
              <a:gd name="connsiteY28" fmla="*/ 204717 h 1361365"/>
              <a:gd name="connsiteX29" fmla="*/ 3507475 w 5629701"/>
              <a:gd name="connsiteY29" fmla="*/ 204717 h 1361365"/>
              <a:gd name="connsiteX30" fmla="*/ 3507475 w 5629701"/>
              <a:gd name="connsiteY30" fmla="*/ 218365 h 1361365"/>
              <a:gd name="connsiteX31" fmla="*/ 3469943 w 5629701"/>
              <a:gd name="connsiteY31" fmla="*/ 218365 h 1361365"/>
              <a:gd name="connsiteX32" fmla="*/ 3469943 w 5629701"/>
              <a:gd name="connsiteY32" fmla="*/ 245660 h 1361365"/>
              <a:gd name="connsiteX33" fmla="*/ 3333466 w 5629701"/>
              <a:gd name="connsiteY33" fmla="*/ 245660 h 1361365"/>
              <a:gd name="connsiteX34" fmla="*/ 3333466 w 5629701"/>
              <a:gd name="connsiteY34" fmla="*/ 266132 h 1361365"/>
              <a:gd name="connsiteX35" fmla="*/ 3237931 w 5629701"/>
              <a:gd name="connsiteY35" fmla="*/ 266132 h 1361365"/>
              <a:gd name="connsiteX36" fmla="*/ 3237931 w 5629701"/>
              <a:gd name="connsiteY36" fmla="*/ 276367 h 1361365"/>
              <a:gd name="connsiteX37" fmla="*/ 3159457 w 5629701"/>
              <a:gd name="connsiteY37" fmla="*/ 276367 h 1361365"/>
              <a:gd name="connsiteX38" fmla="*/ 3159457 w 5629701"/>
              <a:gd name="connsiteY38" fmla="*/ 290015 h 1361365"/>
              <a:gd name="connsiteX39" fmla="*/ 3022979 w 5629701"/>
              <a:gd name="connsiteY39" fmla="*/ 290015 h 1361365"/>
              <a:gd name="connsiteX40" fmla="*/ 3022979 w 5629701"/>
              <a:gd name="connsiteY40" fmla="*/ 307075 h 1361365"/>
              <a:gd name="connsiteX41" fmla="*/ 2917209 w 5629701"/>
              <a:gd name="connsiteY41" fmla="*/ 307075 h 1361365"/>
              <a:gd name="connsiteX42" fmla="*/ 2917209 w 5629701"/>
              <a:gd name="connsiteY42" fmla="*/ 317311 h 1361365"/>
              <a:gd name="connsiteX43" fmla="*/ 2828498 w 5629701"/>
              <a:gd name="connsiteY43" fmla="*/ 317311 h 1361365"/>
              <a:gd name="connsiteX44" fmla="*/ 2828498 w 5629701"/>
              <a:gd name="connsiteY44" fmla="*/ 337782 h 1361365"/>
              <a:gd name="connsiteX45" fmla="*/ 2674961 w 5629701"/>
              <a:gd name="connsiteY45" fmla="*/ 337782 h 1361365"/>
              <a:gd name="connsiteX46" fmla="*/ 2674961 w 5629701"/>
              <a:gd name="connsiteY46" fmla="*/ 348018 h 1361365"/>
              <a:gd name="connsiteX47" fmla="*/ 2637430 w 5629701"/>
              <a:gd name="connsiteY47" fmla="*/ 348018 h 1361365"/>
              <a:gd name="connsiteX48" fmla="*/ 2637430 w 5629701"/>
              <a:gd name="connsiteY48" fmla="*/ 371902 h 1361365"/>
              <a:gd name="connsiteX49" fmla="*/ 2586251 w 5629701"/>
              <a:gd name="connsiteY49" fmla="*/ 371902 h 1361365"/>
              <a:gd name="connsiteX50" fmla="*/ 2586251 w 5629701"/>
              <a:gd name="connsiteY50" fmla="*/ 392373 h 1361365"/>
              <a:gd name="connsiteX51" fmla="*/ 2511188 w 5629701"/>
              <a:gd name="connsiteY51" fmla="*/ 392373 h 1361365"/>
              <a:gd name="connsiteX52" fmla="*/ 2511188 w 5629701"/>
              <a:gd name="connsiteY52" fmla="*/ 423081 h 1361365"/>
              <a:gd name="connsiteX53" fmla="*/ 2337179 w 5629701"/>
              <a:gd name="connsiteY53" fmla="*/ 423081 h 1361365"/>
              <a:gd name="connsiteX54" fmla="*/ 2337179 w 5629701"/>
              <a:gd name="connsiteY54" fmla="*/ 446965 h 1361365"/>
              <a:gd name="connsiteX55" fmla="*/ 2272352 w 5629701"/>
              <a:gd name="connsiteY55" fmla="*/ 446965 h 1361365"/>
              <a:gd name="connsiteX56" fmla="*/ 2272352 w 5629701"/>
              <a:gd name="connsiteY56" fmla="*/ 474260 h 1361365"/>
              <a:gd name="connsiteX57" fmla="*/ 2156346 w 5629701"/>
              <a:gd name="connsiteY57" fmla="*/ 474260 h 1361365"/>
              <a:gd name="connsiteX58" fmla="*/ 2156346 w 5629701"/>
              <a:gd name="connsiteY58" fmla="*/ 474260 h 1361365"/>
              <a:gd name="connsiteX59" fmla="*/ 2122227 w 5629701"/>
              <a:gd name="connsiteY59" fmla="*/ 474260 h 1361365"/>
              <a:gd name="connsiteX60" fmla="*/ 2122227 w 5629701"/>
              <a:gd name="connsiteY60" fmla="*/ 474260 h 1361365"/>
              <a:gd name="connsiteX61" fmla="*/ 2067636 w 5629701"/>
              <a:gd name="connsiteY61" fmla="*/ 474260 h 1361365"/>
              <a:gd name="connsiteX62" fmla="*/ 2067636 w 5629701"/>
              <a:gd name="connsiteY62" fmla="*/ 511791 h 1361365"/>
              <a:gd name="connsiteX63" fmla="*/ 1903863 w 5629701"/>
              <a:gd name="connsiteY63" fmla="*/ 511791 h 1361365"/>
              <a:gd name="connsiteX64" fmla="*/ 1897039 w 5629701"/>
              <a:gd name="connsiteY64" fmla="*/ 518615 h 1361365"/>
              <a:gd name="connsiteX65" fmla="*/ 1781033 w 5629701"/>
              <a:gd name="connsiteY65" fmla="*/ 518615 h 1361365"/>
              <a:gd name="connsiteX66" fmla="*/ 1781033 w 5629701"/>
              <a:gd name="connsiteY66" fmla="*/ 545911 h 1361365"/>
              <a:gd name="connsiteX67" fmla="*/ 1723030 w 5629701"/>
              <a:gd name="connsiteY67" fmla="*/ 545911 h 1361365"/>
              <a:gd name="connsiteX68" fmla="*/ 1723030 w 5629701"/>
              <a:gd name="connsiteY68" fmla="*/ 573206 h 1361365"/>
              <a:gd name="connsiteX69" fmla="*/ 1634319 w 5629701"/>
              <a:gd name="connsiteY69" fmla="*/ 573206 h 1361365"/>
              <a:gd name="connsiteX70" fmla="*/ 1634319 w 5629701"/>
              <a:gd name="connsiteY70" fmla="*/ 600502 h 1361365"/>
              <a:gd name="connsiteX71" fmla="*/ 1589964 w 5629701"/>
              <a:gd name="connsiteY71" fmla="*/ 600502 h 1361365"/>
              <a:gd name="connsiteX72" fmla="*/ 1589964 w 5629701"/>
              <a:gd name="connsiteY72" fmla="*/ 624385 h 1361365"/>
              <a:gd name="connsiteX73" fmla="*/ 1549021 w 5629701"/>
              <a:gd name="connsiteY73" fmla="*/ 624385 h 1361365"/>
              <a:gd name="connsiteX74" fmla="*/ 1549021 w 5629701"/>
              <a:gd name="connsiteY74" fmla="*/ 655093 h 1361365"/>
              <a:gd name="connsiteX75" fmla="*/ 1460310 w 5629701"/>
              <a:gd name="connsiteY75" fmla="*/ 655093 h 1361365"/>
              <a:gd name="connsiteX76" fmla="*/ 1460310 w 5629701"/>
              <a:gd name="connsiteY76" fmla="*/ 689212 h 1361365"/>
              <a:gd name="connsiteX77" fmla="*/ 1378424 w 5629701"/>
              <a:gd name="connsiteY77" fmla="*/ 689212 h 1361365"/>
              <a:gd name="connsiteX78" fmla="*/ 1378424 w 5629701"/>
              <a:gd name="connsiteY78" fmla="*/ 716508 h 1361365"/>
              <a:gd name="connsiteX79" fmla="*/ 1306773 w 5629701"/>
              <a:gd name="connsiteY79" fmla="*/ 716508 h 1361365"/>
              <a:gd name="connsiteX80" fmla="*/ 1306773 w 5629701"/>
              <a:gd name="connsiteY80" fmla="*/ 733567 h 1361365"/>
              <a:gd name="connsiteX81" fmla="*/ 1187355 w 5629701"/>
              <a:gd name="connsiteY81" fmla="*/ 733567 h 1361365"/>
              <a:gd name="connsiteX82" fmla="*/ 1187355 w 5629701"/>
              <a:gd name="connsiteY82" fmla="*/ 733567 h 1361365"/>
              <a:gd name="connsiteX83" fmla="*/ 1187355 w 5629701"/>
              <a:gd name="connsiteY83" fmla="*/ 757451 h 1361365"/>
              <a:gd name="connsiteX84" fmla="*/ 1125940 w 5629701"/>
              <a:gd name="connsiteY84" fmla="*/ 757451 h 1361365"/>
              <a:gd name="connsiteX85" fmla="*/ 1125940 w 5629701"/>
              <a:gd name="connsiteY85" fmla="*/ 781335 h 1361365"/>
              <a:gd name="connsiteX86" fmla="*/ 1050878 w 5629701"/>
              <a:gd name="connsiteY86" fmla="*/ 781335 h 1361365"/>
              <a:gd name="connsiteX87" fmla="*/ 1050878 w 5629701"/>
              <a:gd name="connsiteY87" fmla="*/ 808630 h 1361365"/>
              <a:gd name="connsiteX88" fmla="*/ 972403 w 5629701"/>
              <a:gd name="connsiteY88" fmla="*/ 808630 h 1361365"/>
              <a:gd name="connsiteX89" fmla="*/ 972403 w 5629701"/>
              <a:gd name="connsiteY89" fmla="*/ 835926 h 1361365"/>
              <a:gd name="connsiteX90" fmla="*/ 910988 w 5629701"/>
              <a:gd name="connsiteY90" fmla="*/ 835926 h 1361365"/>
              <a:gd name="connsiteX91" fmla="*/ 910988 w 5629701"/>
              <a:gd name="connsiteY91" fmla="*/ 856397 h 1361365"/>
              <a:gd name="connsiteX92" fmla="*/ 873457 w 5629701"/>
              <a:gd name="connsiteY92" fmla="*/ 856397 h 1361365"/>
              <a:gd name="connsiteX93" fmla="*/ 873457 w 5629701"/>
              <a:gd name="connsiteY93" fmla="*/ 880281 h 1361365"/>
              <a:gd name="connsiteX94" fmla="*/ 829101 w 5629701"/>
              <a:gd name="connsiteY94" fmla="*/ 880281 h 1361365"/>
              <a:gd name="connsiteX95" fmla="*/ 829101 w 5629701"/>
              <a:gd name="connsiteY95" fmla="*/ 880281 h 1361365"/>
              <a:gd name="connsiteX96" fmla="*/ 777922 w 5629701"/>
              <a:gd name="connsiteY96" fmla="*/ 880281 h 1361365"/>
              <a:gd name="connsiteX97" fmla="*/ 777922 w 5629701"/>
              <a:gd name="connsiteY97" fmla="*/ 914400 h 1361365"/>
              <a:gd name="connsiteX98" fmla="*/ 716507 w 5629701"/>
              <a:gd name="connsiteY98" fmla="*/ 914400 h 1361365"/>
              <a:gd name="connsiteX99" fmla="*/ 716507 w 5629701"/>
              <a:gd name="connsiteY99" fmla="*/ 951932 h 1361365"/>
              <a:gd name="connsiteX100" fmla="*/ 675564 w 5629701"/>
              <a:gd name="connsiteY100" fmla="*/ 951932 h 1361365"/>
              <a:gd name="connsiteX101" fmla="*/ 675564 w 5629701"/>
              <a:gd name="connsiteY101" fmla="*/ 986051 h 1361365"/>
              <a:gd name="connsiteX102" fmla="*/ 614149 w 5629701"/>
              <a:gd name="connsiteY102" fmla="*/ 986051 h 1361365"/>
              <a:gd name="connsiteX103" fmla="*/ 614149 w 5629701"/>
              <a:gd name="connsiteY103" fmla="*/ 1013347 h 1361365"/>
              <a:gd name="connsiteX104" fmla="*/ 545910 w 5629701"/>
              <a:gd name="connsiteY104" fmla="*/ 1013347 h 1361365"/>
              <a:gd name="connsiteX105" fmla="*/ 545910 w 5629701"/>
              <a:gd name="connsiteY105" fmla="*/ 1013347 h 1361365"/>
              <a:gd name="connsiteX106" fmla="*/ 443552 w 5629701"/>
              <a:gd name="connsiteY106" fmla="*/ 1013347 h 1361365"/>
              <a:gd name="connsiteX107" fmla="*/ 443552 w 5629701"/>
              <a:gd name="connsiteY107" fmla="*/ 1054290 h 1361365"/>
              <a:gd name="connsiteX108" fmla="*/ 409433 w 5629701"/>
              <a:gd name="connsiteY108" fmla="*/ 1054290 h 1361365"/>
              <a:gd name="connsiteX109" fmla="*/ 409433 w 5629701"/>
              <a:gd name="connsiteY109" fmla="*/ 1071350 h 1361365"/>
              <a:gd name="connsiteX110" fmla="*/ 368489 w 5629701"/>
              <a:gd name="connsiteY110" fmla="*/ 1071350 h 1361365"/>
              <a:gd name="connsiteX111" fmla="*/ 368489 w 5629701"/>
              <a:gd name="connsiteY111" fmla="*/ 1095233 h 1361365"/>
              <a:gd name="connsiteX112" fmla="*/ 307075 w 5629701"/>
              <a:gd name="connsiteY112" fmla="*/ 1095233 h 1361365"/>
              <a:gd name="connsiteX113" fmla="*/ 307075 w 5629701"/>
              <a:gd name="connsiteY113" fmla="*/ 1163472 h 1361365"/>
              <a:gd name="connsiteX114" fmla="*/ 238836 w 5629701"/>
              <a:gd name="connsiteY114" fmla="*/ 1163472 h 1361365"/>
              <a:gd name="connsiteX115" fmla="*/ 238836 w 5629701"/>
              <a:gd name="connsiteY115" fmla="*/ 1238535 h 1361365"/>
              <a:gd name="connsiteX116" fmla="*/ 197892 w 5629701"/>
              <a:gd name="connsiteY116" fmla="*/ 1238535 h 1361365"/>
              <a:gd name="connsiteX117" fmla="*/ 197892 w 5629701"/>
              <a:gd name="connsiteY117" fmla="*/ 1265830 h 1361365"/>
              <a:gd name="connsiteX118" fmla="*/ 139889 w 5629701"/>
              <a:gd name="connsiteY118" fmla="*/ 1265830 h 1361365"/>
              <a:gd name="connsiteX119" fmla="*/ 139889 w 5629701"/>
              <a:gd name="connsiteY119" fmla="*/ 1306773 h 1361365"/>
              <a:gd name="connsiteX120" fmla="*/ 102358 w 5629701"/>
              <a:gd name="connsiteY120" fmla="*/ 1306773 h 1361365"/>
              <a:gd name="connsiteX121" fmla="*/ 102358 w 5629701"/>
              <a:gd name="connsiteY121" fmla="*/ 1337481 h 1361365"/>
              <a:gd name="connsiteX122" fmla="*/ 61415 w 5629701"/>
              <a:gd name="connsiteY122" fmla="*/ 1337481 h 1361365"/>
              <a:gd name="connsiteX123" fmla="*/ 61415 w 5629701"/>
              <a:gd name="connsiteY123" fmla="*/ 1361365 h 1361365"/>
              <a:gd name="connsiteX124" fmla="*/ 0 w 5629701"/>
              <a:gd name="connsiteY124" fmla="*/ 1361365 h 136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629701" h="1361365">
                <a:moveTo>
                  <a:pt x="5629701" y="0"/>
                </a:moveTo>
                <a:lnTo>
                  <a:pt x="5397689" y="0"/>
                </a:lnTo>
                <a:lnTo>
                  <a:pt x="5397689" y="20472"/>
                </a:lnTo>
                <a:lnTo>
                  <a:pt x="5291919" y="20472"/>
                </a:lnTo>
                <a:lnTo>
                  <a:pt x="5285095" y="27296"/>
                </a:lnTo>
                <a:lnTo>
                  <a:pt x="4858603" y="27296"/>
                </a:lnTo>
                <a:lnTo>
                  <a:pt x="4858603" y="27296"/>
                </a:lnTo>
                <a:lnTo>
                  <a:pt x="4810836" y="27296"/>
                </a:lnTo>
                <a:lnTo>
                  <a:pt x="4810836" y="61415"/>
                </a:lnTo>
                <a:lnTo>
                  <a:pt x="4725537" y="61415"/>
                </a:lnTo>
                <a:lnTo>
                  <a:pt x="4725537" y="71651"/>
                </a:lnTo>
                <a:lnTo>
                  <a:pt x="4619767" y="71651"/>
                </a:lnTo>
                <a:lnTo>
                  <a:pt x="4612943" y="78475"/>
                </a:lnTo>
                <a:lnTo>
                  <a:pt x="4452582" y="78475"/>
                </a:lnTo>
                <a:lnTo>
                  <a:pt x="4452582" y="102359"/>
                </a:lnTo>
                <a:lnTo>
                  <a:pt x="4343400" y="102359"/>
                </a:lnTo>
                <a:lnTo>
                  <a:pt x="4343400" y="122830"/>
                </a:lnTo>
                <a:lnTo>
                  <a:pt x="4275161" y="122830"/>
                </a:lnTo>
                <a:lnTo>
                  <a:pt x="4275161" y="133066"/>
                </a:lnTo>
                <a:lnTo>
                  <a:pt x="4176215" y="133066"/>
                </a:lnTo>
                <a:lnTo>
                  <a:pt x="4176215" y="146714"/>
                </a:lnTo>
                <a:lnTo>
                  <a:pt x="4121624" y="146714"/>
                </a:lnTo>
                <a:lnTo>
                  <a:pt x="4107976" y="160362"/>
                </a:lnTo>
                <a:lnTo>
                  <a:pt x="3995382" y="160362"/>
                </a:lnTo>
                <a:lnTo>
                  <a:pt x="3995382" y="180833"/>
                </a:lnTo>
                <a:lnTo>
                  <a:pt x="3944203" y="180833"/>
                </a:lnTo>
                <a:lnTo>
                  <a:pt x="3944203" y="191069"/>
                </a:lnTo>
                <a:lnTo>
                  <a:pt x="3695131" y="191069"/>
                </a:lnTo>
                <a:lnTo>
                  <a:pt x="3681483" y="204717"/>
                </a:lnTo>
                <a:lnTo>
                  <a:pt x="3507475" y="204717"/>
                </a:lnTo>
                <a:lnTo>
                  <a:pt x="3507475" y="218365"/>
                </a:lnTo>
                <a:lnTo>
                  <a:pt x="3469943" y="218365"/>
                </a:lnTo>
                <a:lnTo>
                  <a:pt x="3469943" y="245660"/>
                </a:lnTo>
                <a:lnTo>
                  <a:pt x="3333466" y="245660"/>
                </a:lnTo>
                <a:lnTo>
                  <a:pt x="3333466" y="266132"/>
                </a:lnTo>
                <a:lnTo>
                  <a:pt x="3237931" y="266132"/>
                </a:lnTo>
                <a:lnTo>
                  <a:pt x="3237931" y="276367"/>
                </a:lnTo>
                <a:lnTo>
                  <a:pt x="3159457" y="276367"/>
                </a:lnTo>
                <a:lnTo>
                  <a:pt x="3159457" y="290015"/>
                </a:lnTo>
                <a:lnTo>
                  <a:pt x="3022979" y="290015"/>
                </a:lnTo>
                <a:lnTo>
                  <a:pt x="3022979" y="307075"/>
                </a:lnTo>
                <a:lnTo>
                  <a:pt x="2917209" y="307075"/>
                </a:lnTo>
                <a:lnTo>
                  <a:pt x="2917209" y="317311"/>
                </a:lnTo>
                <a:lnTo>
                  <a:pt x="2828498" y="317311"/>
                </a:lnTo>
                <a:lnTo>
                  <a:pt x="2828498" y="337782"/>
                </a:lnTo>
                <a:lnTo>
                  <a:pt x="2674961" y="337782"/>
                </a:lnTo>
                <a:lnTo>
                  <a:pt x="2674961" y="348018"/>
                </a:lnTo>
                <a:lnTo>
                  <a:pt x="2637430" y="348018"/>
                </a:lnTo>
                <a:lnTo>
                  <a:pt x="2637430" y="371902"/>
                </a:lnTo>
                <a:lnTo>
                  <a:pt x="2586251" y="371902"/>
                </a:lnTo>
                <a:lnTo>
                  <a:pt x="2586251" y="392373"/>
                </a:lnTo>
                <a:lnTo>
                  <a:pt x="2511188" y="392373"/>
                </a:lnTo>
                <a:lnTo>
                  <a:pt x="2511188" y="423081"/>
                </a:lnTo>
                <a:lnTo>
                  <a:pt x="2337179" y="423081"/>
                </a:lnTo>
                <a:lnTo>
                  <a:pt x="2337179" y="446965"/>
                </a:lnTo>
                <a:lnTo>
                  <a:pt x="2272352" y="446965"/>
                </a:lnTo>
                <a:lnTo>
                  <a:pt x="2272352" y="474260"/>
                </a:lnTo>
                <a:lnTo>
                  <a:pt x="2156346" y="474260"/>
                </a:lnTo>
                <a:lnTo>
                  <a:pt x="2156346" y="474260"/>
                </a:lnTo>
                <a:lnTo>
                  <a:pt x="2122227" y="474260"/>
                </a:lnTo>
                <a:lnTo>
                  <a:pt x="2122227" y="474260"/>
                </a:lnTo>
                <a:lnTo>
                  <a:pt x="2067636" y="474260"/>
                </a:lnTo>
                <a:lnTo>
                  <a:pt x="2067636" y="511791"/>
                </a:lnTo>
                <a:lnTo>
                  <a:pt x="1903863" y="511791"/>
                </a:lnTo>
                <a:lnTo>
                  <a:pt x="1897039" y="518615"/>
                </a:lnTo>
                <a:lnTo>
                  <a:pt x="1781033" y="518615"/>
                </a:lnTo>
                <a:lnTo>
                  <a:pt x="1781033" y="545911"/>
                </a:lnTo>
                <a:lnTo>
                  <a:pt x="1723030" y="545911"/>
                </a:lnTo>
                <a:lnTo>
                  <a:pt x="1723030" y="573206"/>
                </a:lnTo>
                <a:lnTo>
                  <a:pt x="1634319" y="573206"/>
                </a:lnTo>
                <a:lnTo>
                  <a:pt x="1634319" y="600502"/>
                </a:lnTo>
                <a:lnTo>
                  <a:pt x="1589964" y="600502"/>
                </a:lnTo>
                <a:lnTo>
                  <a:pt x="1589964" y="624385"/>
                </a:lnTo>
                <a:lnTo>
                  <a:pt x="1549021" y="624385"/>
                </a:lnTo>
                <a:lnTo>
                  <a:pt x="1549021" y="655093"/>
                </a:lnTo>
                <a:lnTo>
                  <a:pt x="1460310" y="655093"/>
                </a:lnTo>
                <a:lnTo>
                  <a:pt x="1460310" y="689212"/>
                </a:lnTo>
                <a:lnTo>
                  <a:pt x="1378424" y="689212"/>
                </a:lnTo>
                <a:lnTo>
                  <a:pt x="1378424" y="716508"/>
                </a:lnTo>
                <a:lnTo>
                  <a:pt x="1306773" y="716508"/>
                </a:lnTo>
                <a:lnTo>
                  <a:pt x="1306773" y="733567"/>
                </a:lnTo>
                <a:lnTo>
                  <a:pt x="1187355" y="733567"/>
                </a:lnTo>
                <a:lnTo>
                  <a:pt x="1187355" y="733567"/>
                </a:lnTo>
                <a:lnTo>
                  <a:pt x="1187355" y="757451"/>
                </a:lnTo>
                <a:lnTo>
                  <a:pt x="1125940" y="757451"/>
                </a:lnTo>
                <a:lnTo>
                  <a:pt x="1125940" y="781335"/>
                </a:lnTo>
                <a:lnTo>
                  <a:pt x="1050878" y="781335"/>
                </a:lnTo>
                <a:lnTo>
                  <a:pt x="1050878" y="808630"/>
                </a:lnTo>
                <a:lnTo>
                  <a:pt x="972403" y="808630"/>
                </a:lnTo>
                <a:lnTo>
                  <a:pt x="972403" y="835926"/>
                </a:lnTo>
                <a:lnTo>
                  <a:pt x="910988" y="835926"/>
                </a:lnTo>
                <a:lnTo>
                  <a:pt x="910988" y="856397"/>
                </a:lnTo>
                <a:lnTo>
                  <a:pt x="873457" y="856397"/>
                </a:lnTo>
                <a:lnTo>
                  <a:pt x="873457" y="880281"/>
                </a:lnTo>
                <a:lnTo>
                  <a:pt x="829101" y="880281"/>
                </a:lnTo>
                <a:lnTo>
                  <a:pt x="829101" y="880281"/>
                </a:lnTo>
                <a:lnTo>
                  <a:pt x="777922" y="880281"/>
                </a:lnTo>
                <a:lnTo>
                  <a:pt x="777922" y="914400"/>
                </a:lnTo>
                <a:lnTo>
                  <a:pt x="716507" y="914400"/>
                </a:lnTo>
                <a:lnTo>
                  <a:pt x="716507" y="951932"/>
                </a:lnTo>
                <a:lnTo>
                  <a:pt x="675564" y="951932"/>
                </a:lnTo>
                <a:lnTo>
                  <a:pt x="675564" y="986051"/>
                </a:lnTo>
                <a:lnTo>
                  <a:pt x="614149" y="986051"/>
                </a:lnTo>
                <a:lnTo>
                  <a:pt x="614149" y="1013347"/>
                </a:lnTo>
                <a:lnTo>
                  <a:pt x="545910" y="1013347"/>
                </a:lnTo>
                <a:lnTo>
                  <a:pt x="545910" y="1013347"/>
                </a:lnTo>
                <a:lnTo>
                  <a:pt x="443552" y="1013347"/>
                </a:lnTo>
                <a:lnTo>
                  <a:pt x="443552" y="1054290"/>
                </a:lnTo>
                <a:lnTo>
                  <a:pt x="409433" y="1054290"/>
                </a:lnTo>
                <a:lnTo>
                  <a:pt x="409433" y="1071350"/>
                </a:lnTo>
                <a:lnTo>
                  <a:pt x="368489" y="1071350"/>
                </a:lnTo>
                <a:lnTo>
                  <a:pt x="368489" y="1095233"/>
                </a:lnTo>
                <a:lnTo>
                  <a:pt x="307075" y="1095233"/>
                </a:lnTo>
                <a:lnTo>
                  <a:pt x="307075" y="1163472"/>
                </a:lnTo>
                <a:lnTo>
                  <a:pt x="238836" y="1163472"/>
                </a:lnTo>
                <a:lnTo>
                  <a:pt x="238836" y="1238535"/>
                </a:lnTo>
                <a:lnTo>
                  <a:pt x="197892" y="1238535"/>
                </a:lnTo>
                <a:lnTo>
                  <a:pt x="197892" y="1265830"/>
                </a:lnTo>
                <a:lnTo>
                  <a:pt x="139889" y="1265830"/>
                </a:lnTo>
                <a:lnTo>
                  <a:pt x="139889" y="1306773"/>
                </a:lnTo>
                <a:lnTo>
                  <a:pt x="102358" y="1306773"/>
                </a:lnTo>
                <a:lnTo>
                  <a:pt x="102358" y="1337481"/>
                </a:lnTo>
                <a:lnTo>
                  <a:pt x="61415" y="1337481"/>
                </a:lnTo>
                <a:lnTo>
                  <a:pt x="61415" y="1361365"/>
                </a:lnTo>
                <a:lnTo>
                  <a:pt x="0" y="1361365"/>
                </a:lnTo>
              </a:path>
            </a:pathLst>
          </a:custGeom>
          <a:noFill/>
          <a:ln w="57150" cap="flat" cmpd="sng" algn="ctr">
            <a:solidFill>
              <a:srgbClr val="F26938"/>
            </a:solidFill>
            <a:prstDash val="solid"/>
            <a:rou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eaLnBrk="0" fontAlgn="base" hangingPunct="0">
              <a:spcBef>
                <a:spcPct val="0"/>
              </a:spcBef>
              <a:spcAft>
                <a:spcPct val="0"/>
              </a:spcAft>
              <a:defRPr/>
            </a:pPr>
            <a:endParaRPr lang="en-GB" sz="1350"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188" name="Freeform: Shape 187">
            <a:extLst>
              <a:ext uri="{FF2B5EF4-FFF2-40B4-BE49-F238E27FC236}">
                <a16:creationId xmlns:a16="http://schemas.microsoft.com/office/drawing/2014/main" id="{8DBD4B07-1783-41E2-BBCA-149B6086B384}"/>
              </a:ext>
            </a:extLst>
          </p:cNvPr>
          <p:cNvSpPr/>
          <p:nvPr/>
        </p:nvSpPr>
        <p:spPr bwMode="auto">
          <a:xfrm>
            <a:off x="1814701" y="2938484"/>
            <a:ext cx="4643114" cy="1001705"/>
          </a:xfrm>
          <a:custGeom>
            <a:avLst/>
            <a:gdLst>
              <a:gd name="connsiteX0" fmla="*/ 5670645 w 5670645"/>
              <a:gd name="connsiteY0" fmla="*/ 0 h 1078173"/>
              <a:gd name="connsiteX1" fmla="*/ 5476164 w 5670645"/>
              <a:gd name="connsiteY1" fmla="*/ 0 h 1078173"/>
              <a:gd name="connsiteX2" fmla="*/ 5476164 w 5670645"/>
              <a:gd name="connsiteY2" fmla="*/ 17060 h 1078173"/>
              <a:gd name="connsiteX3" fmla="*/ 5349922 w 5670645"/>
              <a:gd name="connsiteY3" fmla="*/ 17060 h 1078173"/>
              <a:gd name="connsiteX4" fmla="*/ 5349922 w 5670645"/>
              <a:gd name="connsiteY4" fmla="*/ 27296 h 1078173"/>
              <a:gd name="connsiteX5" fmla="*/ 5162265 w 5670645"/>
              <a:gd name="connsiteY5" fmla="*/ 27296 h 1078173"/>
              <a:gd name="connsiteX6" fmla="*/ 5155442 w 5670645"/>
              <a:gd name="connsiteY6" fmla="*/ 34119 h 1078173"/>
              <a:gd name="connsiteX7" fmla="*/ 5039436 w 5670645"/>
              <a:gd name="connsiteY7" fmla="*/ 34119 h 1078173"/>
              <a:gd name="connsiteX8" fmla="*/ 5039436 w 5670645"/>
              <a:gd name="connsiteY8" fmla="*/ 51179 h 1078173"/>
              <a:gd name="connsiteX9" fmla="*/ 4978021 w 5670645"/>
              <a:gd name="connsiteY9" fmla="*/ 51179 h 1078173"/>
              <a:gd name="connsiteX10" fmla="*/ 4978021 w 5670645"/>
              <a:gd name="connsiteY10" fmla="*/ 75063 h 1078173"/>
              <a:gd name="connsiteX11" fmla="*/ 4913194 w 5670645"/>
              <a:gd name="connsiteY11" fmla="*/ 75063 h 1078173"/>
              <a:gd name="connsiteX12" fmla="*/ 4906370 w 5670645"/>
              <a:gd name="connsiteY12" fmla="*/ 81887 h 1078173"/>
              <a:gd name="connsiteX13" fmla="*/ 4838131 w 5670645"/>
              <a:gd name="connsiteY13" fmla="*/ 81887 h 1078173"/>
              <a:gd name="connsiteX14" fmla="*/ 4838131 w 5670645"/>
              <a:gd name="connsiteY14" fmla="*/ 92123 h 1078173"/>
              <a:gd name="connsiteX15" fmla="*/ 4790364 w 5670645"/>
              <a:gd name="connsiteY15" fmla="*/ 92123 h 1078173"/>
              <a:gd name="connsiteX16" fmla="*/ 4780128 w 5670645"/>
              <a:gd name="connsiteY16" fmla="*/ 102359 h 1078173"/>
              <a:gd name="connsiteX17" fmla="*/ 4647062 w 5670645"/>
              <a:gd name="connsiteY17" fmla="*/ 102359 h 1078173"/>
              <a:gd name="connsiteX18" fmla="*/ 4636827 w 5670645"/>
              <a:gd name="connsiteY18" fmla="*/ 112594 h 1078173"/>
              <a:gd name="connsiteX19" fmla="*/ 4572000 w 5670645"/>
              <a:gd name="connsiteY19" fmla="*/ 112594 h 1078173"/>
              <a:gd name="connsiteX20" fmla="*/ 4572000 w 5670645"/>
              <a:gd name="connsiteY20" fmla="*/ 133066 h 1078173"/>
              <a:gd name="connsiteX21" fmla="*/ 4531057 w 5670645"/>
              <a:gd name="connsiteY21" fmla="*/ 133066 h 1078173"/>
              <a:gd name="connsiteX22" fmla="*/ 4531057 w 5670645"/>
              <a:gd name="connsiteY22" fmla="*/ 133066 h 1078173"/>
              <a:gd name="connsiteX23" fmla="*/ 4435522 w 5670645"/>
              <a:gd name="connsiteY23" fmla="*/ 133066 h 1078173"/>
              <a:gd name="connsiteX24" fmla="*/ 4435522 w 5670645"/>
              <a:gd name="connsiteY24" fmla="*/ 167185 h 1078173"/>
              <a:gd name="connsiteX25" fmla="*/ 4394579 w 5670645"/>
              <a:gd name="connsiteY25" fmla="*/ 167185 h 1078173"/>
              <a:gd name="connsiteX26" fmla="*/ 4394579 w 5670645"/>
              <a:gd name="connsiteY26" fmla="*/ 191069 h 1078173"/>
              <a:gd name="connsiteX27" fmla="*/ 4152331 w 5670645"/>
              <a:gd name="connsiteY27" fmla="*/ 191069 h 1078173"/>
              <a:gd name="connsiteX28" fmla="*/ 4152331 w 5670645"/>
              <a:gd name="connsiteY28" fmla="*/ 191069 h 1078173"/>
              <a:gd name="connsiteX29" fmla="*/ 4152331 w 5670645"/>
              <a:gd name="connsiteY29" fmla="*/ 191069 h 1078173"/>
              <a:gd name="connsiteX30" fmla="*/ 4152331 w 5670645"/>
              <a:gd name="connsiteY30" fmla="*/ 218364 h 1078173"/>
              <a:gd name="connsiteX31" fmla="*/ 3957851 w 5670645"/>
              <a:gd name="connsiteY31" fmla="*/ 218364 h 1078173"/>
              <a:gd name="connsiteX32" fmla="*/ 3957851 w 5670645"/>
              <a:gd name="connsiteY32" fmla="*/ 218364 h 1078173"/>
              <a:gd name="connsiteX33" fmla="*/ 3957851 w 5670645"/>
              <a:gd name="connsiteY33" fmla="*/ 218364 h 1078173"/>
              <a:gd name="connsiteX34" fmla="*/ 3957851 w 5670645"/>
              <a:gd name="connsiteY34" fmla="*/ 242248 h 1078173"/>
              <a:gd name="connsiteX35" fmla="*/ 3858904 w 5670645"/>
              <a:gd name="connsiteY35" fmla="*/ 242248 h 1078173"/>
              <a:gd name="connsiteX36" fmla="*/ 3858904 w 5670645"/>
              <a:gd name="connsiteY36" fmla="*/ 242248 h 1078173"/>
              <a:gd name="connsiteX37" fmla="*/ 3858904 w 5670645"/>
              <a:gd name="connsiteY37" fmla="*/ 262720 h 1078173"/>
              <a:gd name="connsiteX38" fmla="*/ 3722427 w 5670645"/>
              <a:gd name="connsiteY38" fmla="*/ 262720 h 1078173"/>
              <a:gd name="connsiteX39" fmla="*/ 3722427 w 5670645"/>
              <a:gd name="connsiteY39" fmla="*/ 262720 h 1078173"/>
              <a:gd name="connsiteX40" fmla="*/ 3722427 w 5670645"/>
              <a:gd name="connsiteY40" fmla="*/ 286603 h 1078173"/>
              <a:gd name="connsiteX41" fmla="*/ 3562065 w 5670645"/>
              <a:gd name="connsiteY41" fmla="*/ 286603 h 1078173"/>
              <a:gd name="connsiteX42" fmla="*/ 3562065 w 5670645"/>
              <a:gd name="connsiteY42" fmla="*/ 300251 h 1078173"/>
              <a:gd name="connsiteX43" fmla="*/ 3456295 w 5670645"/>
              <a:gd name="connsiteY43" fmla="*/ 300251 h 1078173"/>
              <a:gd name="connsiteX44" fmla="*/ 3456295 w 5670645"/>
              <a:gd name="connsiteY44" fmla="*/ 300251 h 1078173"/>
              <a:gd name="connsiteX45" fmla="*/ 3456295 w 5670645"/>
              <a:gd name="connsiteY45" fmla="*/ 320723 h 1078173"/>
              <a:gd name="connsiteX46" fmla="*/ 3333465 w 5670645"/>
              <a:gd name="connsiteY46" fmla="*/ 320723 h 1078173"/>
              <a:gd name="connsiteX47" fmla="*/ 3333465 w 5670645"/>
              <a:gd name="connsiteY47" fmla="*/ 320723 h 1078173"/>
              <a:gd name="connsiteX48" fmla="*/ 3333465 w 5670645"/>
              <a:gd name="connsiteY48" fmla="*/ 337782 h 1078173"/>
              <a:gd name="connsiteX49" fmla="*/ 3203812 w 5670645"/>
              <a:gd name="connsiteY49" fmla="*/ 337782 h 1078173"/>
              <a:gd name="connsiteX50" fmla="*/ 3203812 w 5670645"/>
              <a:gd name="connsiteY50" fmla="*/ 348018 h 1078173"/>
              <a:gd name="connsiteX51" fmla="*/ 3026391 w 5670645"/>
              <a:gd name="connsiteY51" fmla="*/ 348018 h 1078173"/>
              <a:gd name="connsiteX52" fmla="*/ 3036627 w 5670645"/>
              <a:gd name="connsiteY52" fmla="*/ 358254 h 1078173"/>
              <a:gd name="connsiteX53" fmla="*/ 2903561 w 5670645"/>
              <a:gd name="connsiteY53" fmla="*/ 358254 h 1078173"/>
              <a:gd name="connsiteX54" fmla="*/ 2903561 w 5670645"/>
              <a:gd name="connsiteY54" fmla="*/ 371902 h 1078173"/>
              <a:gd name="connsiteX55" fmla="*/ 2811439 w 5670645"/>
              <a:gd name="connsiteY55" fmla="*/ 371902 h 1078173"/>
              <a:gd name="connsiteX56" fmla="*/ 2811439 w 5670645"/>
              <a:gd name="connsiteY56" fmla="*/ 371902 h 1078173"/>
              <a:gd name="connsiteX57" fmla="*/ 2811439 w 5670645"/>
              <a:gd name="connsiteY57" fmla="*/ 399197 h 1078173"/>
              <a:gd name="connsiteX58" fmla="*/ 2545307 w 5670645"/>
              <a:gd name="connsiteY58" fmla="*/ 399197 h 1078173"/>
              <a:gd name="connsiteX59" fmla="*/ 2545307 w 5670645"/>
              <a:gd name="connsiteY59" fmla="*/ 416257 h 1078173"/>
              <a:gd name="connsiteX60" fmla="*/ 2323531 w 5670645"/>
              <a:gd name="connsiteY60" fmla="*/ 416257 h 1078173"/>
              <a:gd name="connsiteX61" fmla="*/ 2323531 w 5670645"/>
              <a:gd name="connsiteY61" fmla="*/ 416257 h 1078173"/>
              <a:gd name="connsiteX62" fmla="*/ 2323531 w 5670645"/>
              <a:gd name="connsiteY62" fmla="*/ 440141 h 1078173"/>
              <a:gd name="connsiteX63" fmla="*/ 2193877 w 5670645"/>
              <a:gd name="connsiteY63" fmla="*/ 440141 h 1078173"/>
              <a:gd name="connsiteX64" fmla="*/ 2193877 w 5670645"/>
              <a:gd name="connsiteY64" fmla="*/ 457200 h 1078173"/>
              <a:gd name="connsiteX65" fmla="*/ 2125639 w 5670645"/>
              <a:gd name="connsiteY65" fmla="*/ 457200 h 1078173"/>
              <a:gd name="connsiteX66" fmla="*/ 2125639 w 5670645"/>
              <a:gd name="connsiteY66" fmla="*/ 457200 h 1078173"/>
              <a:gd name="connsiteX67" fmla="*/ 2125639 w 5670645"/>
              <a:gd name="connsiteY67" fmla="*/ 477672 h 1078173"/>
              <a:gd name="connsiteX68" fmla="*/ 2023280 w 5670645"/>
              <a:gd name="connsiteY68" fmla="*/ 477672 h 1078173"/>
              <a:gd name="connsiteX69" fmla="*/ 2023280 w 5670645"/>
              <a:gd name="connsiteY69" fmla="*/ 477672 h 1078173"/>
              <a:gd name="connsiteX70" fmla="*/ 2023280 w 5670645"/>
              <a:gd name="connsiteY70" fmla="*/ 501556 h 1078173"/>
              <a:gd name="connsiteX71" fmla="*/ 1743501 w 5670645"/>
              <a:gd name="connsiteY71" fmla="*/ 501556 h 1078173"/>
              <a:gd name="connsiteX72" fmla="*/ 1743501 w 5670645"/>
              <a:gd name="connsiteY72" fmla="*/ 518615 h 1078173"/>
              <a:gd name="connsiteX73" fmla="*/ 1634319 w 5670645"/>
              <a:gd name="connsiteY73" fmla="*/ 518615 h 1078173"/>
              <a:gd name="connsiteX74" fmla="*/ 1634319 w 5670645"/>
              <a:gd name="connsiteY74" fmla="*/ 542499 h 1078173"/>
              <a:gd name="connsiteX75" fmla="*/ 1491018 w 5670645"/>
              <a:gd name="connsiteY75" fmla="*/ 542499 h 1078173"/>
              <a:gd name="connsiteX76" fmla="*/ 1491018 w 5670645"/>
              <a:gd name="connsiteY76" fmla="*/ 566382 h 1078173"/>
              <a:gd name="connsiteX77" fmla="*/ 1422779 w 5670645"/>
              <a:gd name="connsiteY77" fmla="*/ 566382 h 1078173"/>
              <a:gd name="connsiteX78" fmla="*/ 1422779 w 5670645"/>
              <a:gd name="connsiteY78" fmla="*/ 566382 h 1078173"/>
              <a:gd name="connsiteX79" fmla="*/ 1436427 w 5670645"/>
              <a:gd name="connsiteY79" fmla="*/ 580030 h 1078173"/>
              <a:gd name="connsiteX80" fmla="*/ 1375012 w 5670645"/>
              <a:gd name="connsiteY80" fmla="*/ 580030 h 1078173"/>
              <a:gd name="connsiteX81" fmla="*/ 1375012 w 5670645"/>
              <a:gd name="connsiteY81" fmla="*/ 603914 h 1078173"/>
              <a:gd name="connsiteX82" fmla="*/ 1306773 w 5670645"/>
              <a:gd name="connsiteY82" fmla="*/ 603914 h 1078173"/>
              <a:gd name="connsiteX83" fmla="*/ 1306773 w 5670645"/>
              <a:gd name="connsiteY83" fmla="*/ 620973 h 1078173"/>
              <a:gd name="connsiteX84" fmla="*/ 1231710 w 5670645"/>
              <a:gd name="connsiteY84" fmla="*/ 620973 h 1078173"/>
              <a:gd name="connsiteX85" fmla="*/ 1231710 w 5670645"/>
              <a:gd name="connsiteY85" fmla="*/ 641445 h 1078173"/>
              <a:gd name="connsiteX86" fmla="*/ 1125940 w 5670645"/>
              <a:gd name="connsiteY86" fmla="*/ 641445 h 1078173"/>
              <a:gd name="connsiteX87" fmla="*/ 1125940 w 5670645"/>
              <a:gd name="connsiteY87" fmla="*/ 668741 h 1078173"/>
              <a:gd name="connsiteX88" fmla="*/ 1057701 w 5670645"/>
              <a:gd name="connsiteY88" fmla="*/ 668741 h 1078173"/>
              <a:gd name="connsiteX89" fmla="*/ 1044054 w 5670645"/>
              <a:gd name="connsiteY89" fmla="*/ 682388 h 1078173"/>
              <a:gd name="connsiteX90" fmla="*/ 989462 w 5670645"/>
              <a:gd name="connsiteY90" fmla="*/ 682388 h 1078173"/>
              <a:gd name="connsiteX91" fmla="*/ 989462 w 5670645"/>
              <a:gd name="connsiteY91" fmla="*/ 682388 h 1078173"/>
              <a:gd name="connsiteX92" fmla="*/ 989462 w 5670645"/>
              <a:gd name="connsiteY92" fmla="*/ 706272 h 1078173"/>
              <a:gd name="connsiteX93" fmla="*/ 852985 w 5670645"/>
              <a:gd name="connsiteY93" fmla="*/ 706272 h 1078173"/>
              <a:gd name="connsiteX94" fmla="*/ 852985 w 5670645"/>
              <a:gd name="connsiteY94" fmla="*/ 719920 h 1078173"/>
              <a:gd name="connsiteX95" fmla="*/ 774510 w 5670645"/>
              <a:gd name="connsiteY95" fmla="*/ 719920 h 1078173"/>
              <a:gd name="connsiteX96" fmla="*/ 774510 w 5670645"/>
              <a:gd name="connsiteY96" fmla="*/ 733567 h 1078173"/>
              <a:gd name="connsiteX97" fmla="*/ 716507 w 5670645"/>
              <a:gd name="connsiteY97" fmla="*/ 733567 h 1078173"/>
              <a:gd name="connsiteX98" fmla="*/ 716507 w 5670645"/>
              <a:gd name="connsiteY98" fmla="*/ 781335 h 1078173"/>
              <a:gd name="connsiteX99" fmla="*/ 627797 w 5670645"/>
              <a:gd name="connsiteY99" fmla="*/ 781335 h 1078173"/>
              <a:gd name="connsiteX100" fmla="*/ 627797 w 5670645"/>
              <a:gd name="connsiteY100" fmla="*/ 812042 h 1078173"/>
              <a:gd name="connsiteX101" fmla="*/ 583442 w 5670645"/>
              <a:gd name="connsiteY101" fmla="*/ 812042 h 1078173"/>
              <a:gd name="connsiteX102" fmla="*/ 583442 w 5670645"/>
              <a:gd name="connsiteY102" fmla="*/ 825690 h 1078173"/>
              <a:gd name="connsiteX103" fmla="*/ 522027 w 5670645"/>
              <a:gd name="connsiteY103" fmla="*/ 825690 h 1078173"/>
              <a:gd name="connsiteX104" fmla="*/ 522027 w 5670645"/>
              <a:gd name="connsiteY104" fmla="*/ 873457 h 1078173"/>
              <a:gd name="connsiteX105" fmla="*/ 450376 w 5670645"/>
              <a:gd name="connsiteY105" fmla="*/ 873457 h 1078173"/>
              <a:gd name="connsiteX106" fmla="*/ 450376 w 5670645"/>
              <a:gd name="connsiteY106" fmla="*/ 897341 h 1078173"/>
              <a:gd name="connsiteX107" fmla="*/ 382137 w 5670645"/>
              <a:gd name="connsiteY107" fmla="*/ 897341 h 1078173"/>
              <a:gd name="connsiteX108" fmla="*/ 382137 w 5670645"/>
              <a:gd name="connsiteY108" fmla="*/ 921224 h 1078173"/>
              <a:gd name="connsiteX109" fmla="*/ 307074 w 5670645"/>
              <a:gd name="connsiteY109" fmla="*/ 921224 h 1078173"/>
              <a:gd name="connsiteX110" fmla="*/ 307074 w 5670645"/>
              <a:gd name="connsiteY110" fmla="*/ 921224 h 1078173"/>
              <a:gd name="connsiteX111" fmla="*/ 255895 w 5670645"/>
              <a:gd name="connsiteY111" fmla="*/ 921224 h 1078173"/>
              <a:gd name="connsiteX112" fmla="*/ 255895 w 5670645"/>
              <a:gd name="connsiteY112" fmla="*/ 975815 h 1078173"/>
              <a:gd name="connsiteX113" fmla="*/ 177421 w 5670645"/>
              <a:gd name="connsiteY113" fmla="*/ 975815 h 1078173"/>
              <a:gd name="connsiteX114" fmla="*/ 177421 w 5670645"/>
              <a:gd name="connsiteY114" fmla="*/ 992875 h 1078173"/>
              <a:gd name="connsiteX115" fmla="*/ 136477 w 5670645"/>
              <a:gd name="connsiteY115" fmla="*/ 992875 h 1078173"/>
              <a:gd name="connsiteX116" fmla="*/ 136477 w 5670645"/>
              <a:gd name="connsiteY116" fmla="*/ 1030406 h 1078173"/>
              <a:gd name="connsiteX117" fmla="*/ 81886 w 5670645"/>
              <a:gd name="connsiteY117" fmla="*/ 1030406 h 1078173"/>
              <a:gd name="connsiteX118" fmla="*/ 81886 w 5670645"/>
              <a:gd name="connsiteY118" fmla="*/ 1061114 h 1078173"/>
              <a:gd name="connsiteX119" fmla="*/ 51179 w 5670645"/>
              <a:gd name="connsiteY119" fmla="*/ 1061114 h 1078173"/>
              <a:gd name="connsiteX120" fmla="*/ 51179 w 5670645"/>
              <a:gd name="connsiteY120" fmla="*/ 1078173 h 1078173"/>
              <a:gd name="connsiteX121" fmla="*/ 0 w 5670645"/>
              <a:gd name="connsiteY121" fmla="*/ 1078173 h 107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670645" h="1078173">
                <a:moveTo>
                  <a:pt x="5670645" y="0"/>
                </a:moveTo>
                <a:lnTo>
                  <a:pt x="5476164" y="0"/>
                </a:lnTo>
                <a:lnTo>
                  <a:pt x="5476164" y="17060"/>
                </a:lnTo>
                <a:lnTo>
                  <a:pt x="5349922" y="17060"/>
                </a:lnTo>
                <a:lnTo>
                  <a:pt x="5349922" y="27296"/>
                </a:lnTo>
                <a:lnTo>
                  <a:pt x="5162265" y="27296"/>
                </a:lnTo>
                <a:lnTo>
                  <a:pt x="5155442" y="34119"/>
                </a:lnTo>
                <a:lnTo>
                  <a:pt x="5039436" y="34119"/>
                </a:lnTo>
                <a:lnTo>
                  <a:pt x="5039436" y="51179"/>
                </a:lnTo>
                <a:lnTo>
                  <a:pt x="4978021" y="51179"/>
                </a:lnTo>
                <a:lnTo>
                  <a:pt x="4978021" y="75063"/>
                </a:lnTo>
                <a:lnTo>
                  <a:pt x="4913194" y="75063"/>
                </a:lnTo>
                <a:lnTo>
                  <a:pt x="4906370" y="81887"/>
                </a:lnTo>
                <a:lnTo>
                  <a:pt x="4838131" y="81887"/>
                </a:lnTo>
                <a:lnTo>
                  <a:pt x="4838131" y="92123"/>
                </a:lnTo>
                <a:lnTo>
                  <a:pt x="4790364" y="92123"/>
                </a:lnTo>
                <a:lnTo>
                  <a:pt x="4780128" y="102359"/>
                </a:lnTo>
                <a:lnTo>
                  <a:pt x="4647062" y="102359"/>
                </a:lnTo>
                <a:lnTo>
                  <a:pt x="4636827" y="112594"/>
                </a:lnTo>
                <a:lnTo>
                  <a:pt x="4572000" y="112594"/>
                </a:lnTo>
                <a:lnTo>
                  <a:pt x="4572000" y="133066"/>
                </a:lnTo>
                <a:lnTo>
                  <a:pt x="4531057" y="133066"/>
                </a:lnTo>
                <a:lnTo>
                  <a:pt x="4531057" y="133066"/>
                </a:lnTo>
                <a:lnTo>
                  <a:pt x="4435522" y="133066"/>
                </a:lnTo>
                <a:lnTo>
                  <a:pt x="4435522" y="167185"/>
                </a:lnTo>
                <a:lnTo>
                  <a:pt x="4394579" y="167185"/>
                </a:lnTo>
                <a:lnTo>
                  <a:pt x="4394579" y="191069"/>
                </a:lnTo>
                <a:lnTo>
                  <a:pt x="4152331" y="191069"/>
                </a:lnTo>
                <a:lnTo>
                  <a:pt x="4152331" y="191069"/>
                </a:lnTo>
                <a:lnTo>
                  <a:pt x="4152331" y="191069"/>
                </a:lnTo>
                <a:lnTo>
                  <a:pt x="4152331" y="218364"/>
                </a:lnTo>
                <a:lnTo>
                  <a:pt x="3957851" y="218364"/>
                </a:lnTo>
                <a:lnTo>
                  <a:pt x="3957851" y="218364"/>
                </a:lnTo>
                <a:lnTo>
                  <a:pt x="3957851" y="218364"/>
                </a:lnTo>
                <a:lnTo>
                  <a:pt x="3957851" y="242248"/>
                </a:lnTo>
                <a:lnTo>
                  <a:pt x="3858904" y="242248"/>
                </a:lnTo>
                <a:lnTo>
                  <a:pt x="3858904" y="242248"/>
                </a:lnTo>
                <a:lnTo>
                  <a:pt x="3858904" y="262720"/>
                </a:lnTo>
                <a:lnTo>
                  <a:pt x="3722427" y="262720"/>
                </a:lnTo>
                <a:lnTo>
                  <a:pt x="3722427" y="262720"/>
                </a:lnTo>
                <a:lnTo>
                  <a:pt x="3722427" y="286603"/>
                </a:lnTo>
                <a:lnTo>
                  <a:pt x="3562065" y="286603"/>
                </a:lnTo>
                <a:lnTo>
                  <a:pt x="3562065" y="300251"/>
                </a:lnTo>
                <a:lnTo>
                  <a:pt x="3456295" y="300251"/>
                </a:lnTo>
                <a:lnTo>
                  <a:pt x="3456295" y="300251"/>
                </a:lnTo>
                <a:lnTo>
                  <a:pt x="3456295" y="320723"/>
                </a:lnTo>
                <a:lnTo>
                  <a:pt x="3333465" y="320723"/>
                </a:lnTo>
                <a:lnTo>
                  <a:pt x="3333465" y="320723"/>
                </a:lnTo>
                <a:lnTo>
                  <a:pt x="3333465" y="337782"/>
                </a:lnTo>
                <a:lnTo>
                  <a:pt x="3203812" y="337782"/>
                </a:lnTo>
                <a:lnTo>
                  <a:pt x="3203812" y="348018"/>
                </a:lnTo>
                <a:lnTo>
                  <a:pt x="3026391" y="348018"/>
                </a:lnTo>
                <a:lnTo>
                  <a:pt x="3036627" y="358254"/>
                </a:lnTo>
                <a:lnTo>
                  <a:pt x="2903561" y="358254"/>
                </a:lnTo>
                <a:lnTo>
                  <a:pt x="2903561" y="371902"/>
                </a:lnTo>
                <a:lnTo>
                  <a:pt x="2811439" y="371902"/>
                </a:lnTo>
                <a:lnTo>
                  <a:pt x="2811439" y="371902"/>
                </a:lnTo>
                <a:lnTo>
                  <a:pt x="2811439" y="399197"/>
                </a:lnTo>
                <a:lnTo>
                  <a:pt x="2545307" y="399197"/>
                </a:lnTo>
                <a:lnTo>
                  <a:pt x="2545307" y="416257"/>
                </a:lnTo>
                <a:lnTo>
                  <a:pt x="2323531" y="416257"/>
                </a:lnTo>
                <a:lnTo>
                  <a:pt x="2323531" y="416257"/>
                </a:lnTo>
                <a:lnTo>
                  <a:pt x="2323531" y="440141"/>
                </a:lnTo>
                <a:lnTo>
                  <a:pt x="2193877" y="440141"/>
                </a:lnTo>
                <a:lnTo>
                  <a:pt x="2193877" y="457200"/>
                </a:lnTo>
                <a:lnTo>
                  <a:pt x="2125639" y="457200"/>
                </a:lnTo>
                <a:lnTo>
                  <a:pt x="2125639" y="457200"/>
                </a:lnTo>
                <a:lnTo>
                  <a:pt x="2125639" y="477672"/>
                </a:lnTo>
                <a:lnTo>
                  <a:pt x="2023280" y="477672"/>
                </a:lnTo>
                <a:lnTo>
                  <a:pt x="2023280" y="477672"/>
                </a:lnTo>
                <a:lnTo>
                  <a:pt x="2023280" y="501556"/>
                </a:lnTo>
                <a:lnTo>
                  <a:pt x="1743501" y="501556"/>
                </a:lnTo>
                <a:lnTo>
                  <a:pt x="1743501" y="518615"/>
                </a:lnTo>
                <a:lnTo>
                  <a:pt x="1634319" y="518615"/>
                </a:lnTo>
                <a:lnTo>
                  <a:pt x="1634319" y="542499"/>
                </a:lnTo>
                <a:lnTo>
                  <a:pt x="1491018" y="542499"/>
                </a:lnTo>
                <a:lnTo>
                  <a:pt x="1491018" y="566382"/>
                </a:lnTo>
                <a:lnTo>
                  <a:pt x="1422779" y="566382"/>
                </a:lnTo>
                <a:lnTo>
                  <a:pt x="1422779" y="566382"/>
                </a:lnTo>
                <a:lnTo>
                  <a:pt x="1436427" y="580030"/>
                </a:lnTo>
                <a:lnTo>
                  <a:pt x="1375012" y="580030"/>
                </a:lnTo>
                <a:lnTo>
                  <a:pt x="1375012" y="603914"/>
                </a:lnTo>
                <a:lnTo>
                  <a:pt x="1306773" y="603914"/>
                </a:lnTo>
                <a:lnTo>
                  <a:pt x="1306773" y="620973"/>
                </a:lnTo>
                <a:lnTo>
                  <a:pt x="1231710" y="620973"/>
                </a:lnTo>
                <a:lnTo>
                  <a:pt x="1231710" y="641445"/>
                </a:lnTo>
                <a:lnTo>
                  <a:pt x="1125940" y="641445"/>
                </a:lnTo>
                <a:lnTo>
                  <a:pt x="1125940" y="668741"/>
                </a:lnTo>
                <a:lnTo>
                  <a:pt x="1057701" y="668741"/>
                </a:lnTo>
                <a:lnTo>
                  <a:pt x="1044054" y="682388"/>
                </a:lnTo>
                <a:lnTo>
                  <a:pt x="989462" y="682388"/>
                </a:lnTo>
                <a:lnTo>
                  <a:pt x="989462" y="682388"/>
                </a:lnTo>
                <a:lnTo>
                  <a:pt x="989462" y="706272"/>
                </a:lnTo>
                <a:lnTo>
                  <a:pt x="852985" y="706272"/>
                </a:lnTo>
                <a:lnTo>
                  <a:pt x="852985" y="719920"/>
                </a:lnTo>
                <a:lnTo>
                  <a:pt x="774510" y="719920"/>
                </a:lnTo>
                <a:lnTo>
                  <a:pt x="774510" y="733567"/>
                </a:lnTo>
                <a:lnTo>
                  <a:pt x="716507" y="733567"/>
                </a:lnTo>
                <a:lnTo>
                  <a:pt x="716507" y="781335"/>
                </a:lnTo>
                <a:lnTo>
                  <a:pt x="627797" y="781335"/>
                </a:lnTo>
                <a:lnTo>
                  <a:pt x="627797" y="812042"/>
                </a:lnTo>
                <a:lnTo>
                  <a:pt x="583442" y="812042"/>
                </a:lnTo>
                <a:lnTo>
                  <a:pt x="583442" y="825690"/>
                </a:lnTo>
                <a:lnTo>
                  <a:pt x="522027" y="825690"/>
                </a:lnTo>
                <a:lnTo>
                  <a:pt x="522027" y="873457"/>
                </a:lnTo>
                <a:lnTo>
                  <a:pt x="450376" y="873457"/>
                </a:lnTo>
                <a:lnTo>
                  <a:pt x="450376" y="897341"/>
                </a:lnTo>
                <a:lnTo>
                  <a:pt x="382137" y="897341"/>
                </a:lnTo>
                <a:lnTo>
                  <a:pt x="382137" y="921224"/>
                </a:lnTo>
                <a:lnTo>
                  <a:pt x="307074" y="921224"/>
                </a:lnTo>
                <a:lnTo>
                  <a:pt x="307074" y="921224"/>
                </a:lnTo>
                <a:lnTo>
                  <a:pt x="255895" y="921224"/>
                </a:lnTo>
                <a:lnTo>
                  <a:pt x="255895" y="975815"/>
                </a:lnTo>
                <a:lnTo>
                  <a:pt x="177421" y="975815"/>
                </a:lnTo>
                <a:lnTo>
                  <a:pt x="177421" y="992875"/>
                </a:lnTo>
                <a:lnTo>
                  <a:pt x="136477" y="992875"/>
                </a:lnTo>
                <a:lnTo>
                  <a:pt x="136477" y="1030406"/>
                </a:lnTo>
                <a:lnTo>
                  <a:pt x="81886" y="1030406"/>
                </a:lnTo>
                <a:lnTo>
                  <a:pt x="81886" y="1061114"/>
                </a:lnTo>
                <a:lnTo>
                  <a:pt x="51179" y="1061114"/>
                </a:lnTo>
                <a:lnTo>
                  <a:pt x="51179" y="1078173"/>
                </a:lnTo>
                <a:lnTo>
                  <a:pt x="0" y="1078173"/>
                </a:lnTo>
              </a:path>
            </a:pathLst>
          </a:custGeom>
          <a:noFill/>
          <a:ln w="57150" cap="rnd" cmpd="sng" algn="ctr">
            <a:solidFill>
              <a:srgbClr val="2C6B9C"/>
            </a:solidFill>
            <a:prstDash val="sysDot"/>
            <a:rou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eaLnBrk="0" fontAlgn="base" hangingPunct="0">
              <a:spcBef>
                <a:spcPct val="0"/>
              </a:spcBef>
              <a:spcAft>
                <a:spcPct val="0"/>
              </a:spcAft>
              <a:defRPr/>
            </a:pPr>
            <a:endParaRPr lang="en-GB" sz="1350"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189" name="TextBox 61">
            <a:extLst>
              <a:ext uri="{FF2B5EF4-FFF2-40B4-BE49-F238E27FC236}">
                <a16:creationId xmlns:a16="http://schemas.microsoft.com/office/drawing/2014/main" id="{D9C79735-7460-45B7-B175-2A69F1F6042B}"/>
              </a:ext>
            </a:extLst>
          </p:cNvPr>
          <p:cNvSpPr txBox="1"/>
          <p:nvPr/>
        </p:nvSpPr>
        <p:spPr>
          <a:xfrm>
            <a:off x="6533808" y="2060766"/>
            <a:ext cx="1661032" cy="279307"/>
          </a:xfrm>
          <a:prstGeom prst="rect">
            <a:avLst/>
          </a:prstGeom>
          <a:noFill/>
        </p:spPr>
        <p:txBody>
          <a:bodyPr wrap="none" rtlCol="0" anchor="t">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92" fontAlgn="base">
              <a:lnSpc>
                <a:spcPct val="90000"/>
              </a:lnSpc>
              <a:spcBef>
                <a:spcPct val="0"/>
              </a:spcBef>
              <a:spcAft>
                <a:spcPct val="0"/>
              </a:spcAft>
              <a:defRPr/>
            </a:pPr>
            <a:r>
              <a:rPr lang="en-GB" sz="1350" b="1" dirty="0">
                <a:solidFill>
                  <a:srgbClr val="2C6B9C"/>
                </a:solidFill>
                <a:latin typeface="Calibri"/>
                <a:cs typeface="Arial" panose="020B0604020202020204" pitchFamily="34" charset="0"/>
              </a:rPr>
              <a:t>VKA + aspirin: 18.7%</a:t>
            </a:r>
          </a:p>
        </p:txBody>
      </p:sp>
      <p:sp>
        <p:nvSpPr>
          <p:cNvPr id="190" name="TextBox 61">
            <a:extLst>
              <a:ext uri="{FF2B5EF4-FFF2-40B4-BE49-F238E27FC236}">
                <a16:creationId xmlns:a16="http://schemas.microsoft.com/office/drawing/2014/main" id="{3B859FF8-9465-4DEB-9253-94F660DDDF46}"/>
              </a:ext>
            </a:extLst>
          </p:cNvPr>
          <p:cNvSpPr txBox="1"/>
          <p:nvPr/>
        </p:nvSpPr>
        <p:spPr>
          <a:xfrm>
            <a:off x="6533809" y="2813153"/>
            <a:ext cx="1739579" cy="279307"/>
          </a:xfrm>
          <a:prstGeom prst="rect">
            <a:avLst/>
          </a:prstGeom>
          <a:noFill/>
        </p:spPr>
        <p:txBody>
          <a:bodyPr wrap="none" rtlCol="0" anchor="t">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92" fontAlgn="base">
              <a:lnSpc>
                <a:spcPct val="90000"/>
              </a:lnSpc>
              <a:spcBef>
                <a:spcPct val="0"/>
              </a:spcBef>
              <a:spcAft>
                <a:spcPct val="0"/>
              </a:spcAft>
              <a:defRPr/>
            </a:pPr>
            <a:r>
              <a:rPr lang="en-GB" sz="1350" b="1" dirty="0">
                <a:solidFill>
                  <a:srgbClr val="2C6B9C"/>
                </a:solidFill>
                <a:latin typeface="Calibri"/>
                <a:cs typeface="Arial" panose="020B0604020202020204" pitchFamily="34" charset="0"/>
              </a:rPr>
              <a:t>VKA + placebo: 10.9%</a:t>
            </a:r>
          </a:p>
        </p:txBody>
      </p:sp>
      <p:sp>
        <p:nvSpPr>
          <p:cNvPr id="191" name="TextBox 61">
            <a:extLst>
              <a:ext uri="{FF2B5EF4-FFF2-40B4-BE49-F238E27FC236}">
                <a16:creationId xmlns:a16="http://schemas.microsoft.com/office/drawing/2014/main" id="{33C9717A-60EE-490D-9F4C-A2561CD72E4C}"/>
              </a:ext>
            </a:extLst>
          </p:cNvPr>
          <p:cNvSpPr txBox="1"/>
          <p:nvPr/>
        </p:nvSpPr>
        <p:spPr>
          <a:xfrm>
            <a:off x="6533808" y="3130725"/>
            <a:ext cx="2023824" cy="279307"/>
          </a:xfrm>
          <a:prstGeom prst="rect">
            <a:avLst/>
          </a:prstGeom>
          <a:noFill/>
        </p:spPr>
        <p:txBody>
          <a:bodyPr wrap="none" rtlCol="0" anchor="t">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92" fontAlgn="base">
              <a:lnSpc>
                <a:spcPct val="90000"/>
              </a:lnSpc>
              <a:spcBef>
                <a:spcPct val="0"/>
              </a:spcBef>
              <a:spcAft>
                <a:spcPct val="0"/>
              </a:spcAft>
              <a:defRPr/>
            </a:pPr>
            <a:r>
              <a:rPr lang="en-GB" sz="1350" b="1" dirty="0">
                <a:solidFill>
                  <a:srgbClr val="F26938"/>
                </a:solidFill>
                <a:latin typeface="Calibri"/>
                <a:cs typeface="Arial" panose="020B0604020202020204" pitchFamily="34" charset="0"/>
              </a:rPr>
              <a:t>Apixaban + placebo: 7.3%</a:t>
            </a:r>
          </a:p>
        </p:txBody>
      </p:sp>
      <p:sp>
        <p:nvSpPr>
          <p:cNvPr id="192" name="Rectangle: Rounded Corners 191">
            <a:extLst>
              <a:ext uri="{FF2B5EF4-FFF2-40B4-BE49-F238E27FC236}">
                <a16:creationId xmlns:a16="http://schemas.microsoft.com/office/drawing/2014/main" id="{051075F8-C164-4332-B01D-2F4C536B85F2}"/>
              </a:ext>
            </a:extLst>
          </p:cNvPr>
          <p:cNvSpPr/>
          <p:nvPr/>
        </p:nvSpPr>
        <p:spPr bwMode="auto">
          <a:xfrm>
            <a:off x="6889786" y="3994340"/>
            <a:ext cx="1862256" cy="992178"/>
          </a:xfrm>
          <a:prstGeom prst="roundRect">
            <a:avLst>
              <a:gd name="adj" fmla="val 8916"/>
            </a:avLst>
          </a:prstGeom>
          <a:solidFill>
            <a:schemeClr val="tx2"/>
          </a:solidFill>
          <a:ln w="1905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algn="ctr" defTabSz="685783" eaLnBrk="0" fontAlgn="base" hangingPunct="0">
              <a:spcBef>
                <a:spcPct val="50000"/>
              </a:spcBef>
              <a:spcAft>
                <a:spcPct val="0"/>
              </a:spcAft>
              <a:defRPr/>
            </a:pPr>
            <a:r>
              <a:rPr kumimoji="1" lang="en-GB" sz="1350" b="1" kern="0" dirty="0">
                <a:solidFill>
                  <a:srgbClr val="FFFFFF"/>
                </a:solidFill>
                <a:effectLst>
                  <a:outerShdw blurRad="38100" dist="38100" dir="2700000" algn="tl">
                    <a:srgbClr val="000000">
                      <a:alpha val="43137"/>
                    </a:srgbClr>
                  </a:outerShdw>
                </a:effectLst>
                <a:latin typeface="Arial"/>
                <a:ea typeface="ＭＳ Ｐゴシック" pitchFamily="34" charset="-128"/>
                <a:cs typeface="Arial" panose="020B0604020202020204" pitchFamily="34" charset="0"/>
              </a:rPr>
              <a:t>Apixaban + placebo</a:t>
            </a:r>
            <a:br>
              <a:rPr kumimoji="1" lang="en-GB" sz="1350" b="1" kern="0" dirty="0">
                <a:solidFill>
                  <a:srgbClr val="FFFFFF"/>
                </a:solidFill>
                <a:effectLst>
                  <a:outerShdw blurRad="38100" dist="38100" dir="2700000" algn="tl">
                    <a:srgbClr val="000000">
                      <a:alpha val="43137"/>
                    </a:srgbClr>
                  </a:outerShdw>
                </a:effectLst>
                <a:latin typeface="Arial"/>
                <a:ea typeface="ＭＳ Ｐゴシック" pitchFamily="34" charset="-128"/>
                <a:cs typeface="Arial" panose="020B0604020202020204" pitchFamily="34" charset="0"/>
              </a:rPr>
            </a:br>
            <a:r>
              <a:rPr kumimoji="1" lang="en-GB" sz="1350" b="1" kern="0" dirty="0">
                <a:solidFill>
                  <a:srgbClr val="FFFFFF"/>
                </a:solidFill>
                <a:effectLst>
                  <a:outerShdw blurRad="38100" dist="38100" dir="2700000" algn="tl">
                    <a:srgbClr val="000000">
                      <a:alpha val="43137"/>
                    </a:srgbClr>
                  </a:outerShdw>
                </a:effectLst>
                <a:latin typeface="Arial"/>
                <a:ea typeface="ＭＳ Ｐゴシック" pitchFamily="34" charset="-128"/>
                <a:cs typeface="Arial" panose="020B0604020202020204" pitchFamily="34" charset="0"/>
              </a:rPr>
              <a:t>vs VKA + aspirin:</a:t>
            </a:r>
          </a:p>
          <a:p>
            <a:pPr algn="ctr" defTabSz="685783" eaLnBrk="0" fontAlgn="base" hangingPunct="0">
              <a:spcBef>
                <a:spcPct val="50000"/>
              </a:spcBef>
              <a:spcAft>
                <a:spcPct val="0"/>
              </a:spcAft>
              <a:defRPr/>
            </a:pPr>
            <a:r>
              <a:rPr kumimoji="1" lang="en-GB" sz="1200" kern="0" dirty="0">
                <a:solidFill>
                  <a:srgbClr val="FFFFFF"/>
                </a:solidFill>
                <a:effectLst>
                  <a:outerShdw blurRad="38100" dist="38100" dir="2700000" algn="tl">
                    <a:srgbClr val="000000">
                      <a:alpha val="43137"/>
                    </a:srgbClr>
                  </a:outerShdw>
                </a:effectLst>
                <a:latin typeface="Arial"/>
                <a:ea typeface="ＭＳ Ｐゴシック" pitchFamily="34" charset="-128"/>
                <a:cs typeface="Arial" panose="020B0604020202020204" pitchFamily="34" charset="0"/>
              </a:rPr>
              <a:t>11.4% absolute risk</a:t>
            </a:r>
            <a:br>
              <a:rPr kumimoji="1" lang="en-GB" sz="1200" kern="0" dirty="0">
                <a:solidFill>
                  <a:srgbClr val="FFFFFF"/>
                </a:solidFill>
                <a:effectLst>
                  <a:outerShdw blurRad="38100" dist="38100" dir="2700000" algn="tl">
                    <a:srgbClr val="000000">
                      <a:alpha val="43137"/>
                    </a:srgbClr>
                  </a:outerShdw>
                </a:effectLst>
                <a:latin typeface="Arial"/>
                <a:ea typeface="ＭＳ Ｐゴシック" pitchFamily="34" charset="-128"/>
                <a:cs typeface="Arial" panose="020B0604020202020204" pitchFamily="34" charset="0"/>
              </a:rPr>
            </a:br>
            <a:r>
              <a:rPr kumimoji="1" lang="en-GB" sz="1200" kern="0" dirty="0">
                <a:solidFill>
                  <a:srgbClr val="FFFFFF"/>
                </a:solidFill>
                <a:effectLst>
                  <a:outerShdw blurRad="38100" dist="38100" dir="2700000" algn="tl">
                    <a:srgbClr val="000000">
                      <a:alpha val="43137"/>
                    </a:srgbClr>
                  </a:outerShdw>
                </a:effectLst>
                <a:latin typeface="Arial"/>
                <a:ea typeface="ＭＳ Ｐゴシック" pitchFamily="34" charset="-128"/>
                <a:cs typeface="Arial" panose="020B0604020202020204" pitchFamily="34" charset="0"/>
              </a:rPr>
              <a:t>reduction (NNT=9)</a:t>
            </a:r>
          </a:p>
        </p:txBody>
      </p:sp>
      <p:sp>
        <p:nvSpPr>
          <p:cNvPr id="193" name="Rectangle: Rounded Corners 192">
            <a:extLst>
              <a:ext uri="{FF2B5EF4-FFF2-40B4-BE49-F238E27FC236}">
                <a16:creationId xmlns:a16="http://schemas.microsoft.com/office/drawing/2014/main" id="{56C25466-4DF1-4D41-8A32-199A52152FDC}"/>
              </a:ext>
            </a:extLst>
          </p:cNvPr>
          <p:cNvSpPr/>
          <p:nvPr/>
        </p:nvSpPr>
        <p:spPr>
          <a:xfrm>
            <a:off x="327325" y="5655305"/>
            <a:ext cx="5320563" cy="306467"/>
          </a:xfrm>
          <a:prstGeom prst="roundRect">
            <a:avLst/>
          </a:prstGeom>
          <a:solidFill>
            <a:schemeClr val="accent6">
              <a:lumMod val="40000"/>
              <a:lumOff val="60000"/>
            </a:schemeClr>
          </a:solidFill>
          <a:ln w="19050" cap="flat" cmpd="sng" algn="ctr">
            <a:solidFill>
              <a:schemeClr val="tx2"/>
            </a:solidFill>
            <a:prstDash val="solid"/>
          </a:ln>
          <a:effectLst/>
        </p:spPr>
        <p:txBody>
          <a:bodyPr wrap="square">
            <a:spAutoFit/>
          </a:bodyPr>
          <a:lstStyle/>
          <a:p>
            <a:pPr algn="ctr" defTabSz="685783" eaLnBrk="0" fontAlgn="base" hangingPunct="0">
              <a:spcBef>
                <a:spcPct val="0"/>
              </a:spcBef>
              <a:spcAft>
                <a:spcPct val="0"/>
              </a:spcAft>
              <a:defRPr/>
            </a:pPr>
            <a:r>
              <a:rPr lang="cs-CZ" sz="1200" b="1" kern="0" dirty="0">
                <a:solidFill>
                  <a:srgbClr val="030303"/>
                </a:solidFill>
                <a:latin typeface="Calibri"/>
                <a:ea typeface="ＭＳ Ｐゴシック" pitchFamily="34" charset="-128"/>
                <a:cs typeface="Arial" panose="020B0604020202020204" pitchFamily="34" charset="0"/>
              </a:rPr>
              <a:t>Studie </a:t>
            </a:r>
            <a:r>
              <a:rPr lang="en-GB" sz="1200" b="1" kern="0" dirty="0">
                <a:solidFill>
                  <a:srgbClr val="030303"/>
                </a:solidFill>
                <a:latin typeface="Calibri"/>
                <a:ea typeface="ＭＳ Ｐゴシック" pitchFamily="34" charset="-128"/>
                <a:cs typeface="Arial" panose="020B0604020202020204" pitchFamily="34" charset="0"/>
              </a:rPr>
              <a:t>AUGUSTUS</a:t>
            </a:r>
            <a:r>
              <a:rPr lang="cs-CZ" sz="1200" b="1" kern="0" dirty="0">
                <a:solidFill>
                  <a:srgbClr val="030303"/>
                </a:solidFill>
                <a:latin typeface="Calibri"/>
                <a:ea typeface="ＭＳ Ｐゴシック" pitchFamily="34" charset="-128"/>
                <a:cs typeface="Arial" panose="020B0604020202020204" pitchFamily="34" charset="0"/>
              </a:rPr>
              <a:t> neměla statistickou sílu k porovnání jednotlivých podskupin</a:t>
            </a:r>
            <a:endParaRPr lang="en-GB" sz="1200" b="1" kern="0" dirty="0">
              <a:solidFill>
                <a:srgbClr val="030303"/>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5001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E343DB-B453-BC47-B6A7-C067D57FF961}"/>
              </a:ext>
            </a:extLst>
          </p:cNvPr>
          <p:cNvGrpSpPr/>
          <p:nvPr/>
        </p:nvGrpSpPr>
        <p:grpSpPr>
          <a:xfrm>
            <a:off x="232241" y="2428084"/>
            <a:ext cx="8775013" cy="3404413"/>
            <a:chOff x="370996" y="1864149"/>
            <a:chExt cx="7520807" cy="2917823"/>
          </a:xfrm>
        </p:grpSpPr>
        <p:pic>
          <p:nvPicPr>
            <p:cNvPr id="15" name="Picture 14">
              <a:extLst>
                <a:ext uri="{FF2B5EF4-FFF2-40B4-BE49-F238E27FC236}">
                  <a16:creationId xmlns:a16="http://schemas.microsoft.com/office/drawing/2014/main" id="{ED9E5881-26A7-ED43-B9C8-018EC20543B6}"/>
                </a:ext>
              </a:extLst>
            </p:cNvPr>
            <p:cNvPicPr>
              <a:picLocks noChangeAspect="1"/>
            </p:cNvPicPr>
            <p:nvPr/>
          </p:nvPicPr>
          <p:blipFill>
            <a:blip r:embed="rId2"/>
            <a:stretch>
              <a:fillRect/>
            </a:stretch>
          </p:blipFill>
          <p:spPr>
            <a:xfrm>
              <a:off x="370996" y="1864149"/>
              <a:ext cx="5470918" cy="2917823"/>
            </a:xfrm>
            <a:prstGeom prst="rect">
              <a:avLst/>
            </a:prstGeom>
          </p:spPr>
        </p:pic>
        <p:sp>
          <p:nvSpPr>
            <p:cNvPr id="16" name="TextBox 15">
              <a:extLst>
                <a:ext uri="{FF2B5EF4-FFF2-40B4-BE49-F238E27FC236}">
                  <a16:creationId xmlns:a16="http://schemas.microsoft.com/office/drawing/2014/main" id="{56B83D4E-C814-5D49-B175-644DA730014D}"/>
                </a:ext>
              </a:extLst>
            </p:cNvPr>
            <p:cNvSpPr txBox="1"/>
            <p:nvPr/>
          </p:nvSpPr>
          <p:spPr>
            <a:xfrm>
              <a:off x="5835068" y="2477411"/>
              <a:ext cx="2056735" cy="256790"/>
            </a:xfrm>
            <a:prstGeom prst="rect">
              <a:avLst/>
            </a:prstGeom>
            <a:noFill/>
          </p:spPr>
          <p:txBody>
            <a:bodyPr wrap="square" rtlCol="0">
              <a:spAutoFit/>
            </a:bodyPr>
            <a:lstStyle/>
            <a:p>
              <a:pPr defTabSz="457200"/>
              <a:r>
                <a:rPr lang="en-US" sz="1300" b="1" dirty="0">
                  <a:solidFill>
                    <a:srgbClr val="C11900"/>
                  </a:solidFill>
                </a:rPr>
                <a:t>VKA + Placebo (27.3%)</a:t>
              </a:r>
            </a:p>
          </p:txBody>
        </p:sp>
      </p:grpSp>
      <p:grpSp>
        <p:nvGrpSpPr>
          <p:cNvPr id="17" name="Group 16">
            <a:extLst>
              <a:ext uri="{FF2B5EF4-FFF2-40B4-BE49-F238E27FC236}">
                <a16:creationId xmlns:a16="http://schemas.microsoft.com/office/drawing/2014/main" id="{2554247C-CE15-9548-A288-999BF2369CDE}"/>
              </a:ext>
            </a:extLst>
          </p:cNvPr>
          <p:cNvGrpSpPr/>
          <p:nvPr/>
        </p:nvGrpSpPr>
        <p:grpSpPr>
          <a:xfrm>
            <a:off x="232241" y="2428084"/>
            <a:ext cx="8900427" cy="3404413"/>
            <a:chOff x="370996" y="1864149"/>
            <a:chExt cx="7628295" cy="2917823"/>
          </a:xfrm>
        </p:grpSpPr>
        <p:pic>
          <p:nvPicPr>
            <p:cNvPr id="18" name="Picture 17">
              <a:extLst>
                <a:ext uri="{FF2B5EF4-FFF2-40B4-BE49-F238E27FC236}">
                  <a16:creationId xmlns:a16="http://schemas.microsoft.com/office/drawing/2014/main" id="{2E2BF80A-8CB0-FC45-A380-F36ED2AC011D}"/>
                </a:ext>
              </a:extLst>
            </p:cNvPr>
            <p:cNvPicPr>
              <a:picLocks noChangeAspect="1"/>
            </p:cNvPicPr>
            <p:nvPr/>
          </p:nvPicPr>
          <p:blipFill>
            <a:blip r:embed="rId3"/>
            <a:stretch>
              <a:fillRect/>
            </a:stretch>
          </p:blipFill>
          <p:spPr>
            <a:xfrm>
              <a:off x="370996" y="1864149"/>
              <a:ext cx="5470917" cy="2917823"/>
            </a:xfrm>
            <a:prstGeom prst="rect">
              <a:avLst/>
            </a:prstGeom>
          </p:spPr>
        </p:pic>
        <p:sp>
          <p:nvSpPr>
            <p:cNvPr id="19" name="TextBox 18">
              <a:extLst>
                <a:ext uri="{FF2B5EF4-FFF2-40B4-BE49-F238E27FC236}">
                  <a16:creationId xmlns:a16="http://schemas.microsoft.com/office/drawing/2014/main" id="{E80A9A9F-863E-F847-9AB2-2CA062F42D59}"/>
                </a:ext>
              </a:extLst>
            </p:cNvPr>
            <p:cNvSpPr txBox="1"/>
            <p:nvPr/>
          </p:nvSpPr>
          <p:spPr>
            <a:xfrm>
              <a:off x="5841913" y="2812574"/>
              <a:ext cx="2157378" cy="250597"/>
            </a:xfrm>
            <a:prstGeom prst="rect">
              <a:avLst/>
            </a:prstGeom>
            <a:noFill/>
          </p:spPr>
          <p:txBody>
            <a:bodyPr wrap="square" rtlCol="0">
              <a:spAutoFit/>
            </a:bodyPr>
            <a:lstStyle/>
            <a:p>
              <a:pPr defTabSz="457200"/>
              <a:r>
                <a:rPr lang="en-US" sz="1300" b="1" dirty="0">
                  <a:solidFill>
                    <a:srgbClr val="0048C1"/>
                  </a:solidFill>
                </a:rPr>
                <a:t>Apixaban + Placebo (22.0%)</a:t>
              </a:r>
            </a:p>
          </p:txBody>
        </p:sp>
      </p:grpSp>
      <p:grpSp>
        <p:nvGrpSpPr>
          <p:cNvPr id="27" name="Group 26">
            <a:extLst>
              <a:ext uri="{FF2B5EF4-FFF2-40B4-BE49-F238E27FC236}">
                <a16:creationId xmlns:a16="http://schemas.microsoft.com/office/drawing/2014/main" id="{3D48CA3A-4EAE-A541-8231-7E60F854AB00}"/>
              </a:ext>
            </a:extLst>
          </p:cNvPr>
          <p:cNvGrpSpPr/>
          <p:nvPr/>
        </p:nvGrpSpPr>
        <p:grpSpPr>
          <a:xfrm>
            <a:off x="232240" y="2428084"/>
            <a:ext cx="8782974" cy="3404413"/>
            <a:chOff x="370996" y="1864149"/>
            <a:chExt cx="7527630" cy="2917823"/>
          </a:xfrm>
        </p:grpSpPr>
        <p:pic>
          <p:nvPicPr>
            <p:cNvPr id="24" name="Picture 23">
              <a:extLst>
                <a:ext uri="{FF2B5EF4-FFF2-40B4-BE49-F238E27FC236}">
                  <a16:creationId xmlns:a16="http://schemas.microsoft.com/office/drawing/2014/main" id="{D338194F-7F3A-934E-9A6D-22654B780FBF}"/>
                </a:ext>
              </a:extLst>
            </p:cNvPr>
            <p:cNvPicPr>
              <a:picLocks noChangeAspect="1"/>
            </p:cNvPicPr>
            <p:nvPr/>
          </p:nvPicPr>
          <p:blipFill>
            <a:blip r:embed="rId4"/>
            <a:stretch>
              <a:fillRect/>
            </a:stretch>
          </p:blipFill>
          <p:spPr>
            <a:xfrm>
              <a:off x="370996" y="1864149"/>
              <a:ext cx="5470918" cy="2917823"/>
            </a:xfrm>
            <a:prstGeom prst="rect">
              <a:avLst/>
            </a:prstGeom>
          </p:spPr>
        </p:pic>
        <p:sp>
          <p:nvSpPr>
            <p:cNvPr id="5" name="TextBox 4">
              <a:extLst>
                <a:ext uri="{FF2B5EF4-FFF2-40B4-BE49-F238E27FC236}">
                  <a16:creationId xmlns:a16="http://schemas.microsoft.com/office/drawing/2014/main" id="{2E1D0DCA-BE9A-48FF-AC19-BBE1FF9706E6}"/>
                </a:ext>
              </a:extLst>
            </p:cNvPr>
            <p:cNvSpPr txBox="1"/>
            <p:nvPr/>
          </p:nvSpPr>
          <p:spPr>
            <a:xfrm>
              <a:off x="5841891" y="2640216"/>
              <a:ext cx="2056735" cy="256790"/>
            </a:xfrm>
            <a:prstGeom prst="rect">
              <a:avLst/>
            </a:prstGeom>
            <a:noFill/>
          </p:spPr>
          <p:txBody>
            <a:bodyPr wrap="square" rtlCol="0">
              <a:spAutoFit/>
            </a:bodyPr>
            <a:lstStyle/>
            <a:p>
              <a:pPr defTabSz="457200"/>
              <a:r>
                <a:rPr lang="en-US" sz="1300" b="1" dirty="0">
                  <a:solidFill>
                    <a:srgbClr val="0048C1"/>
                  </a:solidFill>
                </a:rPr>
                <a:t>Apixaban + Aspirin (24.9%)</a:t>
              </a:r>
            </a:p>
          </p:txBody>
        </p:sp>
      </p:grpSp>
      <p:grpSp>
        <p:nvGrpSpPr>
          <p:cNvPr id="26" name="Group 25">
            <a:extLst>
              <a:ext uri="{FF2B5EF4-FFF2-40B4-BE49-F238E27FC236}">
                <a16:creationId xmlns:a16="http://schemas.microsoft.com/office/drawing/2014/main" id="{9BA6487A-0AA9-3B49-9BAF-BE8534716F91}"/>
              </a:ext>
            </a:extLst>
          </p:cNvPr>
          <p:cNvGrpSpPr/>
          <p:nvPr/>
        </p:nvGrpSpPr>
        <p:grpSpPr>
          <a:xfrm>
            <a:off x="232240" y="2432244"/>
            <a:ext cx="8775186" cy="3400253"/>
            <a:chOff x="2720589" y="232680"/>
            <a:chExt cx="7520955" cy="2914257"/>
          </a:xfrm>
        </p:grpSpPr>
        <p:pic>
          <p:nvPicPr>
            <p:cNvPr id="22" name="Picture 21">
              <a:extLst>
                <a:ext uri="{FF2B5EF4-FFF2-40B4-BE49-F238E27FC236}">
                  <a16:creationId xmlns:a16="http://schemas.microsoft.com/office/drawing/2014/main" id="{510BBE88-71E3-634C-816D-352F6F5EB864}"/>
                </a:ext>
              </a:extLst>
            </p:cNvPr>
            <p:cNvPicPr>
              <a:picLocks noChangeAspect="1"/>
            </p:cNvPicPr>
            <p:nvPr/>
          </p:nvPicPr>
          <p:blipFill>
            <a:blip r:embed="rId5"/>
            <a:stretch>
              <a:fillRect/>
            </a:stretch>
          </p:blipFill>
          <p:spPr>
            <a:xfrm>
              <a:off x="2720589" y="232680"/>
              <a:ext cx="5464232" cy="2914257"/>
            </a:xfrm>
            <a:prstGeom prst="rect">
              <a:avLst/>
            </a:prstGeom>
            <a:noFill/>
          </p:spPr>
        </p:pic>
        <p:sp>
          <p:nvSpPr>
            <p:cNvPr id="6" name="TextBox 5">
              <a:extLst>
                <a:ext uri="{FF2B5EF4-FFF2-40B4-BE49-F238E27FC236}">
                  <a16:creationId xmlns:a16="http://schemas.microsoft.com/office/drawing/2014/main" id="{B122EDD6-2A24-4F4D-B669-99CD34EA8073}"/>
                </a:ext>
              </a:extLst>
            </p:cNvPr>
            <p:cNvSpPr txBox="1"/>
            <p:nvPr/>
          </p:nvSpPr>
          <p:spPr>
            <a:xfrm>
              <a:off x="8184808" y="684551"/>
              <a:ext cx="2056736" cy="256790"/>
            </a:xfrm>
            <a:prstGeom prst="rect">
              <a:avLst/>
            </a:prstGeom>
            <a:noFill/>
          </p:spPr>
          <p:txBody>
            <a:bodyPr wrap="square" rtlCol="0">
              <a:spAutoFit/>
            </a:bodyPr>
            <a:lstStyle/>
            <a:p>
              <a:pPr defTabSz="457200"/>
              <a:r>
                <a:rPr lang="en-US" sz="1300" b="1" dirty="0">
                  <a:solidFill>
                    <a:srgbClr val="C11900"/>
                  </a:solidFill>
                </a:rPr>
                <a:t>VKA + Aspirin (27.5%)</a:t>
              </a:r>
            </a:p>
          </p:txBody>
        </p:sp>
      </p:grpSp>
      <p:pic>
        <p:nvPicPr>
          <p:cNvPr id="20" name="Picture 19">
            <a:extLst>
              <a:ext uri="{FF2B5EF4-FFF2-40B4-BE49-F238E27FC236}">
                <a16:creationId xmlns:a16="http://schemas.microsoft.com/office/drawing/2014/main" id="{61735ECC-197C-F846-B8A9-2A13301C4A9D}"/>
              </a:ext>
            </a:extLst>
          </p:cNvPr>
          <p:cNvPicPr>
            <a:picLocks noChangeAspect="1"/>
          </p:cNvPicPr>
          <p:nvPr/>
        </p:nvPicPr>
        <p:blipFill>
          <a:blip r:embed="rId6"/>
          <a:stretch>
            <a:fillRect/>
          </a:stretch>
        </p:blipFill>
        <p:spPr>
          <a:xfrm>
            <a:off x="-279401" y="2159369"/>
            <a:ext cx="6887113" cy="3673127"/>
          </a:xfrm>
          <a:prstGeom prst="rect">
            <a:avLst/>
          </a:prstGeom>
        </p:spPr>
      </p:pic>
      <p:sp>
        <p:nvSpPr>
          <p:cNvPr id="2" name="Title 1">
            <a:extLst>
              <a:ext uri="{FF2B5EF4-FFF2-40B4-BE49-F238E27FC236}">
                <a16:creationId xmlns:a16="http://schemas.microsoft.com/office/drawing/2014/main" id="{3188435B-FB2F-4C8B-8BEB-DB1958222458}"/>
              </a:ext>
            </a:extLst>
          </p:cNvPr>
          <p:cNvSpPr>
            <a:spLocks noGrp="1"/>
          </p:cNvSpPr>
          <p:nvPr>
            <p:ph type="title"/>
          </p:nvPr>
        </p:nvSpPr>
        <p:spPr>
          <a:xfrm>
            <a:off x="628650" y="197591"/>
            <a:ext cx="7886700" cy="1325563"/>
          </a:xfrm>
        </p:spPr>
        <p:txBody>
          <a:bodyPr>
            <a:normAutofit/>
          </a:bodyPr>
          <a:lstStyle/>
          <a:p>
            <a:pPr algn="ctr"/>
            <a:r>
              <a:rPr lang="cs-CZ" b="1" dirty="0"/>
              <a:t>Sekundární cíl</a:t>
            </a:r>
            <a:br>
              <a:rPr lang="cs-CZ" dirty="0"/>
            </a:br>
            <a:r>
              <a:rPr lang="cs-CZ" dirty="0"/>
              <a:t>úmrtí/ hospitalizace</a:t>
            </a:r>
            <a:endParaRPr lang="en-US" dirty="0"/>
          </a:p>
        </p:txBody>
      </p:sp>
      <p:sp>
        <p:nvSpPr>
          <p:cNvPr id="21" name="Content Placeholder 2">
            <a:extLst>
              <a:ext uri="{FF2B5EF4-FFF2-40B4-BE49-F238E27FC236}">
                <a16:creationId xmlns:a16="http://schemas.microsoft.com/office/drawing/2014/main" id="{AA9E90DF-CA3E-2F48-BBE3-E1280F7E6E9B}"/>
              </a:ext>
            </a:extLst>
          </p:cNvPr>
          <p:cNvSpPr txBox="1">
            <a:spLocks/>
          </p:cNvSpPr>
          <p:nvPr/>
        </p:nvSpPr>
        <p:spPr>
          <a:xfrm>
            <a:off x="6794178" y="4274711"/>
            <a:ext cx="2018806" cy="1191816"/>
          </a:xfrm>
          <a:prstGeom prst="roundRect">
            <a:avLst/>
          </a:prstGeom>
          <a:ln w="38100">
            <a:solidFill>
              <a:schemeClr val="tx1"/>
            </a:solidFill>
          </a:ln>
        </p:spPr>
        <p:txBody>
          <a:bodyPr vert="horz" wrap="square" lIns="0" tIns="45720" rIns="0" bIns="45720" rtlCol="0">
            <a:spAutoFit/>
          </a:bodyPr>
          <a:lstStyle>
            <a:lvl1pPr marL="300038" indent="-300038" algn="l" defTabSz="457200" rtl="0" eaLnBrk="1" latinLnBrk="0" hangingPunct="1">
              <a:spcBef>
                <a:spcPts val="1000"/>
              </a:spcBef>
              <a:buClr>
                <a:schemeClr val="tx2"/>
              </a:buClr>
              <a:buFont typeface="Arial"/>
              <a:buChar char="•"/>
              <a:tabLst/>
              <a:defRPr sz="3200" b="0" i="0" kern="1200">
                <a:solidFill>
                  <a:schemeClr val="tx1"/>
                </a:solidFill>
                <a:latin typeface="Arial Narrow"/>
                <a:ea typeface="+mn-ea"/>
                <a:cs typeface="Arial Narrow"/>
              </a:defRPr>
            </a:lvl1pPr>
            <a:lvl2pPr marL="742950" indent="-285750" algn="l" defTabSz="457200" rtl="0" eaLnBrk="1" latinLnBrk="0" hangingPunct="1">
              <a:spcBef>
                <a:spcPts val="600"/>
              </a:spcBef>
              <a:buFont typeface="Arial"/>
              <a:buChar char="–"/>
              <a:defRPr sz="2800" b="0" i="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200"/>
              </a:spcBef>
              <a:buClr>
                <a:srgbClr val="007DAE"/>
              </a:buClr>
              <a:buFont typeface="Arial"/>
              <a:buNone/>
            </a:pPr>
            <a:r>
              <a:rPr lang="en-US" sz="1600" b="1" dirty="0">
                <a:solidFill>
                  <a:srgbClr val="000000"/>
                </a:solidFill>
              </a:rPr>
              <a:t>Apixaban + Placebo </a:t>
            </a:r>
            <a:br>
              <a:rPr lang="en-US" sz="1600" b="1" dirty="0">
                <a:solidFill>
                  <a:srgbClr val="000000"/>
                </a:solidFill>
              </a:rPr>
            </a:br>
            <a:r>
              <a:rPr lang="en-US" sz="1600" b="1" dirty="0">
                <a:solidFill>
                  <a:srgbClr val="000000"/>
                </a:solidFill>
              </a:rPr>
              <a:t>vs. VKA + Aspirin:</a:t>
            </a:r>
            <a:r>
              <a:rPr lang="en-US" sz="1600" dirty="0">
                <a:solidFill>
                  <a:srgbClr val="000000"/>
                </a:solidFill>
              </a:rPr>
              <a:t> </a:t>
            </a:r>
            <a:br>
              <a:rPr lang="en-US" sz="1600" dirty="0">
                <a:solidFill>
                  <a:srgbClr val="000000"/>
                </a:solidFill>
              </a:rPr>
            </a:br>
            <a:r>
              <a:rPr lang="en-US" sz="1600" dirty="0">
                <a:solidFill>
                  <a:srgbClr val="000000"/>
                </a:solidFill>
              </a:rPr>
              <a:t>5.5% absolute risk </a:t>
            </a:r>
            <a:br>
              <a:rPr lang="en-US" sz="1600" dirty="0">
                <a:solidFill>
                  <a:srgbClr val="000000"/>
                </a:solidFill>
              </a:rPr>
            </a:br>
            <a:r>
              <a:rPr lang="en-US" sz="1600" dirty="0">
                <a:solidFill>
                  <a:srgbClr val="000000"/>
                </a:solidFill>
              </a:rPr>
              <a:t>reduction (NNT=18)</a:t>
            </a:r>
          </a:p>
        </p:txBody>
      </p:sp>
      <p:sp>
        <p:nvSpPr>
          <p:cNvPr id="3" name="Rectangle 2">
            <a:extLst>
              <a:ext uri="{FF2B5EF4-FFF2-40B4-BE49-F238E27FC236}">
                <a16:creationId xmlns:a16="http://schemas.microsoft.com/office/drawing/2014/main" id="{06BB6309-596F-4B43-A5F7-3CBE62486AF3}"/>
              </a:ext>
            </a:extLst>
          </p:cNvPr>
          <p:cNvSpPr/>
          <p:nvPr/>
        </p:nvSpPr>
        <p:spPr>
          <a:xfrm>
            <a:off x="5756564" y="6431391"/>
            <a:ext cx="3501736" cy="276999"/>
          </a:xfrm>
          <a:prstGeom prst="rect">
            <a:avLst/>
          </a:prstGeom>
        </p:spPr>
        <p:txBody>
          <a:bodyPr wrap="square">
            <a:spAutoFit/>
          </a:bodyPr>
          <a:lstStyle/>
          <a:p>
            <a:r>
              <a:rPr lang="da-DK" sz="1200" dirty="0"/>
              <a:t>Lopes RD, et al. </a:t>
            </a:r>
            <a:r>
              <a:rPr lang="da-DK" sz="1200" i="1" dirty="0"/>
              <a:t>N Engl J Med </a:t>
            </a:r>
            <a:r>
              <a:rPr lang="da-DK" sz="1200" dirty="0"/>
              <a:t>2019;380:1509–1524</a:t>
            </a:r>
          </a:p>
        </p:txBody>
      </p:sp>
    </p:spTree>
    <p:extLst>
      <p:ext uri="{BB962C8B-B14F-4D97-AF65-F5344CB8AC3E}">
        <p14:creationId xmlns:p14="http://schemas.microsoft.com/office/powerpoint/2010/main" val="5757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64" y="303192"/>
            <a:ext cx="8352000" cy="710985"/>
          </a:xfrm>
        </p:spPr>
        <p:txBody>
          <a:bodyPr>
            <a:noAutofit/>
          </a:bodyPr>
          <a:lstStyle/>
          <a:p>
            <a:pPr algn="ctr"/>
            <a:r>
              <a:rPr lang="cs-CZ" sz="4400" b="1" dirty="0"/>
              <a:t>Sekundární cíl</a:t>
            </a:r>
            <a:br>
              <a:rPr lang="cs-CZ" sz="3200" dirty="0"/>
            </a:br>
            <a:r>
              <a:rPr lang="cs-CZ" sz="3200" dirty="0"/>
              <a:t>úmrtí nebo ischemické příhody</a:t>
            </a:r>
            <a:r>
              <a:rPr lang="en-US" sz="3200" dirty="0"/>
              <a:t> </a:t>
            </a:r>
            <a:r>
              <a:rPr lang="cs-CZ" sz="3200" dirty="0"/>
              <a:t>a</a:t>
            </a:r>
            <a:r>
              <a:rPr lang="en-US" sz="3200" dirty="0" err="1"/>
              <a:t>pixaban</a:t>
            </a:r>
            <a:r>
              <a:rPr lang="en-US" sz="3200" dirty="0"/>
              <a:t> vs</a:t>
            </a:r>
            <a:r>
              <a:rPr lang="cs-CZ" sz="3200" dirty="0"/>
              <a:t>.</a:t>
            </a:r>
            <a:r>
              <a:rPr lang="en-US" sz="3200" dirty="0"/>
              <a:t> VKA </a:t>
            </a:r>
          </a:p>
        </p:txBody>
      </p:sp>
      <p:graphicFrame>
        <p:nvGraphicFramePr>
          <p:cNvPr id="4" name="Content Placeholder 3"/>
          <p:cNvGraphicFramePr>
            <a:graphicFrameLocks noGrp="1"/>
          </p:cNvGraphicFramePr>
          <p:nvPr>
            <p:ph idx="4294967295"/>
          </p:nvPr>
        </p:nvGraphicFramePr>
        <p:xfrm>
          <a:off x="589789" y="1806388"/>
          <a:ext cx="8164988" cy="3543078"/>
        </p:xfrm>
        <a:graphic>
          <a:graphicData uri="http://schemas.openxmlformats.org/drawingml/2006/table">
            <a:tbl>
              <a:tblPr firstRow="1" bandRow="1">
                <a:tableStyleId>{7DF18680-E054-41AD-8BC1-D1AEF772440D}</a:tableStyleId>
              </a:tblPr>
              <a:tblGrid>
                <a:gridCol w="3175253">
                  <a:extLst>
                    <a:ext uri="{9D8B030D-6E8A-4147-A177-3AD203B41FA5}">
                      <a16:colId xmlns:a16="http://schemas.microsoft.com/office/drawing/2014/main" val="4050204868"/>
                    </a:ext>
                  </a:extLst>
                </a:gridCol>
                <a:gridCol w="1561084">
                  <a:extLst>
                    <a:ext uri="{9D8B030D-6E8A-4147-A177-3AD203B41FA5}">
                      <a16:colId xmlns:a16="http://schemas.microsoft.com/office/drawing/2014/main" val="1926622328"/>
                    </a:ext>
                  </a:extLst>
                </a:gridCol>
                <a:gridCol w="1468409">
                  <a:extLst>
                    <a:ext uri="{9D8B030D-6E8A-4147-A177-3AD203B41FA5}">
                      <a16:colId xmlns:a16="http://schemas.microsoft.com/office/drawing/2014/main" val="369088330"/>
                    </a:ext>
                  </a:extLst>
                </a:gridCol>
                <a:gridCol w="1960242">
                  <a:extLst>
                    <a:ext uri="{9D8B030D-6E8A-4147-A177-3AD203B41FA5}">
                      <a16:colId xmlns:a16="http://schemas.microsoft.com/office/drawing/2014/main" val="2042000114"/>
                    </a:ext>
                  </a:extLst>
                </a:gridCol>
              </a:tblGrid>
              <a:tr h="754380">
                <a:tc>
                  <a:txBody>
                    <a:bodyPr/>
                    <a:lstStyle/>
                    <a:p>
                      <a:r>
                        <a:rPr lang="cs-CZ" sz="1500" dirty="0">
                          <a:solidFill>
                            <a:schemeClr val="tx2"/>
                          </a:solidFill>
                        </a:rPr>
                        <a:t>Koncový parametr</a:t>
                      </a:r>
                      <a:endParaRPr lang="en-US" sz="1500" dirty="0">
                        <a:solidFill>
                          <a:schemeClr val="tx2"/>
                        </a:solidFill>
                      </a:endParaRP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tc>
                  <a:txBody>
                    <a:bodyPr/>
                    <a:lstStyle/>
                    <a:p>
                      <a:pPr algn="ctr"/>
                      <a:r>
                        <a:rPr lang="cs-CZ" sz="1500" dirty="0">
                          <a:solidFill>
                            <a:schemeClr val="tx2"/>
                          </a:solidFill>
                        </a:rPr>
                        <a:t>a</a:t>
                      </a:r>
                      <a:r>
                        <a:rPr lang="en-US" sz="1500" dirty="0" err="1">
                          <a:solidFill>
                            <a:schemeClr val="tx2"/>
                          </a:solidFill>
                        </a:rPr>
                        <a:t>pixaban</a:t>
                      </a:r>
                      <a:endParaRPr lang="en-US" sz="1500" dirty="0">
                        <a:solidFill>
                          <a:schemeClr val="tx2"/>
                        </a:solidFill>
                      </a:endParaRPr>
                    </a:p>
                    <a:p>
                      <a:pPr algn="ctr"/>
                      <a:r>
                        <a:rPr lang="en-GB" sz="1500" dirty="0">
                          <a:solidFill>
                            <a:schemeClr val="tx2"/>
                          </a:solidFill>
                        </a:rPr>
                        <a:t>(%/</a:t>
                      </a:r>
                      <a:r>
                        <a:rPr lang="cs-CZ" sz="1500" dirty="0">
                          <a:solidFill>
                            <a:schemeClr val="tx2"/>
                          </a:solidFill>
                        </a:rPr>
                        <a:t>rok</a:t>
                      </a:r>
                      <a:r>
                        <a:rPr lang="en-GB" sz="1500" dirty="0">
                          <a:solidFill>
                            <a:schemeClr val="tx2"/>
                          </a:solidFill>
                        </a:rPr>
                        <a:t>)</a:t>
                      </a:r>
                      <a:endParaRPr lang="en-US" sz="1500" dirty="0">
                        <a:solidFill>
                          <a:schemeClr val="tx2"/>
                        </a:solidFill>
                      </a:endParaRPr>
                    </a:p>
                    <a:p>
                      <a:pPr algn="ctr"/>
                      <a:r>
                        <a:rPr lang="en-US" sz="1500" dirty="0">
                          <a:solidFill>
                            <a:schemeClr val="tx2"/>
                          </a:solidFill>
                        </a:rPr>
                        <a:t>(n = 2306)</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tc>
                  <a:txBody>
                    <a:bodyPr/>
                    <a:lstStyle/>
                    <a:p>
                      <a:pPr algn="ctr"/>
                      <a:r>
                        <a:rPr lang="en-US" sz="1500" dirty="0">
                          <a:solidFill>
                            <a:schemeClr val="tx2"/>
                          </a:solidFill>
                        </a:rPr>
                        <a:t>VKA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olidFill>
                            <a:schemeClr val="tx2"/>
                          </a:solidFill>
                        </a:rPr>
                        <a:t>(%/</a:t>
                      </a:r>
                      <a:r>
                        <a:rPr lang="cs-CZ" sz="1500" dirty="0">
                          <a:solidFill>
                            <a:schemeClr val="tx2"/>
                          </a:solidFill>
                        </a:rPr>
                        <a:t>rok</a:t>
                      </a:r>
                      <a:r>
                        <a:rPr lang="en-GB" sz="1500" dirty="0">
                          <a:solidFill>
                            <a:schemeClr val="tx2"/>
                          </a:solidFill>
                        </a:rPr>
                        <a:t>)</a:t>
                      </a:r>
                      <a:endParaRPr lang="en-US" sz="1500" dirty="0">
                        <a:solidFill>
                          <a:schemeClr val="tx2"/>
                        </a:solidFill>
                      </a:endParaRPr>
                    </a:p>
                    <a:p>
                      <a:pPr algn="ctr"/>
                      <a:r>
                        <a:rPr lang="en-US" sz="1500" dirty="0">
                          <a:solidFill>
                            <a:schemeClr val="tx2"/>
                          </a:solidFill>
                        </a:rPr>
                        <a:t>(n = 2308)</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tc>
                  <a:txBody>
                    <a:bodyPr/>
                    <a:lstStyle/>
                    <a:p>
                      <a:pPr algn="ctr"/>
                      <a:r>
                        <a:rPr lang="cs-CZ" sz="1500" dirty="0">
                          <a:solidFill>
                            <a:schemeClr val="tx2"/>
                          </a:solidFill>
                        </a:rPr>
                        <a:t>Poměr rizik</a:t>
                      </a:r>
                      <a:endParaRPr lang="en-US" sz="1500" dirty="0">
                        <a:solidFill>
                          <a:schemeClr val="tx2"/>
                        </a:solidFill>
                      </a:endParaRPr>
                    </a:p>
                    <a:p>
                      <a:pPr algn="ctr"/>
                      <a:r>
                        <a:rPr lang="en-US" sz="1500" dirty="0">
                          <a:solidFill>
                            <a:schemeClr val="tx2"/>
                          </a:solidFill>
                        </a:rPr>
                        <a:t>(95% CI)</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extLst>
                  <a:ext uri="{0D108BD9-81ED-4DB2-BD59-A6C34878D82A}">
                    <a16:rowId xmlns:a16="http://schemas.microsoft.com/office/drawing/2014/main" val="3506493862"/>
                  </a:ext>
                </a:extLst>
              </a:tr>
              <a:tr h="307169">
                <a:tc>
                  <a:txBody>
                    <a:bodyPr/>
                    <a:lstStyle/>
                    <a:p>
                      <a:r>
                        <a:rPr lang="cs-CZ" sz="1400" b="1" dirty="0">
                          <a:solidFill>
                            <a:schemeClr val="tx2"/>
                          </a:solidFill>
                        </a:rPr>
                        <a:t>Úmrtí/ischemická</a:t>
                      </a:r>
                      <a:r>
                        <a:rPr lang="cs-CZ" sz="1400" b="1" baseline="0" dirty="0">
                          <a:solidFill>
                            <a:schemeClr val="tx2"/>
                          </a:solidFill>
                        </a:rPr>
                        <a:t> příhoda</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tc>
                  <a:txBody>
                    <a:bodyPr/>
                    <a:lstStyle/>
                    <a:p>
                      <a:pPr algn="ctr"/>
                      <a:r>
                        <a:rPr lang="en-US" sz="1400" dirty="0">
                          <a:solidFill>
                            <a:schemeClr val="tx2"/>
                          </a:solidFill>
                        </a:rPr>
                        <a:t>14.3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tc>
                  <a:txBody>
                    <a:bodyPr/>
                    <a:lstStyle/>
                    <a:p>
                      <a:pPr algn="ctr"/>
                      <a:r>
                        <a:rPr lang="en-US" sz="1400" dirty="0">
                          <a:solidFill>
                            <a:schemeClr val="tx2"/>
                          </a:solidFill>
                        </a:rPr>
                        <a:t>15.3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tc>
                  <a:txBody>
                    <a:bodyPr/>
                    <a:lstStyle/>
                    <a:p>
                      <a:pPr algn="ctr"/>
                      <a:r>
                        <a:rPr lang="en-US" sz="1400" dirty="0">
                          <a:solidFill>
                            <a:schemeClr val="tx2"/>
                          </a:solidFill>
                        </a:rPr>
                        <a:t>0.93 (0.75 to 1.16)</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extLst>
                  <a:ext uri="{0D108BD9-81ED-4DB2-BD59-A6C34878D82A}">
                    <a16:rowId xmlns:a16="http://schemas.microsoft.com/office/drawing/2014/main" val="2049172028"/>
                  </a:ext>
                </a:extLst>
              </a:tr>
              <a:tr h="382845">
                <a:tc>
                  <a:txBody>
                    <a:bodyPr/>
                    <a:lstStyle/>
                    <a:p>
                      <a:r>
                        <a:rPr lang="cs-CZ" sz="1400" b="1" dirty="0">
                          <a:solidFill>
                            <a:schemeClr val="tx2"/>
                          </a:solidFill>
                        </a:rPr>
                        <a:t>Úmrtí</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7.0</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6.7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1.03 (0.75 to 1.42)</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72830426"/>
                  </a:ext>
                </a:extLst>
              </a:tr>
              <a:tr h="309922">
                <a:tc>
                  <a:txBody>
                    <a:bodyPr/>
                    <a:lstStyle/>
                    <a:p>
                      <a:r>
                        <a:rPr lang="cs-CZ" sz="1400" b="1" dirty="0">
                          <a:solidFill>
                            <a:schemeClr val="tx2"/>
                          </a:solidFill>
                        </a:rPr>
                        <a:t>Úmrtí</a:t>
                      </a:r>
                      <a:r>
                        <a:rPr lang="cs-CZ" sz="1400" b="1" baseline="0" dirty="0">
                          <a:solidFill>
                            <a:schemeClr val="tx2"/>
                          </a:solidFill>
                        </a:rPr>
                        <a:t> z KV příčin</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5.2</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4.9</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1.05 (0.72 to 1.52)</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36729132"/>
                  </a:ext>
                </a:extLst>
              </a:tr>
              <a:tr h="355499">
                <a:tc>
                  <a:txBody>
                    <a:bodyPr/>
                    <a:lstStyle/>
                    <a:p>
                      <a:r>
                        <a:rPr lang="cs-CZ" sz="1400" b="1" dirty="0">
                          <a:solidFill>
                            <a:schemeClr val="tx2"/>
                          </a:solidFill>
                        </a:rPr>
                        <a:t>CMP</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1.2</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2.4</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0.50 (0.26 to 0.97)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17738456"/>
                  </a:ext>
                </a:extLst>
              </a:tr>
              <a:tr h="337268">
                <a:tc>
                  <a:txBody>
                    <a:bodyPr/>
                    <a:lstStyle/>
                    <a:p>
                      <a:r>
                        <a:rPr lang="cs-CZ" sz="1400" b="1" dirty="0">
                          <a:solidFill>
                            <a:schemeClr val="tx2"/>
                          </a:solidFill>
                        </a:rPr>
                        <a:t>I</a:t>
                      </a:r>
                      <a:r>
                        <a:rPr lang="en-US" sz="1400" b="1" dirty="0">
                          <a:solidFill>
                            <a:schemeClr val="tx2"/>
                          </a:solidFill>
                        </a:rPr>
                        <a:t>M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400" dirty="0">
                          <a:solidFill>
                            <a:schemeClr val="tx2"/>
                          </a:solidFill>
                        </a:rPr>
                        <a:t>6.6</a:t>
                      </a:r>
                      <a:endParaRPr lang="en-US" sz="1400" dirty="0">
                        <a:solidFill>
                          <a:schemeClr val="tx2"/>
                        </a:solidFill>
                      </a:endParaRP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7.4</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0.89 (0.65 to 1.23)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11067295"/>
                  </a:ext>
                </a:extLst>
              </a:tr>
              <a:tr h="480060">
                <a:tc>
                  <a:txBody>
                    <a:bodyPr/>
                    <a:lstStyle/>
                    <a:p>
                      <a:r>
                        <a:rPr lang="cs-CZ" sz="1400" b="1" dirty="0">
                          <a:solidFill>
                            <a:schemeClr val="tx2"/>
                          </a:solidFill>
                        </a:rPr>
                        <a:t>Potvrzená</a:t>
                      </a:r>
                      <a:r>
                        <a:rPr lang="cs-CZ" sz="1400" b="1" baseline="0" dirty="0">
                          <a:solidFill>
                            <a:schemeClr val="tx2"/>
                          </a:solidFill>
                        </a:rPr>
                        <a:t> či pravděpodobná trombóza stentu dle A</a:t>
                      </a:r>
                      <a:r>
                        <a:rPr lang="en-US" sz="1400" b="1" dirty="0">
                          <a:solidFill>
                            <a:schemeClr val="tx2"/>
                          </a:solidFill>
                        </a:rPr>
                        <a:t>RC</a:t>
                      </a:r>
                      <a:r>
                        <a:rPr lang="en-US" sz="1400" b="1" baseline="0" dirty="0">
                          <a:solidFill>
                            <a:schemeClr val="tx2"/>
                          </a:solidFill>
                        </a:rPr>
                        <a:t> (%)</a:t>
                      </a:r>
                      <a:endParaRPr lang="en-US" sz="1400" b="1" dirty="0">
                        <a:solidFill>
                          <a:schemeClr val="tx2"/>
                        </a:solidFill>
                      </a:endParaRP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1.6</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0.77 (0.38 to 1.56)</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20015480"/>
                  </a:ext>
                </a:extLst>
              </a:tr>
              <a:tr h="318755">
                <a:tc>
                  <a:txBody>
                    <a:bodyPr/>
                    <a:lstStyle/>
                    <a:p>
                      <a:r>
                        <a:rPr lang="en-US" sz="1400" b="1" dirty="0" err="1">
                          <a:solidFill>
                            <a:schemeClr val="tx2"/>
                          </a:solidFill>
                        </a:rPr>
                        <a:t>Urgen</a:t>
                      </a:r>
                      <a:r>
                        <a:rPr lang="cs-CZ" sz="1400" b="1" dirty="0" err="1">
                          <a:solidFill>
                            <a:schemeClr val="tx2"/>
                          </a:solidFill>
                        </a:rPr>
                        <a:t>tní</a:t>
                      </a:r>
                      <a:r>
                        <a:rPr lang="cs-CZ" sz="1400" b="1" dirty="0">
                          <a:solidFill>
                            <a:schemeClr val="tx2"/>
                          </a:solidFill>
                        </a:rPr>
                        <a:t> </a:t>
                      </a:r>
                      <a:r>
                        <a:rPr lang="cs-CZ" sz="1400" b="1" dirty="0" err="1">
                          <a:solidFill>
                            <a:schemeClr val="tx2"/>
                          </a:solidFill>
                        </a:rPr>
                        <a:t>revaskularizace</a:t>
                      </a:r>
                      <a:r>
                        <a:rPr lang="cs-CZ" sz="1400" b="1" dirty="0">
                          <a:solidFill>
                            <a:schemeClr val="tx2"/>
                          </a:solidFill>
                        </a:rPr>
                        <a:t> </a:t>
                      </a:r>
                      <a:r>
                        <a:rPr lang="en-US" sz="1400" b="1" dirty="0">
                          <a:solidFill>
                            <a:schemeClr val="tx2"/>
                          </a:solidFill>
                        </a:rPr>
                        <a:t>(%)</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3.7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4.1</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0.90</a:t>
                      </a:r>
                      <a:r>
                        <a:rPr lang="en-US" sz="1400" baseline="0" dirty="0">
                          <a:solidFill>
                            <a:schemeClr val="tx2"/>
                          </a:solidFill>
                        </a:rPr>
                        <a:t> (0.59 to 1.38)</a:t>
                      </a:r>
                      <a:endParaRPr lang="en-US" sz="1400" dirty="0">
                        <a:solidFill>
                          <a:schemeClr val="tx2"/>
                        </a:solidFill>
                      </a:endParaRP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89509281"/>
                  </a:ext>
                </a:extLst>
              </a:tr>
              <a:tr h="274320">
                <a:tc>
                  <a:txBody>
                    <a:bodyPr/>
                    <a:lstStyle/>
                    <a:p>
                      <a:r>
                        <a:rPr lang="en-US" sz="1400" b="1" dirty="0" err="1">
                          <a:solidFill>
                            <a:schemeClr val="tx2"/>
                          </a:solidFill>
                        </a:rPr>
                        <a:t>Hospitaliza</a:t>
                      </a:r>
                      <a:r>
                        <a:rPr lang="cs-CZ" sz="1400" b="1" dirty="0" err="1">
                          <a:solidFill>
                            <a:schemeClr val="tx2"/>
                          </a:solidFill>
                        </a:rPr>
                        <a:t>ce</a:t>
                      </a:r>
                      <a:r>
                        <a:rPr lang="en-US" sz="1400" b="1" baseline="0" dirty="0">
                          <a:solidFill>
                            <a:schemeClr val="tx2"/>
                          </a:solidFill>
                        </a:rPr>
                        <a:t> (%)</a:t>
                      </a:r>
                      <a:endParaRPr lang="en-US" sz="1400" b="1" dirty="0">
                        <a:solidFill>
                          <a:schemeClr val="tx2"/>
                        </a:solidFill>
                      </a:endParaRP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54.8</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66.5</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0.83 (0.74 to 0.93)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06988270"/>
                  </a:ext>
                </a:extLst>
              </a:tr>
            </a:tbl>
          </a:graphicData>
        </a:graphic>
      </p:graphicFrame>
      <p:sp>
        <p:nvSpPr>
          <p:cNvPr id="8" name="Rectangle 7"/>
          <p:cNvSpPr/>
          <p:nvPr/>
        </p:nvSpPr>
        <p:spPr>
          <a:xfrm>
            <a:off x="11629" y="5761089"/>
            <a:ext cx="9044927" cy="287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0" rIns="0" bIns="0" rtlCol="0" anchor="ctr"/>
          <a:lstStyle/>
          <a:p>
            <a:pPr>
              <a:lnSpc>
                <a:spcPct val="85000"/>
              </a:lnSpc>
              <a:defRPr/>
            </a:pPr>
            <a:endParaRPr lang="en-US" sz="675" dirty="0">
              <a:solidFill>
                <a:srgbClr val="00619D"/>
              </a:solidFill>
              <a:cs typeface="Arial" pitchFamily="34" charset="0"/>
            </a:endParaRPr>
          </a:p>
        </p:txBody>
      </p:sp>
      <p:sp>
        <p:nvSpPr>
          <p:cNvPr id="12" name="TextBox 11"/>
          <p:cNvSpPr txBox="1"/>
          <p:nvPr/>
        </p:nvSpPr>
        <p:spPr>
          <a:xfrm>
            <a:off x="5023586" y="5376065"/>
            <a:ext cx="4130802" cy="307777"/>
          </a:xfrm>
          <a:prstGeom prst="rect">
            <a:avLst/>
          </a:prstGeom>
          <a:noFill/>
        </p:spPr>
        <p:txBody>
          <a:bodyPr wrap="square" rtlCol="0">
            <a:spAutoFit/>
          </a:bodyPr>
          <a:lstStyle/>
          <a:p>
            <a:pPr algn="ctr"/>
            <a:r>
              <a:rPr lang="cs-CZ" sz="1400" dirty="0">
                <a:solidFill>
                  <a:srgbClr val="FF0000"/>
                </a:solidFill>
              </a:rPr>
              <a:t>Všichni pacienti ve studii užívali </a:t>
            </a:r>
            <a:r>
              <a:rPr lang="en-US" sz="1400" dirty="0">
                <a:solidFill>
                  <a:srgbClr val="FF0000"/>
                </a:solidFill>
              </a:rPr>
              <a:t>P2Y</a:t>
            </a:r>
            <a:r>
              <a:rPr lang="en-US" sz="1400" baseline="-25000" dirty="0">
                <a:solidFill>
                  <a:srgbClr val="FF0000"/>
                </a:solidFill>
              </a:rPr>
              <a:t>12</a:t>
            </a:r>
            <a:r>
              <a:rPr lang="en-US" sz="1400" dirty="0">
                <a:solidFill>
                  <a:srgbClr val="FF0000"/>
                </a:solidFill>
              </a:rPr>
              <a:t> </a:t>
            </a:r>
            <a:r>
              <a:rPr lang="cs-CZ" sz="1400" dirty="0">
                <a:solidFill>
                  <a:srgbClr val="FF0000"/>
                </a:solidFill>
              </a:rPr>
              <a:t>inhibitor</a:t>
            </a:r>
            <a:endParaRPr lang="en-US" sz="1400" dirty="0">
              <a:solidFill>
                <a:srgbClr val="FF0000"/>
              </a:solidFill>
            </a:endParaRPr>
          </a:p>
        </p:txBody>
      </p:sp>
      <p:sp>
        <p:nvSpPr>
          <p:cNvPr id="5" name="Rectangle 4"/>
          <p:cNvSpPr/>
          <p:nvPr/>
        </p:nvSpPr>
        <p:spPr bwMode="auto">
          <a:xfrm>
            <a:off x="589789" y="3561631"/>
            <a:ext cx="8157075" cy="362309"/>
          </a:xfrm>
          <a:prstGeom prst="rect">
            <a:avLst/>
          </a:prstGeom>
          <a:noFill/>
          <a:ln w="38100">
            <a:solidFill>
              <a:srgbClr val="FF0000"/>
            </a:solidFill>
            <a:miter lim="800000"/>
            <a:headEnd/>
            <a:tailEnd/>
          </a:ln>
        </p:spPr>
        <p:txBody>
          <a:bodyPr rtlCol="0" anchor="ctr"/>
          <a:lstStyle/>
          <a:p>
            <a:pPr algn="ctr" fontAlgn="base">
              <a:spcBef>
                <a:spcPct val="0"/>
              </a:spcBef>
              <a:spcAft>
                <a:spcPct val="0"/>
              </a:spcAft>
            </a:pPr>
            <a:endParaRPr lang="en-US" sz="825" dirty="0">
              <a:solidFill>
                <a:srgbClr val="00619D"/>
              </a:solidFill>
            </a:endParaRPr>
          </a:p>
        </p:txBody>
      </p:sp>
      <p:sp>
        <p:nvSpPr>
          <p:cNvPr id="3" name="Obdélník 2"/>
          <p:cNvSpPr/>
          <p:nvPr/>
        </p:nvSpPr>
        <p:spPr>
          <a:xfrm>
            <a:off x="2468276" y="5800619"/>
            <a:ext cx="4572000" cy="523220"/>
          </a:xfrm>
          <a:prstGeom prst="rect">
            <a:avLst/>
          </a:prstGeom>
        </p:spPr>
        <p:txBody>
          <a:bodyPr>
            <a:spAutoFit/>
          </a:bodyPr>
          <a:lstStyle/>
          <a:p>
            <a:pPr marL="0" lvl="2" indent="0" algn="ctr">
              <a:buSzPct val="75000"/>
              <a:buNone/>
            </a:pPr>
            <a:r>
              <a:rPr lang="cs-CZ" sz="1400" b="1" dirty="0"/>
              <a:t>Úmrtí nebo ischemické příhody </a:t>
            </a:r>
          </a:p>
          <a:p>
            <a:pPr marL="0" lvl="2" indent="0" algn="ctr">
              <a:buSzPct val="75000"/>
              <a:buNone/>
            </a:pPr>
            <a:r>
              <a:rPr lang="cs-CZ" sz="1400" b="1" dirty="0"/>
              <a:t>(CMP, MI, trombóza stentu, urgentní </a:t>
            </a:r>
            <a:r>
              <a:rPr lang="cs-CZ" sz="1400" b="1" dirty="0" err="1"/>
              <a:t>revaskularizace</a:t>
            </a:r>
            <a:r>
              <a:rPr lang="cs-CZ" sz="1400" b="1" dirty="0"/>
              <a:t>)</a:t>
            </a:r>
            <a:endParaRPr lang="en-US" sz="1400" b="1" dirty="0"/>
          </a:p>
        </p:txBody>
      </p:sp>
      <p:sp>
        <p:nvSpPr>
          <p:cNvPr id="9" name="Text Placeholder 4">
            <a:extLst>
              <a:ext uri="{FF2B5EF4-FFF2-40B4-BE49-F238E27FC236}">
                <a16:creationId xmlns:a16="http://schemas.microsoft.com/office/drawing/2014/main" id="{F104BE3C-090F-49B4-AB90-B441E718DC85}"/>
              </a:ext>
            </a:extLst>
          </p:cNvPr>
          <p:cNvSpPr txBox="1">
            <a:spLocks/>
          </p:cNvSpPr>
          <p:nvPr/>
        </p:nvSpPr>
        <p:spPr>
          <a:xfrm>
            <a:off x="5892061" y="6575304"/>
            <a:ext cx="3532493" cy="287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t> Lopes RD, et al. </a:t>
            </a:r>
            <a:r>
              <a:rPr lang="en-GB" sz="1100" i="1" dirty="0"/>
              <a:t>N </a:t>
            </a:r>
            <a:r>
              <a:rPr lang="en-GB" sz="1100" i="1" dirty="0" err="1"/>
              <a:t>Engl</a:t>
            </a:r>
            <a:r>
              <a:rPr lang="en-GB" sz="1100" i="1" dirty="0"/>
              <a:t> J Med </a:t>
            </a:r>
            <a:r>
              <a:rPr lang="en-GB" sz="1100" dirty="0"/>
              <a:t>2019;380:1509–1524 </a:t>
            </a:r>
          </a:p>
        </p:txBody>
      </p:sp>
    </p:spTree>
    <p:extLst>
      <p:ext uri="{BB962C8B-B14F-4D97-AF65-F5344CB8AC3E}">
        <p14:creationId xmlns:p14="http://schemas.microsoft.com/office/powerpoint/2010/main" val="28055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64" y="217823"/>
            <a:ext cx="8352000" cy="710985"/>
          </a:xfrm>
        </p:spPr>
        <p:txBody>
          <a:bodyPr>
            <a:normAutofit fontScale="90000"/>
          </a:bodyPr>
          <a:lstStyle/>
          <a:p>
            <a:pPr algn="ctr"/>
            <a:r>
              <a:rPr lang="cs-CZ" sz="4400" b="1" dirty="0">
                <a:solidFill>
                  <a:prstClr val="black"/>
                </a:solidFill>
              </a:rPr>
              <a:t>Sekundární cíl</a:t>
            </a:r>
            <a:br>
              <a:rPr lang="cs-CZ" sz="3200" dirty="0">
                <a:solidFill>
                  <a:prstClr val="black"/>
                </a:solidFill>
              </a:rPr>
            </a:br>
            <a:r>
              <a:rPr lang="cs-CZ" sz="3200" dirty="0">
                <a:solidFill>
                  <a:prstClr val="black"/>
                </a:solidFill>
              </a:rPr>
              <a:t>úmrtí nebo ischemické příhody</a:t>
            </a:r>
            <a:r>
              <a:rPr lang="en-US" sz="3200" dirty="0">
                <a:solidFill>
                  <a:prstClr val="black"/>
                </a:solidFill>
              </a:rPr>
              <a:t> </a:t>
            </a:r>
            <a:r>
              <a:rPr lang="cs-CZ" sz="3200" dirty="0">
                <a:solidFill>
                  <a:prstClr val="black"/>
                </a:solidFill>
              </a:rPr>
              <a:t>ASA vs. placebo</a:t>
            </a:r>
            <a:endParaRPr lang="en-US" sz="1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96539537"/>
              </p:ext>
            </p:extLst>
          </p:nvPr>
        </p:nvGraphicFramePr>
        <p:xfrm>
          <a:off x="225132" y="1670860"/>
          <a:ext cx="8741068" cy="3678606"/>
        </p:xfrm>
        <a:graphic>
          <a:graphicData uri="http://schemas.openxmlformats.org/drawingml/2006/table">
            <a:tbl>
              <a:tblPr firstRow="1" bandRow="1">
                <a:tableStyleId>{7DF18680-E054-41AD-8BC1-D1AEF772440D}</a:tableStyleId>
              </a:tblPr>
              <a:tblGrid>
                <a:gridCol w="3430690">
                  <a:extLst>
                    <a:ext uri="{9D8B030D-6E8A-4147-A177-3AD203B41FA5}">
                      <a16:colId xmlns:a16="http://schemas.microsoft.com/office/drawing/2014/main" val="4050204868"/>
                    </a:ext>
                  </a:extLst>
                </a:gridCol>
                <a:gridCol w="1775725">
                  <a:extLst>
                    <a:ext uri="{9D8B030D-6E8A-4147-A177-3AD203B41FA5}">
                      <a16:colId xmlns:a16="http://schemas.microsoft.com/office/drawing/2014/main" val="2789168043"/>
                    </a:ext>
                  </a:extLst>
                </a:gridCol>
                <a:gridCol w="1364252">
                  <a:extLst>
                    <a:ext uri="{9D8B030D-6E8A-4147-A177-3AD203B41FA5}">
                      <a16:colId xmlns:a16="http://schemas.microsoft.com/office/drawing/2014/main" val="2870560848"/>
                    </a:ext>
                  </a:extLst>
                </a:gridCol>
                <a:gridCol w="2170401">
                  <a:extLst>
                    <a:ext uri="{9D8B030D-6E8A-4147-A177-3AD203B41FA5}">
                      <a16:colId xmlns:a16="http://schemas.microsoft.com/office/drawing/2014/main" val="2951067002"/>
                    </a:ext>
                  </a:extLst>
                </a:gridCol>
              </a:tblGrid>
              <a:tr h="783236">
                <a:tc>
                  <a:txBody>
                    <a:bodyPr/>
                    <a:lstStyle/>
                    <a:p>
                      <a:r>
                        <a:rPr lang="cs-CZ" sz="1500" dirty="0">
                          <a:solidFill>
                            <a:schemeClr val="tx2"/>
                          </a:solidFill>
                        </a:rPr>
                        <a:t>Koncový parametr</a:t>
                      </a:r>
                      <a:endParaRPr lang="en-US" sz="1500" dirty="0">
                        <a:solidFill>
                          <a:schemeClr val="tx2"/>
                        </a:solidFill>
                      </a:endParaRP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tc>
                  <a:txBody>
                    <a:bodyPr/>
                    <a:lstStyle/>
                    <a:p>
                      <a:pPr algn="ctr"/>
                      <a:r>
                        <a:rPr lang="cs-CZ" sz="1500" dirty="0">
                          <a:solidFill>
                            <a:schemeClr val="tx2"/>
                          </a:solidFill>
                        </a:rPr>
                        <a:t>a</a:t>
                      </a:r>
                      <a:r>
                        <a:rPr lang="en-US" sz="1500" dirty="0" err="1">
                          <a:solidFill>
                            <a:schemeClr val="tx2"/>
                          </a:solidFill>
                        </a:rPr>
                        <a:t>spirin</a:t>
                      </a:r>
                      <a:endParaRPr lang="en-US" sz="15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olidFill>
                            <a:schemeClr val="tx2"/>
                          </a:solidFill>
                        </a:rPr>
                        <a:t>(%/</a:t>
                      </a:r>
                      <a:r>
                        <a:rPr lang="cs-CZ" sz="1500" dirty="0">
                          <a:solidFill>
                            <a:schemeClr val="tx2"/>
                          </a:solidFill>
                        </a:rPr>
                        <a:t>rok</a:t>
                      </a:r>
                      <a:r>
                        <a:rPr lang="en-GB" sz="1500" dirty="0">
                          <a:solidFill>
                            <a:schemeClr val="tx2"/>
                          </a:solidFill>
                        </a:rPr>
                        <a:t>)</a:t>
                      </a:r>
                      <a:endParaRPr lang="en-US" sz="1500" dirty="0">
                        <a:solidFill>
                          <a:schemeClr val="tx2"/>
                        </a:solidFill>
                      </a:endParaRPr>
                    </a:p>
                    <a:p>
                      <a:pPr algn="ctr"/>
                      <a:r>
                        <a:rPr lang="en-US" sz="1500" dirty="0">
                          <a:solidFill>
                            <a:schemeClr val="tx2"/>
                          </a:solidFill>
                        </a:rPr>
                        <a:t>(n = 2307)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500" dirty="0">
                          <a:solidFill>
                            <a:schemeClr val="tx2"/>
                          </a:solidFill>
                        </a:rPr>
                        <a:t>p</a:t>
                      </a:r>
                      <a:r>
                        <a:rPr lang="en-US" sz="1500" dirty="0" err="1">
                          <a:solidFill>
                            <a:schemeClr val="tx2"/>
                          </a:solidFill>
                        </a:rPr>
                        <a:t>lacebo</a:t>
                      </a:r>
                      <a:r>
                        <a:rPr lang="en-US" sz="1500" dirty="0">
                          <a:solidFill>
                            <a:schemeClr val="tx2"/>
                          </a:solidFill>
                        </a:rPr>
                        <a:t> </a:t>
                      </a:r>
                      <a:r>
                        <a:rPr lang="en-GB" sz="1500" dirty="0">
                          <a:solidFill>
                            <a:schemeClr val="tx2"/>
                          </a:solidFill>
                        </a:rPr>
                        <a:t>(%/</a:t>
                      </a:r>
                      <a:r>
                        <a:rPr lang="cs-CZ" sz="1500" dirty="0">
                          <a:solidFill>
                            <a:schemeClr val="tx2"/>
                          </a:solidFill>
                        </a:rPr>
                        <a:t>rok</a:t>
                      </a:r>
                      <a:r>
                        <a:rPr lang="en-GB" sz="1500" dirty="0">
                          <a:solidFill>
                            <a:schemeClr val="tx2"/>
                          </a:solidFill>
                        </a:rPr>
                        <a:t>)</a:t>
                      </a:r>
                      <a:endParaRPr lang="en-US" sz="1500" dirty="0">
                        <a:solidFill>
                          <a:schemeClr val="tx2"/>
                        </a:solidFill>
                      </a:endParaRPr>
                    </a:p>
                    <a:p>
                      <a:pPr algn="ctr"/>
                      <a:r>
                        <a:rPr lang="en-US" sz="1500" dirty="0">
                          <a:solidFill>
                            <a:schemeClr val="tx2"/>
                          </a:solidFill>
                        </a:rPr>
                        <a:t>(n = 2307)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tc>
                  <a:txBody>
                    <a:bodyPr/>
                    <a:lstStyle/>
                    <a:p>
                      <a:pPr algn="ctr"/>
                      <a:r>
                        <a:rPr lang="cs-CZ" sz="1500" dirty="0">
                          <a:solidFill>
                            <a:schemeClr val="tx2"/>
                          </a:solidFill>
                        </a:rPr>
                        <a:t>Poměr rizik</a:t>
                      </a:r>
                      <a:endParaRPr lang="en-US" sz="1500" dirty="0">
                        <a:solidFill>
                          <a:schemeClr val="tx2"/>
                        </a:solidFill>
                      </a:endParaRPr>
                    </a:p>
                    <a:p>
                      <a:pPr algn="ctr"/>
                      <a:r>
                        <a:rPr lang="en-US" sz="1500" dirty="0">
                          <a:solidFill>
                            <a:schemeClr val="tx2"/>
                          </a:solidFill>
                        </a:rPr>
                        <a:t>(95% CI)</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DE678"/>
                    </a:solidFill>
                  </a:tcPr>
                </a:tc>
                <a:extLst>
                  <a:ext uri="{0D108BD9-81ED-4DB2-BD59-A6C34878D82A}">
                    <a16:rowId xmlns:a16="http://schemas.microsoft.com/office/drawing/2014/main" val="3506493862"/>
                  </a:ext>
                </a:extLst>
              </a:tr>
              <a:tr h="318919">
                <a:tc>
                  <a:txBody>
                    <a:bodyPr/>
                    <a:lstStyle/>
                    <a:p>
                      <a:r>
                        <a:rPr lang="cs-CZ" sz="1400" b="1" dirty="0">
                          <a:solidFill>
                            <a:schemeClr val="tx2"/>
                          </a:solidFill>
                        </a:rPr>
                        <a:t>Úmrtí/ischemická</a:t>
                      </a:r>
                      <a:r>
                        <a:rPr lang="cs-CZ" sz="1400" b="1" baseline="0" dirty="0">
                          <a:solidFill>
                            <a:schemeClr val="tx2"/>
                          </a:solidFill>
                        </a:rPr>
                        <a:t> příhoda</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tc>
                  <a:txBody>
                    <a:bodyPr/>
                    <a:lstStyle/>
                    <a:p>
                      <a:pPr algn="ctr"/>
                      <a:r>
                        <a:rPr lang="en-US" sz="1400" dirty="0">
                          <a:solidFill>
                            <a:schemeClr val="tx2"/>
                          </a:solidFill>
                        </a:rPr>
                        <a:t>13.9</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tc>
                  <a:txBody>
                    <a:bodyPr/>
                    <a:lstStyle/>
                    <a:p>
                      <a:pPr algn="ctr"/>
                      <a:r>
                        <a:rPr lang="en-US" sz="1400" dirty="0">
                          <a:solidFill>
                            <a:schemeClr val="tx2"/>
                          </a:solidFill>
                        </a:rPr>
                        <a:t>15.7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tc>
                  <a:txBody>
                    <a:bodyPr/>
                    <a:lstStyle/>
                    <a:p>
                      <a:pPr algn="ctr"/>
                      <a:r>
                        <a:rPr lang="en-US" sz="1400" dirty="0">
                          <a:solidFill>
                            <a:schemeClr val="tx2"/>
                          </a:solidFill>
                        </a:rPr>
                        <a:t>0.89 (0.71 to 1.11)</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FF5F8"/>
                    </a:solidFill>
                  </a:tcPr>
                </a:tc>
                <a:extLst>
                  <a:ext uri="{0D108BD9-81ED-4DB2-BD59-A6C34878D82A}">
                    <a16:rowId xmlns:a16="http://schemas.microsoft.com/office/drawing/2014/main" val="2049172028"/>
                  </a:ext>
                </a:extLst>
              </a:tr>
              <a:tr h="397489">
                <a:tc>
                  <a:txBody>
                    <a:bodyPr/>
                    <a:lstStyle/>
                    <a:p>
                      <a:r>
                        <a:rPr lang="cs-CZ" sz="1400" b="1" dirty="0">
                          <a:solidFill>
                            <a:schemeClr val="tx2"/>
                          </a:solidFill>
                        </a:rPr>
                        <a:t>Úmrtí</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6.6</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7.2</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0.91 (0.66 to 1.26)</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72830426"/>
                  </a:ext>
                </a:extLst>
              </a:tr>
              <a:tr h="321777">
                <a:tc>
                  <a:txBody>
                    <a:bodyPr/>
                    <a:lstStyle/>
                    <a:p>
                      <a:r>
                        <a:rPr lang="cs-CZ" sz="1400" b="1" dirty="0">
                          <a:solidFill>
                            <a:schemeClr val="tx2"/>
                          </a:solidFill>
                        </a:rPr>
                        <a:t>Úmrtí</a:t>
                      </a:r>
                      <a:r>
                        <a:rPr lang="cs-CZ" sz="1400" b="1" baseline="0" dirty="0">
                          <a:solidFill>
                            <a:schemeClr val="tx2"/>
                          </a:solidFill>
                        </a:rPr>
                        <a:t> z KV příčin</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4.8</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5.3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0.92 (0.63 to 1.33)</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36729132"/>
                  </a:ext>
                </a:extLst>
              </a:tr>
              <a:tr h="369097">
                <a:tc>
                  <a:txBody>
                    <a:bodyPr/>
                    <a:lstStyle/>
                    <a:p>
                      <a:r>
                        <a:rPr lang="cs-CZ" sz="1400" b="1" dirty="0">
                          <a:solidFill>
                            <a:schemeClr val="tx2"/>
                          </a:solidFill>
                        </a:rPr>
                        <a:t>CMP</a:t>
                      </a:r>
                      <a:r>
                        <a:rPr lang="en-US" sz="1400" b="1" dirty="0">
                          <a:solidFill>
                            <a:schemeClr val="tx2"/>
                          </a:solidFill>
                        </a:rPr>
                        <a:t>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1.8</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1.06 (0.56 to 1.98)</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17738456"/>
                  </a:ext>
                </a:extLst>
              </a:tr>
              <a:tr h="350169">
                <a:tc>
                  <a:txBody>
                    <a:bodyPr/>
                    <a:lstStyle/>
                    <a:p>
                      <a:r>
                        <a:rPr lang="cs-CZ" sz="1400" b="1" dirty="0">
                          <a:solidFill>
                            <a:schemeClr val="tx2"/>
                          </a:solidFill>
                        </a:rPr>
                        <a:t>I</a:t>
                      </a:r>
                      <a:r>
                        <a:rPr lang="en-US" sz="1400" b="1" dirty="0">
                          <a:solidFill>
                            <a:schemeClr val="tx2"/>
                          </a:solidFill>
                        </a:rPr>
                        <a:t>M (%)</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6.3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7.8</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0.81 (0.59 to 1.12)</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11067295"/>
                  </a:ext>
                </a:extLst>
              </a:tr>
              <a:tr h="514246">
                <a:tc>
                  <a:txBody>
                    <a:bodyPr/>
                    <a:lstStyle/>
                    <a:p>
                      <a:r>
                        <a:rPr lang="cs-CZ" sz="1400" b="1" dirty="0">
                          <a:solidFill>
                            <a:schemeClr val="tx2"/>
                          </a:solidFill>
                        </a:rPr>
                        <a:t>Potvrzená</a:t>
                      </a:r>
                      <a:r>
                        <a:rPr lang="cs-CZ" sz="1400" b="1" baseline="0" dirty="0">
                          <a:solidFill>
                            <a:schemeClr val="tx2"/>
                          </a:solidFill>
                        </a:rPr>
                        <a:t> či pravděpodobná trombóza stentu dle A</a:t>
                      </a:r>
                      <a:r>
                        <a:rPr lang="en-US" sz="1400" b="1" dirty="0">
                          <a:solidFill>
                            <a:schemeClr val="tx2"/>
                          </a:solidFill>
                        </a:rPr>
                        <a:t>RC</a:t>
                      </a:r>
                      <a:r>
                        <a:rPr lang="en-US" sz="1400" b="1" baseline="0" dirty="0">
                          <a:solidFill>
                            <a:schemeClr val="tx2"/>
                          </a:solidFill>
                        </a:rPr>
                        <a:t> (%)</a:t>
                      </a:r>
                      <a:endParaRPr lang="en-US" sz="1400" b="1" dirty="0">
                        <a:solidFill>
                          <a:schemeClr val="tx2"/>
                        </a:solidFill>
                      </a:endParaRP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1.0</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1.9</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0.52 (0.25 to 1.08)</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20015480"/>
                  </a:ext>
                </a:extLst>
              </a:tr>
              <a:tr h="330948">
                <a:tc>
                  <a:txBody>
                    <a:bodyPr/>
                    <a:lstStyle/>
                    <a:p>
                      <a:r>
                        <a:rPr lang="en-US" sz="1400" b="1" dirty="0" err="1">
                          <a:solidFill>
                            <a:schemeClr val="tx2"/>
                          </a:solidFill>
                        </a:rPr>
                        <a:t>Urgen</a:t>
                      </a:r>
                      <a:r>
                        <a:rPr lang="cs-CZ" sz="1400" b="1" dirty="0" err="1">
                          <a:solidFill>
                            <a:schemeClr val="tx2"/>
                          </a:solidFill>
                        </a:rPr>
                        <a:t>tní</a:t>
                      </a:r>
                      <a:r>
                        <a:rPr lang="cs-CZ" sz="1400" b="1" dirty="0">
                          <a:solidFill>
                            <a:schemeClr val="tx2"/>
                          </a:solidFill>
                        </a:rPr>
                        <a:t> </a:t>
                      </a:r>
                      <a:r>
                        <a:rPr lang="cs-CZ" sz="1400" b="1" dirty="0" err="1">
                          <a:solidFill>
                            <a:schemeClr val="tx2"/>
                          </a:solidFill>
                        </a:rPr>
                        <a:t>revaskularizace</a:t>
                      </a:r>
                      <a:r>
                        <a:rPr lang="cs-CZ" sz="1400" b="1" dirty="0">
                          <a:solidFill>
                            <a:schemeClr val="tx2"/>
                          </a:solidFill>
                        </a:rPr>
                        <a:t> </a:t>
                      </a:r>
                      <a:r>
                        <a:rPr lang="en-US" sz="1400" b="1" dirty="0">
                          <a:solidFill>
                            <a:schemeClr val="tx2"/>
                          </a:solidFill>
                        </a:rPr>
                        <a:t>(%)</a:t>
                      </a: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3.4</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4.3</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0.79</a:t>
                      </a:r>
                      <a:r>
                        <a:rPr lang="en-US" sz="1400" baseline="0" dirty="0">
                          <a:solidFill>
                            <a:schemeClr val="tx2"/>
                          </a:solidFill>
                        </a:rPr>
                        <a:t> (0.51 to 1.21)</a:t>
                      </a:r>
                      <a:endParaRPr lang="en-US" sz="1400" dirty="0">
                        <a:solidFill>
                          <a:schemeClr val="tx2"/>
                        </a:solidFill>
                      </a:endParaRP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89509281"/>
                  </a:ext>
                </a:extLst>
              </a:tr>
              <a:tr h="292725">
                <a:tc>
                  <a:txBody>
                    <a:bodyPr/>
                    <a:lstStyle/>
                    <a:p>
                      <a:r>
                        <a:rPr lang="en-US" sz="1400" b="1" dirty="0" err="1">
                          <a:solidFill>
                            <a:schemeClr val="tx2"/>
                          </a:solidFill>
                        </a:rPr>
                        <a:t>Hospitaliza</a:t>
                      </a:r>
                      <a:r>
                        <a:rPr lang="cs-CZ" sz="1400" b="1" dirty="0" err="1">
                          <a:solidFill>
                            <a:schemeClr val="tx2"/>
                          </a:solidFill>
                        </a:rPr>
                        <a:t>ce</a:t>
                      </a:r>
                      <a:r>
                        <a:rPr lang="en-US" sz="1400" b="1" baseline="0" dirty="0">
                          <a:solidFill>
                            <a:schemeClr val="tx2"/>
                          </a:solidFill>
                        </a:rPr>
                        <a:t> (%)</a:t>
                      </a:r>
                      <a:endParaRPr lang="en-US" sz="1400" b="1" dirty="0">
                        <a:solidFill>
                          <a:schemeClr val="tx2"/>
                        </a:solidFill>
                      </a:endParaRPr>
                    </a:p>
                  </a:txBody>
                  <a:tcPr marL="68580" marR="68580" marT="34290" marB="34290" anchor="ctr">
                    <a:lnL w="2857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63.7</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57.5</a:t>
                      </a:r>
                    </a:p>
                  </a:txBody>
                  <a:tcPr marL="68580" marR="68580"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400" dirty="0">
                          <a:solidFill>
                            <a:schemeClr val="tx2"/>
                          </a:solidFill>
                        </a:rPr>
                        <a:t>1.10 (0.98 to 1.24)</a:t>
                      </a:r>
                    </a:p>
                  </a:txBody>
                  <a:tcPr marL="68580" marR="68580" marT="34290" marB="34290" anchor="ctr">
                    <a:lnL w="63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06988270"/>
                  </a:ext>
                </a:extLst>
              </a:tr>
            </a:tbl>
          </a:graphicData>
        </a:graphic>
      </p:graphicFrame>
      <p:sp>
        <p:nvSpPr>
          <p:cNvPr id="8" name="Rectangle 7"/>
          <p:cNvSpPr/>
          <p:nvPr/>
        </p:nvSpPr>
        <p:spPr>
          <a:xfrm>
            <a:off x="11629" y="5747373"/>
            <a:ext cx="9044927" cy="287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0" rIns="0" bIns="0" rtlCol="0" anchor="ctr"/>
          <a:lstStyle/>
          <a:p>
            <a:pPr>
              <a:lnSpc>
                <a:spcPct val="85000"/>
              </a:lnSpc>
              <a:defRPr/>
            </a:pPr>
            <a:endParaRPr lang="en-US" sz="675" dirty="0">
              <a:solidFill>
                <a:srgbClr val="00619D"/>
              </a:solidFill>
              <a:cs typeface="Arial" pitchFamily="34" charset="0"/>
            </a:endParaRPr>
          </a:p>
        </p:txBody>
      </p:sp>
      <p:sp>
        <p:nvSpPr>
          <p:cNvPr id="3" name="Rectangle 2"/>
          <p:cNvSpPr/>
          <p:nvPr/>
        </p:nvSpPr>
        <p:spPr bwMode="auto">
          <a:xfrm>
            <a:off x="233172" y="4230970"/>
            <a:ext cx="8733028" cy="480060"/>
          </a:xfrm>
          <a:prstGeom prst="rect">
            <a:avLst/>
          </a:prstGeom>
          <a:noFill/>
          <a:ln w="38100">
            <a:solidFill>
              <a:srgbClr val="FF0000"/>
            </a:solidFill>
            <a:miter lim="800000"/>
            <a:headEnd/>
            <a:tailEnd/>
          </a:ln>
        </p:spPr>
        <p:txBody>
          <a:bodyPr rtlCol="0" anchor="ctr"/>
          <a:lstStyle/>
          <a:p>
            <a:pPr algn="ctr" fontAlgn="base">
              <a:spcBef>
                <a:spcPct val="0"/>
              </a:spcBef>
              <a:spcAft>
                <a:spcPct val="0"/>
              </a:spcAft>
            </a:pPr>
            <a:endParaRPr lang="cs-CZ" sz="825" dirty="0">
              <a:solidFill>
                <a:srgbClr val="00619D"/>
              </a:solidFill>
            </a:endParaRPr>
          </a:p>
        </p:txBody>
      </p:sp>
      <p:sp>
        <p:nvSpPr>
          <p:cNvPr id="5" name="Obdélník 4"/>
          <p:cNvSpPr/>
          <p:nvPr/>
        </p:nvSpPr>
        <p:spPr>
          <a:xfrm>
            <a:off x="1944640" y="5747373"/>
            <a:ext cx="4572000" cy="523220"/>
          </a:xfrm>
          <a:prstGeom prst="rect">
            <a:avLst/>
          </a:prstGeom>
        </p:spPr>
        <p:txBody>
          <a:bodyPr>
            <a:spAutoFit/>
          </a:bodyPr>
          <a:lstStyle/>
          <a:p>
            <a:pPr marL="0" lvl="2" indent="0" algn="ctr">
              <a:buSzPct val="75000"/>
              <a:buNone/>
            </a:pPr>
            <a:r>
              <a:rPr lang="cs-CZ" sz="1400" b="1" dirty="0"/>
              <a:t>Úmrtí nebo ischemické příhody </a:t>
            </a:r>
          </a:p>
          <a:p>
            <a:pPr marL="0" lvl="2" indent="0" algn="ctr">
              <a:buSzPct val="75000"/>
              <a:buNone/>
            </a:pPr>
            <a:r>
              <a:rPr lang="cs-CZ" sz="1400" b="1" dirty="0"/>
              <a:t>(CMP, MI, trombóza stentu, urgentní </a:t>
            </a:r>
            <a:r>
              <a:rPr lang="cs-CZ" sz="1400" b="1" dirty="0" err="1"/>
              <a:t>revaskularizace</a:t>
            </a:r>
            <a:r>
              <a:rPr lang="cs-CZ" sz="1400" b="1" dirty="0"/>
              <a:t>)</a:t>
            </a:r>
            <a:endParaRPr lang="en-US" sz="1400" b="1" dirty="0"/>
          </a:p>
        </p:txBody>
      </p:sp>
      <p:sp>
        <p:nvSpPr>
          <p:cNvPr id="9" name="Text Placeholder 4">
            <a:extLst>
              <a:ext uri="{FF2B5EF4-FFF2-40B4-BE49-F238E27FC236}">
                <a16:creationId xmlns:a16="http://schemas.microsoft.com/office/drawing/2014/main" id="{E839EFA7-7EDC-4EA2-98A0-18695EE36C1E}"/>
              </a:ext>
            </a:extLst>
          </p:cNvPr>
          <p:cNvSpPr txBox="1">
            <a:spLocks/>
          </p:cNvSpPr>
          <p:nvPr/>
        </p:nvSpPr>
        <p:spPr>
          <a:xfrm>
            <a:off x="5808933" y="6558261"/>
            <a:ext cx="3532493" cy="287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t> Lopes RD, et al. </a:t>
            </a:r>
            <a:r>
              <a:rPr lang="en-GB" sz="1100" i="1" dirty="0"/>
              <a:t>N </a:t>
            </a:r>
            <a:r>
              <a:rPr lang="en-GB" sz="1100" i="1" dirty="0" err="1"/>
              <a:t>Engl</a:t>
            </a:r>
            <a:r>
              <a:rPr lang="en-GB" sz="1100" i="1" dirty="0"/>
              <a:t> J Med </a:t>
            </a:r>
            <a:r>
              <a:rPr lang="en-GB" sz="1100" dirty="0"/>
              <a:t>2019;380:1509–1524 </a:t>
            </a:r>
          </a:p>
        </p:txBody>
      </p:sp>
      <p:sp>
        <p:nvSpPr>
          <p:cNvPr id="10" name="TextBox 9">
            <a:extLst>
              <a:ext uri="{FF2B5EF4-FFF2-40B4-BE49-F238E27FC236}">
                <a16:creationId xmlns:a16="http://schemas.microsoft.com/office/drawing/2014/main" id="{17A56529-2038-49E8-B1A0-97B5060283C6}"/>
              </a:ext>
            </a:extLst>
          </p:cNvPr>
          <p:cNvSpPr txBox="1"/>
          <p:nvPr/>
        </p:nvSpPr>
        <p:spPr>
          <a:xfrm>
            <a:off x="5137887" y="5376065"/>
            <a:ext cx="4130802" cy="307777"/>
          </a:xfrm>
          <a:prstGeom prst="rect">
            <a:avLst/>
          </a:prstGeom>
          <a:noFill/>
        </p:spPr>
        <p:txBody>
          <a:bodyPr wrap="square" rtlCol="0">
            <a:spAutoFit/>
          </a:bodyPr>
          <a:lstStyle/>
          <a:p>
            <a:pPr algn="ctr"/>
            <a:r>
              <a:rPr lang="cs-CZ" sz="1400" dirty="0">
                <a:solidFill>
                  <a:srgbClr val="FF0000"/>
                </a:solidFill>
              </a:rPr>
              <a:t>Všichni pacienti ve studii užívali </a:t>
            </a:r>
            <a:r>
              <a:rPr lang="en-US" sz="1400" dirty="0">
                <a:solidFill>
                  <a:srgbClr val="FF0000"/>
                </a:solidFill>
              </a:rPr>
              <a:t>P2Y</a:t>
            </a:r>
            <a:r>
              <a:rPr lang="en-US" sz="1400" baseline="-25000" dirty="0">
                <a:solidFill>
                  <a:srgbClr val="FF0000"/>
                </a:solidFill>
              </a:rPr>
              <a:t>12</a:t>
            </a:r>
            <a:r>
              <a:rPr lang="en-US" sz="1400" dirty="0">
                <a:solidFill>
                  <a:srgbClr val="FF0000"/>
                </a:solidFill>
              </a:rPr>
              <a:t> </a:t>
            </a:r>
            <a:r>
              <a:rPr lang="cs-CZ" sz="1400" dirty="0">
                <a:solidFill>
                  <a:srgbClr val="FF0000"/>
                </a:solidFill>
              </a:rPr>
              <a:t>inhibitor</a:t>
            </a:r>
            <a:endParaRPr lang="en-US" sz="1400" dirty="0">
              <a:solidFill>
                <a:srgbClr val="FF0000"/>
              </a:solidFill>
            </a:endParaRPr>
          </a:p>
        </p:txBody>
      </p:sp>
    </p:spTree>
    <p:extLst>
      <p:ext uri="{BB962C8B-B14F-4D97-AF65-F5344CB8AC3E}">
        <p14:creationId xmlns:p14="http://schemas.microsoft.com/office/powerpoint/2010/main" val="302228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61B159FC-0F09-40ED-8CF7-230EBE3B35C5}"/>
              </a:ext>
            </a:extLst>
          </p:cNvPr>
          <p:cNvGraphicFramePr>
            <a:graphicFrameLocks noGrp="1"/>
          </p:cNvGraphicFramePr>
          <p:nvPr>
            <p:extLst>
              <p:ext uri="{D42A27DB-BD31-4B8C-83A1-F6EECF244321}">
                <p14:modId xmlns:p14="http://schemas.microsoft.com/office/powerpoint/2010/main" val="2456409609"/>
              </p:ext>
            </p:extLst>
          </p:nvPr>
        </p:nvGraphicFramePr>
        <p:xfrm>
          <a:off x="386179" y="2110076"/>
          <a:ext cx="8316157" cy="3452433"/>
        </p:xfrm>
        <a:graphic>
          <a:graphicData uri="http://schemas.openxmlformats.org/drawingml/2006/table">
            <a:tbl>
              <a:tblPr firstRow="1" bandRow="1">
                <a:tableStyleId>{5C22544A-7EE6-4342-B048-85BDC9FD1C3A}</a:tableStyleId>
              </a:tblPr>
              <a:tblGrid>
                <a:gridCol w="2498618">
                  <a:extLst>
                    <a:ext uri="{9D8B030D-6E8A-4147-A177-3AD203B41FA5}">
                      <a16:colId xmlns:a16="http://schemas.microsoft.com/office/drawing/2014/main" val="3906957397"/>
                    </a:ext>
                  </a:extLst>
                </a:gridCol>
                <a:gridCol w="1343193">
                  <a:extLst>
                    <a:ext uri="{9D8B030D-6E8A-4147-A177-3AD203B41FA5}">
                      <a16:colId xmlns:a16="http://schemas.microsoft.com/office/drawing/2014/main" val="517683055"/>
                    </a:ext>
                  </a:extLst>
                </a:gridCol>
                <a:gridCol w="1218461">
                  <a:extLst>
                    <a:ext uri="{9D8B030D-6E8A-4147-A177-3AD203B41FA5}">
                      <a16:colId xmlns:a16="http://schemas.microsoft.com/office/drawing/2014/main" val="728487569"/>
                    </a:ext>
                  </a:extLst>
                </a:gridCol>
                <a:gridCol w="3255885">
                  <a:extLst>
                    <a:ext uri="{9D8B030D-6E8A-4147-A177-3AD203B41FA5}">
                      <a16:colId xmlns:a16="http://schemas.microsoft.com/office/drawing/2014/main" val="1216515480"/>
                    </a:ext>
                  </a:extLst>
                </a:gridCol>
              </a:tblGrid>
              <a:tr h="548640">
                <a:tc>
                  <a:txBody>
                    <a:bodyPr/>
                    <a:lstStyle/>
                    <a:p>
                      <a:pPr algn="l"/>
                      <a:endParaRPr lang="cs-CZ"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b="0" i="0" u="none" strike="noStrike" kern="1200" baseline="0" dirty="0">
                          <a:solidFill>
                            <a:schemeClr val="tx1"/>
                          </a:solidFill>
                          <a:latin typeface="+mn-lt"/>
                          <a:ea typeface="+mn-ea"/>
                          <a:cs typeface="+mn-cs"/>
                        </a:rPr>
                        <a:t> </a:t>
                      </a:r>
                      <a:r>
                        <a:rPr lang="cs-CZ" sz="1100" b="1" i="0" u="none" strike="noStrike" kern="1200" baseline="0" dirty="0">
                          <a:solidFill>
                            <a:schemeClr val="tx1"/>
                          </a:solidFill>
                          <a:latin typeface="+mn-lt"/>
                          <a:ea typeface="+mn-ea"/>
                          <a:cs typeface="+mn-cs"/>
                        </a:rPr>
                        <a:t>Nemám konflikt </a:t>
                      </a:r>
                      <a:endParaRPr lang="cs-CZ" sz="1100" b="0" i="0" u="none" strike="noStrike" kern="1200" baseline="0" dirty="0">
                        <a:solidFill>
                          <a:schemeClr val="tx1"/>
                        </a:solidFill>
                        <a:latin typeface="+mn-lt"/>
                        <a:ea typeface="+mn-ea"/>
                        <a:cs typeface="+mn-cs"/>
                      </a:endParaRPr>
                    </a:p>
                    <a:p>
                      <a:pPr algn="ctr"/>
                      <a:r>
                        <a:rPr lang="cs-CZ" sz="1100" dirty="0">
                          <a:solidFill>
                            <a:schemeClr val="tx1"/>
                          </a:solidFill>
                        </a:rPr>
                        <a:t>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Mám konflikt 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Specifikace konfliktu (vyjmenujte subjekty, firmy či instituce, se kterými Vaše spolupráce může vést ke konfliktu 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2932067838"/>
                  </a:ext>
                </a:extLst>
              </a:tr>
              <a:tr h="338237">
                <a:tc>
                  <a:txBody>
                    <a:bodyPr/>
                    <a:lstStyle/>
                    <a:p>
                      <a:pPr algn="l"/>
                      <a:r>
                        <a:rPr lang="cs-CZ" sz="1200" b="0" dirty="0"/>
                        <a:t>Zaměstnanecký poměr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1231484910"/>
                  </a:ext>
                </a:extLst>
              </a:tr>
              <a:tr h="418504">
                <a:tc>
                  <a:txBody>
                    <a:bodyPr/>
                    <a:lstStyle/>
                    <a:p>
                      <a:pPr algn="l"/>
                      <a:r>
                        <a:rPr lang="cs-CZ" sz="1200" dirty="0"/>
                        <a:t>Vlastník / akcionář</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107545113"/>
                  </a:ext>
                </a:extLst>
              </a:tr>
              <a:tr h="418504">
                <a:tc>
                  <a:txBody>
                    <a:bodyPr/>
                    <a:lstStyle/>
                    <a:p>
                      <a:pPr algn="l"/>
                      <a:r>
                        <a:rPr lang="cs-CZ" sz="1200" dirty="0"/>
                        <a:t>Konzultant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523498532"/>
                  </a:ext>
                </a:extLst>
              </a:tr>
              <a:tr h="418504">
                <a:tc>
                  <a:txBody>
                    <a:bodyPr/>
                    <a:lstStyle/>
                    <a:p>
                      <a:pPr algn="l"/>
                      <a:r>
                        <a:rPr lang="cs-CZ" sz="1200" dirty="0"/>
                        <a:t>Přednášková činnost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en-GB"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en-GB" sz="1100" dirty="0"/>
                        <a:t>Pfizer, Boehringer</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757319712"/>
                  </a:ext>
                </a:extLst>
              </a:tr>
              <a:tr h="434340">
                <a:tc>
                  <a:txBody>
                    <a:bodyPr/>
                    <a:lstStyle/>
                    <a:p>
                      <a:pPr algn="l"/>
                      <a:r>
                        <a:rPr lang="cs-CZ" sz="1200" dirty="0"/>
                        <a:t>Člen poradních sborů (</a:t>
                      </a:r>
                      <a:r>
                        <a:rPr lang="cs-CZ" sz="1200" dirty="0" err="1"/>
                        <a:t>advisory</a:t>
                      </a:r>
                      <a:r>
                        <a:rPr lang="cs-CZ" sz="1200" dirty="0"/>
                        <a:t> </a:t>
                      </a:r>
                      <a:r>
                        <a:rPr lang="cs-CZ" sz="1200" dirty="0" err="1"/>
                        <a:t>boards</a:t>
                      </a:r>
                      <a:r>
                        <a:rPr lang="cs-CZ"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924211609"/>
                  </a:ext>
                </a:extLst>
              </a:tr>
              <a:tr h="418504">
                <a:tc>
                  <a:txBody>
                    <a:bodyPr/>
                    <a:lstStyle/>
                    <a:p>
                      <a:pPr algn="l"/>
                      <a:r>
                        <a:rPr lang="cs-CZ" sz="1200" dirty="0"/>
                        <a:t>Podpora výzkumu / granty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93121771"/>
                  </a:ext>
                </a:extLst>
              </a:tr>
              <a:tr h="434340">
                <a:tc>
                  <a:txBody>
                    <a:bodyPr/>
                    <a:lstStyle/>
                    <a:p>
                      <a:pPr algn="l"/>
                      <a:r>
                        <a:rPr lang="cs-CZ" sz="1200" dirty="0"/>
                        <a:t>Jiné honoráře (např. za klinické studie či registry)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48542458"/>
                  </a:ext>
                </a:extLst>
              </a:tr>
            </a:tbl>
          </a:graphicData>
        </a:graphic>
      </p:graphicFrame>
      <p:pic>
        <p:nvPicPr>
          <p:cNvPr id="3" name="Obrázek 2">
            <a:extLst>
              <a:ext uri="{FF2B5EF4-FFF2-40B4-BE49-F238E27FC236}">
                <a16:creationId xmlns:a16="http://schemas.microsoft.com/office/drawing/2014/main" id="{8F838168-C737-4553-910C-F47B148B7FE1}"/>
              </a:ext>
            </a:extLst>
          </p:cNvPr>
          <p:cNvPicPr>
            <a:picLocks noChangeAspect="1"/>
          </p:cNvPicPr>
          <p:nvPr/>
        </p:nvPicPr>
        <p:blipFill rotWithShape="1">
          <a:blip r:embed="rId2"/>
          <a:srcRect b="76699"/>
          <a:stretch/>
        </p:blipFill>
        <p:spPr>
          <a:xfrm>
            <a:off x="0" y="857250"/>
            <a:ext cx="9144000" cy="1198486"/>
          </a:xfrm>
          <a:prstGeom prst="rect">
            <a:avLst/>
          </a:prstGeom>
        </p:spPr>
      </p:pic>
    </p:spTree>
    <p:extLst>
      <p:ext uri="{BB962C8B-B14F-4D97-AF65-F5344CB8AC3E}">
        <p14:creationId xmlns:p14="http://schemas.microsoft.com/office/powerpoint/2010/main" val="71098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96BC9B-0DC1-4509-9494-DD60421A1491}"/>
              </a:ext>
            </a:extLst>
          </p:cNvPr>
          <p:cNvSpPr txBox="1"/>
          <p:nvPr/>
        </p:nvSpPr>
        <p:spPr>
          <a:xfrm>
            <a:off x="407165" y="5153735"/>
            <a:ext cx="4743313" cy="394233"/>
          </a:xfrm>
          <a:prstGeom prst="rect">
            <a:avLst/>
          </a:prstGeom>
          <a:noFill/>
        </p:spPr>
        <p:txBody>
          <a:bodyPr wrap="square" lIns="67500" tIns="35100" rIns="162000" bIns="81000" rtlCol="0" anchor="b">
            <a:spAutoFit/>
          </a:bodyPr>
          <a:lstStyle>
            <a:defPPr>
              <a:defRPr lang="en-US"/>
            </a:defPPr>
            <a:lvl1pPr algn="r">
              <a:defRPr sz="1000">
                <a:effectLst>
                  <a:outerShdw blurRad="38100" dist="38100" dir="2700000" algn="tl">
                    <a:srgbClr val="000000">
                      <a:alpha val="43137"/>
                    </a:srgbClr>
                  </a:outerShdw>
                </a:effectLst>
              </a:defRPr>
            </a:lvl1pPr>
          </a:lstStyle>
          <a:p>
            <a:pPr algn="l" defTabSz="685800" eaLnBrk="0" fontAlgn="base" hangingPunct="0">
              <a:spcBef>
                <a:spcPct val="0"/>
              </a:spcBef>
              <a:spcAft>
                <a:spcPct val="0"/>
              </a:spcAft>
              <a:defRPr/>
            </a:pPr>
            <a:br>
              <a:rPr lang="en-GB" sz="900" i="1" dirty="0">
                <a:effectLst/>
                <a:latin typeface="Calibri"/>
                <a:ea typeface="ＭＳ Ｐゴシック" pitchFamily="34" charset="-128"/>
                <a:cs typeface="Arial" panose="020B0604020202020204" pitchFamily="34" charset="0"/>
              </a:rPr>
            </a:br>
            <a:endParaRPr lang="en-US" sz="900" i="1" dirty="0">
              <a:latin typeface="Calibri"/>
              <a:ea typeface="ＭＳ Ｐゴシック" pitchFamily="34" charset="-128"/>
              <a:cs typeface="Arial" panose="020B0604020202020204" pitchFamily="34" charset="0"/>
            </a:endParaRPr>
          </a:p>
        </p:txBody>
      </p:sp>
      <p:sp>
        <p:nvSpPr>
          <p:cNvPr id="2" name="Title 1">
            <a:extLst>
              <a:ext uri="{FF2B5EF4-FFF2-40B4-BE49-F238E27FC236}">
                <a16:creationId xmlns:a16="http://schemas.microsoft.com/office/drawing/2014/main" id="{227DEB6A-32C8-4409-BB8C-10E375FAD219}"/>
              </a:ext>
            </a:extLst>
          </p:cNvPr>
          <p:cNvSpPr>
            <a:spLocks noGrp="1"/>
          </p:cNvSpPr>
          <p:nvPr>
            <p:ph type="title"/>
          </p:nvPr>
        </p:nvSpPr>
        <p:spPr>
          <a:xfrm>
            <a:off x="433253" y="401463"/>
            <a:ext cx="8757941" cy="785813"/>
          </a:xfrm>
        </p:spPr>
        <p:txBody>
          <a:bodyPr>
            <a:noAutofit/>
          </a:bodyPr>
          <a:lstStyle/>
          <a:p>
            <a:pPr algn="ctr"/>
            <a:r>
              <a:rPr lang="cs-CZ" sz="4000" b="1" spc="-15" dirty="0"/>
              <a:t>Podobné výsledky u léčených </a:t>
            </a:r>
            <a:br>
              <a:rPr lang="cs-CZ" sz="4000" b="1" spc="-15" dirty="0"/>
            </a:br>
            <a:r>
              <a:rPr lang="cs-CZ" sz="4000" b="1" spc="-15" dirty="0"/>
              <a:t>konzervativně, PCI nebo elektivní PCI</a:t>
            </a:r>
            <a:endParaRPr lang="en-GB" sz="4000" b="1" spc="-15" dirty="0"/>
          </a:p>
        </p:txBody>
      </p:sp>
      <p:sp>
        <p:nvSpPr>
          <p:cNvPr id="13" name="Text Placeholder 12">
            <a:extLst>
              <a:ext uri="{FF2B5EF4-FFF2-40B4-BE49-F238E27FC236}">
                <a16:creationId xmlns:a16="http://schemas.microsoft.com/office/drawing/2014/main" id="{EECA6F2D-674D-47AC-AD7C-BFC77B822018}"/>
              </a:ext>
            </a:extLst>
          </p:cNvPr>
          <p:cNvSpPr>
            <a:spLocks noGrp="1"/>
          </p:cNvSpPr>
          <p:nvPr>
            <p:ph type="body" sz="quarter" idx="14"/>
          </p:nvPr>
        </p:nvSpPr>
        <p:spPr/>
        <p:txBody>
          <a:bodyPr/>
          <a:lstStyle/>
          <a:p>
            <a:r>
              <a:rPr lang="en-GB" dirty="0" err="1">
                <a:solidFill>
                  <a:schemeClr val="tx1"/>
                </a:solidFill>
              </a:rPr>
              <a:t>Windecker</a:t>
            </a:r>
            <a:r>
              <a:rPr lang="en-GB" dirty="0">
                <a:solidFill>
                  <a:schemeClr val="tx1"/>
                </a:solidFill>
              </a:rPr>
              <a:t> S, et al. </a:t>
            </a:r>
            <a:r>
              <a:rPr lang="en-GB" i="1" dirty="0">
                <a:solidFill>
                  <a:schemeClr val="tx1"/>
                </a:solidFill>
              </a:rPr>
              <a:t>Circulation</a:t>
            </a:r>
            <a:r>
              <a:rPr lang="en-GB" dirty="0">
                <a:solidFill>
                  <a:schemeClr val="tx1"/>
                </a:solidFill>
              </a:rPr>
              <a:t> 2019; [</a:t>
            </a:r>
            <a:r>
              <a:rPr lang="en-GB" dirty="0" err="1">
                <a:solidFill>
                  <a:schemeClr val="tx1"/>
                </a:solidFill>
              </a:rPr>
              <a:t>Epub</a:t>
            </a:r>
            <a:r>
              <a:rPr lang="en-GB" dirty="0">
                <a:solidFill>
                  <a:schemeClr val="tx1"/>
                </a:solidFill>
              </a:rPr>
              <a:t> ahead of print]</a:t>
            </a:r>
          </a:p>
        </p:txBody>
      </p:sp>
      <p:graphicFrame>
        <p:nvGraphicFramePr>
          <p:cNvPr id="5" name="Content Placeholder 4">
            <a:extLst>
              <a:ext uri="{FF2B5EF4-FFF2-40B4-BE49-F238E27FC236}">
                <a16:creationId xmlns:a16="http://schemas.microsoft.com/office/drawing/2014/main" id="{4FF7737B-1678-4CC3-AED9-F94916604495}"/>
              </a:ext>
            </a:extLst>
          </p:cNvPr>
          <p:cNvGraphicFramePr>
            <a:graphicFrameLocks/>
          </p:cNvGraphicFramePr>
          <p:nvPr>
            <p:extLst>
              <p:ext uri="{D42A27DB-BD31-4B8C-83A1-F6EECF244321}">
                <p14:modId xmlns:p14="http://schemas.microsoft.com/office/powerpoint/2010/main" val="3632466351"/>
              </p:ext>
            </p:extLst>
          </p:nvPr>
        </p:nvGraphicFramePr>
        <p:xfrm>
          <a:off x="433253" y="1942455"/>
          <a:ext cx="8367584" cy="2586685"/>
        </p:xfrm>
        <a:graphic>
          <a:graphicData uri="http://schemas.openxmlformats.org/drawingml/2006/table">
            <a:tbl>
              <a:tblPr firstRow="1" bandRow="1">
                <a:tableStyleId>{5C22544A-7EE6-4342-B048-85BDC9FD1C3A}</a:tableStyleId>
              </a:tblPr>
              <a:tblGrid>
                <a:gridCol w="1037246">
                  <a:extLst>
                    <a:ext uri="{9D8B030D-6E8A-4147-A177-3AD203B41FA5}">
                      <a16:colId xmlns:a16="http://schemas.microsoft.com/office/drawing/2014/main" val="909287830"/>
                    </a:ext>
                  </a:extLst>
                </a:gridCol>
                <a:gridCol w="750210">
                  <a:extLst>
                    <a:ext uri="{9D8B030D-6E8A-4147-A177-3AD203B41FA5}">
                      <a16:colId xmlns:a16="http://schemas.microsoft.com/office/drawing/2014/main" val="1939969197"/>
                    </a:ext>
                  </a:extLst>
                </a:gridCol>
                <a:gridCol w="535898">
                  <a:extLst>
                    <a:ext uri="{9D8B030D-6E8A-4147-A177-3AD203B41FA5}">
                      <a16:colId xmlns:a16="http://schemas.microsoft.com/office/drawing/2014/main" val="1387858223"/>
                    </a:ext>
                  </a:extLst>
                </a:gridCol>
                <a:gridCol w="1166929">
                  <a:extLst>
                    <a:ext uri="{9D8B030D-6E8A-4147-A177-3AD203B41FA5}">
                      <a16:colId xmlns:a16="http://schemas.microsoft.com/office/drawing/2014/main" val="1672741915"/>
                    </a:ext>
                  </a:extLst>
                </a:gridCol>
                <a:gridCol w="1097301">
                  <a:extLst>
                    <a:ext uri="{9D8B030D-6E8A-4147-A177-3AD203B41FA5}">
                      <a16:colId xmlns:a16="http://schemas.microsoft.com/office/drawing/2014/main" val="1335099001"/>
                    </a:ext>
                  </a:extLst>
                </a:gridCol>
                <a:gridCol w="3780000">
                  <a:extLst>
                    <a:ext uri="{9D8B030D-6E8A-4147-A177-3AD203B41FA5}">
                      <a16:colId xmlns:a16="http://schemas.microsoft.com/office/drawing/2014/main" val="1985445524"/>
                    </a:ext>
                  </a:extLst>
                </a:gridCol>
              </a:tblGrid>
              <a:tr h="464397">
                <a:tc>
                  <a:txBody>
                    <a:bodyPr/>
                    <a:lstStyle/>
                    <a:p>
                      <a:r>
                        <a:rPr lang="en-US" sz="1200" dirty="0">
                          <a:solidFill>
                            <a:schemeClr val="tx1"/>
                          </a:solidFill>
                          <a:effectLst/>
                        </a:rPr>
                        <a:t>Subgroup</a:t>
                      </a:r>
                    </a:p>
                  </a:txBody>
                  <a:tcPr marL="60780" marR="60780" marT="30390" marB="303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dirty="0">
                          <a:solidFill>
                            <a:schemeClr val="bg1"/>
                          </a:solidFill>
                          <a:effectLst>
                            <a:outerShdw blurRad="38100" dist="38100" dir="2700000" algn="tl">
                              <a:srgbClr val="000000">
                                <a:alpha val="43137"/>
                              </a:srgbClr>
                            </a:outerShdw>
                          </a:effectLst>
                        </a:rPr>
                        <a:t>Apixaban</a:t>
                      </a:r>
                    </a:p>
                  </a:txBody>
                  <a:tcPr marL="60780" marR="60780" marT="30390" marB="303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26938"/>
                    </a:solidFill>
                  </a:tcPr>
                </a:tc>
                <a:tc>
                  <a:txBody>
                    <a:bodyPr/>
                    <a:lstStyle/>
                    <a:p>
                      <a:pPr algn="ctr"/>
                      <a:r>
                        <a:rPr lang="en-US" sz="1200" dirty="0">
                          <a:solidFill>
                            <a:schemeClr val="bg1"/>
                          </a:solidFill>
                          <a:effectLst>
                            <a:outerShdw blurRad="38100" dist="38100" dir="2700000" algn="tl">
                              <a:srgbClr val="000000">
                                <a:alpha val="43137"/>
                              </a:srgbClr>
                            </a:outerShdw>
                          </a:effectLst>
                        </a:rPr>
                        <a:t>VKA</a:t>
                      </a:r>
                    </a:p>
                  </a:txBody>
                  <a:tcPr marL="60780" marR="60780" marT="30390" marB="303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C6B9C"/>
                    </a:solidFill>
                  </a:tcPr>
                </a:tc>
                <a:tc>
                  <a:txBody>
                    <a:bodyPr/>
                    <a:lstStyle/>
                    <a:p>
                      <a:pPr algn="ctr"/>
                      <a:r>
                        <a:rPr lang="en-US" sz="1200" dirty="0">
                          <a:solidFill>
                            <a:schemeClr val="tx1"/>
                          </a:solidFill>
                          <a:effectLst/>
                        </a:rPr>
                        <a:t>HR </a:t>
                      </a:r>
                      <a:r>
                        <a:rPr lang="en-US" sz="1200" b="0" baseline="0" dirty="0">
                          <a:solidFill>
                            <a:schemeClr val="tx1"/>
                          </a:solidFill>
                          <a:effectLst/>
                        </a:rPr>
                        <a:t>(95% CI)</a:t>
                      </a:r>
                      <a:endParaRPr lang="en-US" sz="1200" b="0" dirty="0">
                        <a:solidFill>
                          <a:schemeClr val="tx1"/>
                        </a:solidFill>
                        <a:effectLst/>
                      </a:endParaRPr>
                    </a:p>
                  </a:txBody>
                  <a:tcPr marL="60780" marR="60780" marT="30390" marB="303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b="1" i="1" kern="1200" baseline="0" dirty="0">
                          <a:solidFill>
                            <a:schemeClr val="tx1"/>
                          </a:solidFill>
                          <a:effectLst/>
                          <a:latin typeface="+mn-lt"/>
                          <a:ea typeface="+mn-ea"/>
                          <a:cs typeface="+mn-cs"/>
                        </a:rPr>
                        <a:t>P</a:t>
                      </a:r>
                      <a:r>
                        <a:rPr lang="en-US" sz="1200" b="1" kern="1200" baseline="0" dirty="0">
                          <a:solidFill>
                            <a:schemeClr val="tx1"/>
                          </a:solidFill>
                          <a:effectLst/>
                          <a:latin typeface="+mn-lt"/>
                          <a:ea typeface="+mn-ea"/>
                          <a:cs typeface="+mn-cs"/>
                        </a:rPr>
                        <a:t>-value </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for interaction </a:t>
                      </a:r>
                    </a:p>
                  </a:txBody>
                  <a:tcPr marL="60780" marR="60780" marT="30390" marB="303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endParaRPr lang="en-US" sz="1200" b="1" kern="1200" baseline="0" dirty="0">
                        <a:solidFill>
                          <a:schemeClr val="tx1"/>
                        </a:solidFill>
                        <a:effectLst/>
                        <a:latin typeface="+mn-lt"/>
                        <a:ea typeface="+mn-ea"/>
                        <a:cs typeface="+mn-cs"/>
                      </a:endParaRPr>
                    </a:p>
                  </a:txBody>
                  <a:tcPr marL="60780" marR="60780" marT="30390" marB="3039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850189327"/>
                  </a:ext>
                </a:extLst>
              </a:tr>
              <a:tr h="265286">
                <a:tc gridSpan="4">
                  <a:txBody>
                    <a:bodyPr/>
                    <a:lstStyle/>
                    <a:p>
                      <a:r>
                        <a:rPr lang="en-US" sz="1200" b="1" dirty="0">
                          <a:solidFill>
                            <a:schemeClr val="bg1"/>
                          </a:solidFill>
                          <a:effectLst/>
                        </a:rPr>
                        <a:t>ISTH major/CRNM bleeding</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tc hMerge="1">
                  <a:txBody>
                    <a:bodyPr/>
                    <a:lstStyle/>
                    <a:p>
                      <a:endParaRPr lang="en-US" sz="1200" b="0" dirty="0">
                        <a:solidFill>
                          <a:schemeClr val="tx1"/>
                        </a:solidFill>
                        <a:effectLst/>
                      </a:endParaRPr>
                    </a:p>
                  </a:txBody>
                  <a:tcPr marL="81040" marR="81040" marT="40520" marB="40520" anchor="ctr"/>
                </a:tc>
                <a:tc>
                  <a:txBody>
                    <a:bodyPr/>
                    <a:lstStyle/>
                    <a:p>
                      <a:pPr algn="ctr"/>
                      <a:r>
                        <a:rPr lang="en-US" sz="1200" b="0" kern="1200" baseline="0" dirty="0">
                          <a:solidFill>
                            <a:schemeClr val="bg1"/>
                          </a:solidFill>
                          <a:effectLst/>
                          <a:latin typeface="+mn-lt"/>
                          <a:ea typeface="+mn-ea"/>
                          <a:cs typeface="+mn-cs"/>
                        </a:rPr>
                        <a:t>0.052</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200" b="0" kern="1200" baseline="0" dirty="0">
                        <a:solidFill>
                          <a:schemeClr val="bg1"/>
                        </a:solidFill>
                        <a:effectLst/>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35170646"/>
                  </a:ext>
                </a:extLst>
              </a:tr>
              <a:tr h="265286">
                <a:tc>
                  <a:txBody>
                    <a:bodyPr/>
                    <a:lstStyle/>
                    <a:p>
                      <a:pPr marL="0" indent="88900"/>
                      <a:r>
                        <a:rPr lang="en-US" sz="1200" dirty="0">
                          <a:effectLst/>
                        </a:rPr>
                        <a:t>ACS no PCI </a:t>
                      </a:r>
                      <a:endParaRPr lang="en-US" sz="1200" b="0" dirty="0">
                        <a:solidFill>
                          <a:schemeClr val="tx1"/>
                        </a:solidFill>
                        <a:effectLst/>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aseline="0" dirty="0">
                          <a:effectLst/>
                        </a:rPr>
                        <a:t>5.3%</a:t>
                      </a:r>
                      <a:endParaRPr lang="en-US" sz="1200" b="0" dirty="0">
                        <a:solidFill>
                          <a:schemeClr val="accent3"/>
                        </a:solidFill>
                        <a:effectLst/>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11.5%</a:t>
                      </a:r>
                      <a:endParaRPr kumimoji="0" lang="en-US" sz="1200" b="0" i="0" u="none" strike="noStrike" kern="1200" cap="none" spc="0" normalizeH="0" baseline="0" noProof="0" dirty="0">
                        <a:ln>
                          <a:noFill/>
                        </a:ln>
                        <a:solidFill>
                          <a:schemeClr val="bg2">
                            <a:lumMod val="65000"/>
                          </a:schemeClr>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0.44 (0.28, 0.68)</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5295662"/>
                  </a:ext>
                </a:extLst>
              </a:tr>
              <a:tr h="265286">
                <a:tc>
                  <a:txBody>
                    <a:bodyPr/>
                    <a:lstStyle/>
                    <a:p>
                      <a:pPr marL="0" indent="88900"/>
                      <a:r>
                        <a:rPr lang="en-US" sz="1200" baseline="0" dirty="0">
                          <a:effectLst/>
                        </a:rPr>
                        <a:t>ACS with PCI</a:t>
                      </a:r>
                      <a:r>
                        <a:rPr lang="en-US" sz="1200" dirty="0">
                          <a:effectLst/>
                        </a:rPr>
                        <a:t> </a:t>
                      </a:r>
                      <a:endParaRPr lang="en-US" sz="1200" b="0" dirty="0">
                        <a:solidFill>
                          <a:schemeClr val="tx1"/>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effectLst/>
                        </a:rPr>
                        <a:t>10.7%</a:t>
                      </a:r>
                      <a:endParaRPr lang="en-US" sz="1200" b="0" dirty="0">
                        <a:solidFill>
                          <a:schemeClr val="accent3"/>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effectLst/>
                        </a:rPr>
                        <a:t>15.0%</a:t>
                      </a:r>
                      <a:endParaRPr lang="en-US" sz="1200" b="0" dirty="0">
                        <a:solidFill>
                          <a:schemeClr val="bg2">
                            <a:lumMod val="65000"/>
                          </a:schemeClr>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effectLst/>
                        </a:rPr>
                        <a:t>0.68</a:t>
                      </a:r>
                      <a:r>
                        <a:rPr lang="en-US" sz="1200" baseline="0" dirty="0">
                          <a:effectLst/>
                        </a:rPr>
                        <a:t> </a:t>
                      </a:r>
                      <a:r>
                        <a:rPr lang="en-US" sz="1200" dirty="0">
                          <a:effectLst/>
                        </a:rPr>
                        <a:t>(0.52, 0.89)</a:t>
                      </a:r>
                      <a:endParaRPr lang="en-US" sz="1200" b="0" dirty="0">
                        <a:solidFill>
                          <a:schemeClr val="tx1"/>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1"/>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1"/>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6896912"/>
                  </a:ext>
                </a:extLst>
              </a:tr>
              <a:tr h="265286">
                <a:tc>
                  <a:txBody>
                    <a:bodyPr/>
                    <a:lstStyle/>
                    <a:p>
                      <a:pPr marL="0" marR="0" lvl="0" indent="8890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Elective PCI</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aseline="0" dirty="0">
                          <a:effectLst/>
                        </a:rPr>
                        <a:t>13.7%</a:t>
                      </a:r>
                      <a:endParaRPr lang="en-US" sz="1200" b="0" dirty="0">
                        <a:solidFill>
                          <a:schemeClr val="accent3"/>
                        </a:solidFill>
                        <a:effectLst/>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16.3%</a:t>
                      </a:r>
                      <a:endParaRPr kumimoji="0" lang="en-US" sz="1200" b="0" i="0" u="none" strike="noStrike" kern="1200" cap="none" spc="0" normalizeH="0" baseline="0" noProof="0" dirty="0">
                        <a:ln>
                          <a:noFill/>
                        </a:ln>
                        <a:solidFill>
                          <a:schemeClr val="bg2">
                            <a:lumMod val="65000"/>
                          </a:schemeClr>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0.82 (0.64, 1.04)</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895904"/>
                  </a:ext>
                </a:extLst>
              </a:tr>
              <a:tr h="26528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Death or </a:t>
                      </a:r>
                      <a:r>
                        <a:rPr kumimoji="0" lang="en-US" sz="1200" b="1" i="0" u="none" strike="noStrike" kern="1200" cap="none" spc="0" normalizeH="0" baseline="0" noProof="0" dirty="0" err="1">
                          <a:ln>
                            <a:noFill/>
                          </a:ln>
                          <a:solidFill>
                            <a:schemeClr val="bg1"/>
                          </a:solidFill>
                          <a:effectLst/>
                          <a:uLnTx/>
                          <a:uFillTx/>
                          <a:latin typeface="+mn-lt"/>
                          <a:ea typeface="+mn-ea"/>
                          <a:cs typeface="+mn-cs"/>
                        </a:rPr>
                        <a:t>hospitalisation</a:t>
                      </a:r>
                      <a:endParaRPr kumimoji="0" lang="en-US" sz="1200" b="1" i="0" u="none" strike="noStrike" kern="1200" cap="none" spc="0" normalizeH="0" baseline="0" noProof="0" dirty="0">
                        <a:ln>
                          <a:noFill/>
                        </a:ln>
                        <a:solidFill>
                          <a:schemeClr val="bg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600" b="0" dirty="0">
                        <a:solidFill>
                          <a:schemeClr val="accent3"/>
                        </a:solidFill>
                        <a:effectLst/>
                      </a:endParaRPr>
                    </a:p>
                  </a:txBody>
                  <a:tcPr marL="81040" marR="81040" marT="40520" marB="405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2">
                            <a:lumMod val="65000"/>
                          </a:schemeClr>
                        </a:solidFill>
                        <a:effectLst/>
                        <a:uLnTx/>
                        <a:uFillTx/>
                        <a:latin typeface="+mn-lt"/>
                        <a:ea typeface="+mn-ea"/>
                        <a:cs typeface="+mn-cs"/>
                      </a:endParaRPr>
                    </a:p>
                  </a:txBody>
                  <a:tcPr marL="81040" marR="81040" marT="40520" marB="405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L="81040" marR="81040" marT="40520" marB="405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0.345</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92254834"/>
                  </a:ext>
                </a:extLst>
              </a:tr>
              <a:tr h="265286">
                <a:tc>
                  <a:txBody>
                    <a:bodyPr/>
                    <a:lstStyle/>
                    <a:p>
                      <a:pPr marL="0" marR="0" lvl="0" indent="88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ACS no PCI</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tx1"/>
                          </a:solidFill>
                          <a:effectLst/>
                        </a:rPr>
                        <a:t>17.7%</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24.4%</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0.71 (0.54, 0.92)</a:t>
                      </a: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1312686"/>
                  </a:ext>
                </a:extLst>
              </a:tr>
              <a:tr h="265286">
                <a:tc>
                  <a:txBody>
                    <a:bodyPr/>
                    <a:lstStyle/>
                    <a:p>
                      <a:pPr marL="0" marR="0" lvl="0" indent="88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ACI with PCI</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tx1"/>
                          </a:solidFill>
                          <a:effectLst/>
                        </a:rPr>
                        <a:t>26.2%</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28.8%</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0.88 (0.74, 1.06)</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4803839"/>
                  </a:ext>
                </a:extLst>
              </a:tr>
              <a:tr h="265286">
                <a:tc>
                  <a:txBody>
                    <a:bodyPr/>
                    <a:lstStyle/>
                    <a:p>
                      <a:pPr marL="0" marR="0" lvl="0" indent="88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Elective PCI</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tx1"/>
                          </a:solidFill>
                          <a:effectLst/>
                        </a:rPr>
                        <a:t>24.5%</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27.6%</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0.87 (0.72, 1.04)</a:t>
                      </a: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60780" marR="60780" marT="30390" marB="30390" anchor="ctr">
                    <a:lnL w="12700" cmpd="sng">
                      <a:noFill/>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6052353"/>
                  </a:ext>
                </a:extLst>
              </a:tr>
            </a:tbl>
          </a:graphicData>
        </a:graphic>
      </p:graphicFrame>
      <p:sp>
        <p:nvSpPr>
          <p:cNvPr id="25" name="Rectangle: Rounded Corners 24">
            <a:extLst>
              <a:ext uri="{FF2B5EF4-FFF2-40B4-BE49-F238E27FC236}">
                <a16:creationId xmlns:a16="http://schemas.microsoft.com/office/drawing/2014/main" id="{065146C0-137A-4820-A7B6-A1BC6C2DBE27}"/>
              </a:ext>
            </a:extLst>
          </p:cNvPr>
          <p:cNvSpPr/>
          <p:nvPr/>
        </p:nvSpPr>
        <p:spPr>
          <a:xfrm>
            <a:off x="322118" y="5327649"/>
            <a:ext cx="8627009" cy="340519"/>
          </a:xfrm>
          <a:prstGeom prst="roundRect">
            <a:avLst/>
          </a:prstGeom>
          <a:solidFill>
            <a:schemeClr val="accent6">
              <a:lumMod val="40000"/>
              <a:lumOff val="60000"/>
            </a:schemeClr>
          </a:solidFill>
          <a:ln w="19050" cap="flat" cmpd="sng" algn="ctr">
            <a:solidFill>
              <a:schemeClr val="tx2"/>
            </a:solidFill>
            <a:prstDash val="solid"/>
          </a:ln>
          <a:effectLst/>
        </p:spPr>
        <p:txBody>
          <a:bodyPr wrap="square">
            <a:spAutoFit/>
          </a:bodyPr>
          <a:lstStyle/>
          <a:p>
            <a:pPr algn="ctr" defTabSz="685783" eaLnBrk="0" fontAlgn="base" hangingPunct="0">
              <a:spcBef>
                <a:spcPct val="0"/>
              </a:spcBef>
              <a:spcAft>
                <a:spcPct val="0"/>
              </a:spcAft>
              <a:defRPr/>
            </a:pPr>
            <a:r>
              <a:rPr lang="cs-CZ" sz="1400" b="1" kern="0" dirty="0">
                <a:solidFill>
                  <a:srgbClr val="030303"/>
                </a:solidFill>
                <a:latin typeface="Calibri"/>
                <a:ea typeface="ＭＳ Ｐゴシック" pitchFamily="34" charset="-128"/>
                <a:cs typeface="Arial" panose="020B0604020202020204" pitchFamily="34" charset="0"/>
              </a:rPr>
              <a:t>Studie </a:t>
            </a:r>
            <a:r>
              <a:rPr lang="en-GB" sz="1400" b="1" kern="0" dirty="0">
                <a:solidFill>
                  <a:srgbClr val="030303"/>
                </a:solidFill>
                <a:latin typeface="Calibri"/>
                <a:ea typeface="ＭＳ Ｐゴシック" pitchFamily="34" charset="-128"/>
                <a:cs typeface="Arial" panose="020B0604020202020204" pitchFamily="34" charset="0"/>
              </a:rPr>
              <a:t>AUGUSTUS </a:t>
            </a:r>
            <a:r>
              <a:rPr lang="cs-CZ" sz="1400" b="1" kern="0" dirty="0">
                <a:solidFill>
                  <a:srgbClr val="030303"/>
                </a:solidFill>
                <a:latin typeface="Calibri"/>
                <a:ea typeface="ＭＳ Ｐゴシック" pitchFamily="34" charset="-128"/>
                <a:cs typeface="Arial" panose="020B0604020202020204" pitchFamily="34" charset="0"/>
              </a:rPr>
              <a:t> neměla statistickou sílu k porovnání účinnosti jednotlivých skupin</a:t>
            </a:r>
            <a:endParaRPr lang="en-GB" sz="1400" b="1" kern="0" dirty="0">
              <a:solidFill>
                <a:srgbClr val="030303"/>
              </a:solidFill>
              <a:latin typeface="Calibri"/>
              <a:ea typeface="ＭＳ Ｐゴシック" pitchFamily="34" charset="-128"/>
              <a:cs typeface="Arial" panose="020B0604020202020204" pitchFamily="34" charset="0"/>
            </a:endParaRPr>
          </a:p>
        </p:txBody>
      </p:sp>
      <p:grpSp>
        <p:nvGrpSpPr>
          <p:cNvPr id="29" name="Group 28">
            <a:extLst>
              <a:ext uri="{FF2B5EF4-FFF2-40B4-BE49-F238E27FC236}">
                <a16:creationId xmlns:a16="http://schemas.microsoft.com/office/drawing/2014/main" id="{3C065648-B58E-48C6-A214-220D77FFCB21}"/>
              </a:ext>
            </a:extLst>
          </p:cNvPr>
          <p:cNvGrpSpPr/>
          <p:nvPr/>
        </p:nvGrpSpPr>
        <p:grpSpPr>
          <a:xfrm>
            <a:off x="4832886" y="4527737"/>
            <a:ext cx="386645" cy="270360"/>
            <a:chOff x="7883190" y="4733116"/>
            <a:chExt cx="515527" cy="360480"/>
          </a:xfrm>
        </p:grpSpPr>
        <p:cxnSp>
          <p:nvCxnSpPr>
            <p:cNvPr id="27" name="Straight Connector 26">
              <a:extLst>
                <a:ext uri="{FF2B5EF4-FFF2-40B4-BE49-F238E27FC236}">
                  <a16:creationId xmlns:a16="http://schemas.microsoft.com/office/drawing/2014/main" id="{3897A8FE-12EB-43E2-8F41-A554CB4E0F0F}"/>
                </a:ext>
              </a:extLst>
            </p:cNvPr>
            <p:cNvCxnSpPr>
              <a:cxnSpLocks/>
            </p:cNvCxnSpPr>
            <p:nvPr/>
          </p:nvCxnSpPr>
          <p:spPr bwMode="auto">
            <a:xfrm rot="5400000" flipH="1">
              <a:off x="8104952" y="4769116"/>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71538B20-D7C3-4FF9-AA4A-58DC7DC0844A}"/>
                </a:ext>
              </a:extLst>
            </p:cNvPr>
            <p:cNvSpPr txBox="1"/>
            <p:nvPr/>
          </p:nvSpPr>
          <p:spPr>
            <a:xfrm>
              <a:off x="7883190" y="4785820"/>
              <a:ext cx="515527" cy="307776"/>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0.25</a:t>
              </a:r>
            </a:p>
          </p:txBody>
        </p:sp>
      </p:grpSp>
      <p:grpSp>
        <p:nvGrpSpPr>
          <p:cNvPr id="30" name="Group 29">
            <a:extLst>
              <a:ext uri="{FF2B5EF4-FFF2-40B4-BE49-F238E27FC236}">
                <a16:creationId xmlns:a16="http://schemas.microsoft.com/office/drawing/2014/main" id="{29DC2F92-93C2-4ECC-A784-65D5330C26FF}"/>
              </a:ext>
            </a:extLst>
          </p:cNvPr>
          <p:cNvGrpSpPr/>
          <p:nvPr/>
        </p:nvGrpSpPr>
        <p:grpSpPr>
          <a:xfrm>
            <a:off x="5803126" y="4527737"/>
            <a:ext cx="328937" cy="270360"/>
            <a:chOff x="7921662" y="4733116"/>
            <a:chExt cx="438583" cy="360480"/>
          </a:xfrm>
        </p:grpSpPr>
        <p:cxnSp>
          <p:nvCxnSpPr>
            <p:cNvPr id="31" name="Straight Connector 30">
              <a:extLst>
                <a:ext uri="{FF2B5EF4-FFF2-40B4-BE49-F238E27FC236}">
                  <a16:creationId xmlns:a16="http://schemas.microsoft.com/office/drawing/2014/main" id="{3FE9186F-C16A-4222-811C-056B5B133880}"/>
                </a:ext>
              </a:extLst>
            </p:cNvPr>
            <p:cNvCxnSpPr>
              <a:cxnSpLocks/>
            </p:cNvCxnSpPr>
            <p:nvPr/>
          </p:nvCxnSpPr>
          <p:spPr bwMode="auto">
            <a:xfrm rot="5400000" flipH="1">
              <a:off x="8104952" y="4769116"/>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TextBox 31">
              <a:extLst>
                <a:ext uri="{FF2B5EF4-FFF2-40B4-BE49-F238E27FC236}">
                  <a16:creationId xmlns:a16="http://schemas.microsoft.com/office/drawing/2014/main" id="{326EB16B-A341-438E-835B-3C10815F0474}"/>
                </a:ext>
              </a:extLst>
            </p:cNvPr>
            <p:cNvSpPr txBox="1"/>
            <p:nvPr/>
          </p:nvSpPr>
          <p:spPr>
            <a:xfrm>
              <a:off x="7921662" y="4785820"/>
              <a:ext cx="438583" cy="307776"/>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0.5</a:t>
              </a:r>
            </a:p>
          </p:txBody>
        </p:sp>
      </p:grpSp>
      <p:grpSp>
        <p:nvGrpSpPr>
          <p:cNvPr id="33" name="Group 32">
            <a:extLst>
              <a:ext uri="{FF2B5EF4-FFF2-40B4-BE49-F238E27FC236}">
                <a16:creationId xmlns:a16="http://schemas.microsoft.com/office/drawing/2014/main" id="{D8193832-2712-4E2D-ABB5-3C4437DA625F}"/>
              </a:ext>
            </a:extLst>
          </p:cNvPr>
          <p:cNvGrpSpPr/>
          <p:nvPr/>
        </p:nvGrpSpPr>
        <p:grpSpPr>
          <a:xfrm>
            <a:off x="6787807" y="2667000"/>
            <a:ext cx="242374" cy="2131097"/>
            <a:chOff x="7979370" y="2252134"/>
            <a:chExt cx="323164" cy="2841462"/>
          </a:xfrm>
        </p:grpSpPr>
        <p:cxnSp>
          <p:nvCxnSpPr>
            <p:cNvPr id="34" name="Straight Connector 33">
              <a:extLst>
                <a:ext uri="{FF2B5EF4-FFF2-40B4-BE49-F238E27FC236}">
                  <a16:creationId xmlns:a16="http://schemas.microsoft.com/office/drawing/2014/main" id="{0A99AB3E-6F84-4795-8C42-8D931026B83F}"/>
                </a:ext>
              </a:extLst>
            </p:cNvPr>
            <p:cNvCxnSpPr>
              <a:cxnSpLocks/>
            </p:cNvCxnSpPr>
            <p:nvPr/>
          </p:nvCxnSpPr>
          <p:spPr bwMode="auto">
            <a:xfrm rot="5400000" flipH="1">
              <a:off x="8104952" y="4769116"/>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a:extLst>
                <a:ext uri="{FF2B5EF4-FFF2-40B4-BE49-F238E27FC236}">
                  <a16:creationId xmlns:a16="http://schemas.microsoft.com/office/drawing/2014/main" id="{05CEDCD7-195C-40B7-A2C6-FF724CEE1444}"/>
                </a:ext>
              </a:extLst>
            </p:cNvPr>
            <p:cNvSpPr txBox="1"/>
            <p:nvPr/>
          </p:nvSpPr>
          <p:spPr>
            <a:xfrm>
              <a:off x="7979370" y="4785820"/>
              <a:ext cx="323164" cy="307776"/>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1</a:t>
              </a:r>
            </a:p>
          </p:txBody>
        </p:sp>
        <p:cxnSp>
          <p:nvCxnSpPr>
            <p:cNvPr id="42" name="Straight Connector 41">
              <a:extLst>
                <a:ext uri="{FF2B5EF4-FFF2-40B4-BE49-F238E27FC236}">
                  <a16:creationId xmlns:a16="http://schemas.microsoft.com/office/drawing/2014/main" id="{33B0B149-EBC4-4B4C-A91B-68C31703DCFB}"/>
                </a:ext>
              </a:extLst>
            </p:cNvPr>
            <p:cNvCxnSpPr>
              <a:cxnSpLocks/>
            </p:cNvCxnSpPr>
            <p:nvPr/>
          </p:nvCxnSpPr>
          <p:spPr bwMode="auto">
            <a:xfrm flipV="1">
              <a:off x="8140952" y="3670301"/>
              <a:ext cx="0" cy="1062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2C5D37D5-5162-4A8A-8031-27FD19F3E6C8}"/>
                </a:ext>
              </a:extLst>
            </p:cNvPr>
            <p:cNvCxnSpPr>
              <a:cxnSpLocks/>
            </p:cNvCxnSpPr>
            <p:nvPr/>
          </p:nvCxnSpPr>
          <p:spPr bwMode="auto">
            <a:xfrm flipV="1">
              <a:off x="8140952" y="2252134"/>
              <a:ext cx="0" cy="1062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36" name="Group 35">
            <a:extLst>
              <a:ext uri="{FF2B5EF4-FFF2-40B4-BE49-F238E27FC236}">
                <a16:creationId xmlns:a16="http://schemas.microsoft.com/office/drawing/2014/main" id="{D7D3933A-F746-49EF-9330-B6133689EE03}"/>
              </a:ext>
            </a:extLst>
          </p:cNvPr>
          <p:cNvGrpSpPr/>
          <p:nvPr/>
        </p:nvGrpSpPr>
        <p:grpSpPr>
          <a:xfrm>
            <a:off x="7729195" y="4527737"/>
            <a:ext cx="242374" cy="270360"/>
            <a:chOff x="7979370" y="4733116"/>
            <a:chExt cx="323164" cy="360480"/>
          </a:xfrm>
        </p:grpSpPr>
        <p:cxnSp>
          <p:nvCxnSpPr>
            <p:cNvPr id="37" name="Straight Connector 36">
              <a:extLst>
                <a:ext uri="{FF2B5EF4-FFF2-40B4-BE49-F238E27FC236}">
                  <a16:creationId xmlns:a16="http://schemas.microsoft.com/office/drawing/2014/main" id="{56422C95-455E-4D15-BC4A-DC312BFBF743}"/>
                </a:ext>
              </a:extLst>
            </p:cNvPr>
            <p:cNvCxnSpPr>
              <a:cxnSpLocks/>
            </p:cNvCxnSpPr>
            <p:nvPr/>
          </p:nvCxnSpPr>
          <p:spPr bwMode="auto">
            <a:xfrm rot="5400000" flipH="1">
              <a:off x="8104952" y="4769116"/>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62B5B36C-452B-470B-B6AD-ABAD14637C67}"/>
                </a:ext>
              </a:extLst>
            </p:cNvPr>
            <p:cNvSpPr txBox="1"/>
            <p:nvPr/>
          </p:nvSpPr>
          <p:spPr>
            <a:xfrm>
              <a:off x="7979370" y="4785820"/>
              <a:ext cx="323164" cy="307776"/>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2</a:t>
              </a:r>
            </a:p>
          </p:txBody>
        </p:sp>
      </p:grpSp>
      <p:grpSp>
        <p:nvGrpSpPr>
          <p:cNvPr id="39" name="Group 38">
            <a:extLst>
              <a:ext uri="{FF2B5EF4-FFF2-40B4-BE49-F238E27FC236}">
                <a16:creationId xmlns:a16="http://schemas.microsoft.com/office/drawing/2014/main" id="{39B3531E-974C-4D49-9AB8-0CF7392F5FE6}"/>
              </a:ext>
            </a:extLst>
          </p:cNvPr>
          <p:cNvGrpSpPr/>
          <p:nvPr/>
        </p:nvGrpSpPr>
        <p:grpSpPr>
          <a:xfrm>
            <a:off x="8670582" y="4527737"/>
            <a:ext cx="242374" cy="270360"/>
            <a:chOff x="7979370" y="4733116"/>
            <a:chExt cx="323164" cy="360480"/>
          </a:xfrm>
        </p:grpSpPr>
        <p:cxnSp>
          <p:nvCxnSpPr>
            <p:cNvPr id="40" name="Straight Connector 39">
              <a:extLst>
                <a:ext uri="{FF2B5EF4-FFF2-40B4-BE49-F238E27FC236}">
                  <a16:creationId xmlns:a16="http://schemas.microsoft.com/office/drawing/2014/main" id="{AF9E0A31-D73C-414B-BAE5-007894DDAC1E}"/>
                </a:ext>
              </a:extLst>
            </p:cNvPr>
            <p:cNvCxnSpPr>
              <a:cxnSpLocks/>
            </p:cNvCxnSpPr>
            <p:nvPr/>
          </p:nvCxnSpPr>
          <p:spPr bwMode="auto">
            <a:xfrm rot="5400000" flipH="1">
              <a:off x="8104952" y="4769116"/>
              <a:ext cx="7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DD6A5FB0-669E-4558-B405-C18F19A353E8}"/>
                </a:ext>
              </a:extLst>
            </p:cNvPr>
            <p:cNvSpPr txBox="1"/>
            <p:nvPr/>
          </p:nvSpPr>
          <p:spPr>
            <a:xfrm>
              <a:off x="7979370" y="4785820"/>
              <a:ext cx="323164" cy="307776"/>
            </a:xfrm>
            <a:prstGeom prst="rect">
              <a:avLst/>
            </a:prstGeom>
            <a:noFill/>
          </p:spPr>
          <p:txBody>
            <a:bodyPr wrap="none" rtlCol="0" anchor="ctr">
              <a:spAutoFit/>
            </a:bodyPr>
            <a:lstStyle/>
            <a:p>
              <a:pPr algn="ctr" defTabSz="685783" fontAlgn="base">
                <a:spcBef>
                  <a:spcPct val="0"/>
                </a:spcBef>
                <a:spcAft>
                  <a:spcPct val="0"/>
                </a:spcAft>
                <a:defRPr/>
              </a:pPr>
              <a:r>
                <a:rPr lang="en-GB" sz="900" dirty="0">
                  <a:solidFill>
                    <a:srgbClr val="030303"/>
                  </a:solidFill>
                  <a:latin typeface="Calibri"/>
                  <a:ea typeface="ＭＳ Ｐゴシック" pitchFamily="34" charset="-128"/>
                  <a:cs typeface="Arial" panose="020B0604020202020204" pitchFamily="34" charset="0"/>
                </a:rPr>
                <a:t>4</a:t>
              </a:r>
            </a:p>
          </p:txBody>
        </p:sp>
      </p:grpSp>
      <p:grpSp>
        <p:nvGrpSpPr>
          <p:cNvPr id="49" name="Group 48">
            <a:extLst>
              <a:ext uri="{FF2B5EF4-FFF2-40B4-BE49-F238E27FC236}">
                <a16:creationId xmlns:a16="http://schemas.microsoft.com/office/drawing/2014/main" id="{15A9B136-390F-4F14-8642-49A887F3AE6C}"/>
              </a:ext>
            </a:extLst>
          </p:cNvPr>
          <p:cNvGrpSpPr/>
          <p:nvPr/>
        </p:nvGrpSpPr>
        <p:grpSpPr>
          <a:xfrm>
            <a:off x="6557962" y="4900613"/>
            <a:ext cx="700088" cy="0"/>
            <a:chOff x="8629650" y="4705350"/>
            <a:chExt cx="933450" cy="0"/>
          </a:xfrm>
        </p:grpSpPr>
        <p:cxnSp>
          <p:nvCxnSpPr>
            <p:cNvPr id="47" name="Straight Arrow Connector 46">
              <a:extLst>
                <a:ext uri="{FF2B5EF4-FFF2-40B4-BE49-F238E27FC236}">
                  <a16:creationId xmlns:a16="http://schemas.microsoft.com/office/drawing/2014/main" id="{F1EA7104-392D-4CF2-8FC1-15205659EE32}"/>
                </a:ext>
              </a:extLst>
            </p:cNvPr>
            <p:cNvCxnSpPr/>
            <p:nvPr/>
          </p:nvCxnSpPr>
          <p:spPr>
            <a:xfrm flipH="1">
              <a:off x="8629650" y="4705350"/>
              <a:ext cx="361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C321C7-239B-457C-8F28-2EF567FA1ECA}"/>
                </a:ext>
              </a:extLst>
            </p:cNvPr>
            <p:cNvCxnSpPr>
              <a:cxnSpLocks/>
            </p:cNvCxnSpPr>
            <p:nvPr/>
          </p:nvCxnSpPr>
          <p:spPr>
            <a:xfrm>
              <a:off x="9201150" y="4705350"/>
              <a:ext cx="361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A31F87A7-0A13-4F58-8277-A373DDF814B7}"/>
              </a:ext>
            </a:extLst>
          </p:cNvPr>
          <p:cNvSpPr txBox="1"/>
          <p:nvPr/>
        </p:nvSpPr>
        <p:spPr>
          <a:xfrm>
            <a:off x="5064075" y="4757394"/>
            <a:ext cx="1473738" cy="307777"/>
          </a:xfrm>
          <a:prstGeom prst="rect">
            <a:avLst/>
          </a:prstGeom>
          <a:noFill/>
        </p:spPr>
        <p:txBody>
          <a:bodyPr wrap="none" rtlCol="0" anchor="ctr">
            <a:spAutoFit/>
          </a:bodyPr>
          <a:lstStyle/>
          <a:p>
            <a:pPr algn="r" defTabSz="685783" fontAlgn="base">
              <a:spcBef>
                <a:spcPct val="0"/>
              </a:spcBef>
              <a:spcAft>
                <a:spcPct val="0"/>
              </a:spcAft>
              <a:defRPr/>
            </a:pPr>
            <a:r>
              <a:rPr lang="en-GB" sz="1400" b="1" dirty="0">
                <a:solidFill>
                  <a:srgbClr val="030303"/>
                </a:solidFill>
                <a:latin typeface="Calibri"/>
                <a:ea typeface="ＭＳ Ｐゴシック" pitchFamily="34" charset="-128"/>
                <a:cs typeface="Arial" panose="020B0604020202020204" pitchFamily="34" charset="0"/>
              </a:rPr>
              <a:t>Favours apixaban</a:t>
            </a:r>
          </a:p>
        </p:txBody>
      </p:sp>
      <p:sp>
        <p:nvSpPr>
          <p:cNvPr id="51" name="TextBox 50">
            <a:extLst>
              <a:ext uri="{FF2B5EF4-FFF2-40B4-BE49-F238E27FC236}">
                <a16:creationId xmlns:a16="http://schemas.microsoft.com/office/drawing/2014/main" id="{C14B54AC-3E80-43A1-AFD3-F104456F4F60}"/>
              </a:ext>
            </a:extLst>
          </p:cNvPr>
          <p:cNvSpPr txBox="1"/>
          <p:nvPr/>
        </p:nvSpPr>
        <p:spPr>
          <a:xfrm>
            <a:off x="7301696" y="4757394"/>
            <a:ext cx="1109471" cy="307777"/>
          </a:xfrm>
          <a:prstGeom prst="rect">
            <a:avLst/>
          </a:prstGeom>
          <a:noFill/>
        </p:spPr>
        <p:txBody>
          <a:bodyPr wrap="none" rtlCol="0" anchor="ctr">
            <a:spAutoFit/>
          </a:bodyPr>
          <a:lstStyle/>
          <a:p>
            <a:pPr defTabSz="685783" fontAlgn="base">
              <a:spcBef>
                <a:spcPct val="0"/>
              </a:spcBef>
              <a:spcAft>
                <a:spcPct val="0"/>
              </a:spcAft>
              <a:defRPr/>
            </a:pPr>
            <a:r>
              <a:rPr lang="en-GB" sz="1400" b="1" dirty="0">
                <a:solidFill>
                  <a:srgbClr val="030303"/>
                </a:solidFill>
                <a:latin typeface="Calibri"/>
                <a:ea typeface="ＭＳ Ｐゴシック" pitchFamily="34" charset="-128"/>
                <a:cs typeface="Arial" panose="020B0604020202020204" pitchFamily="34" charset="0"/>
              </a:rPr>
              <a:t>Favours VKA</a:t>
            </a:r>
          </a:p>
        </p:txBody>
      </p:sp>
      <p:cxnSp>
        <p:nvCxnSpPr>
          <p:cNvPr id="52" name="Straight Connector 51">
            <a:extLst>
              <a:ext uri="{FF2B5EF4-FFF2-40B4-BE49-F238E27FC236}">
                <a16:creationId xmlns:a16="http://schemas.microsoft.com/office/drawing/2014/main" id="{62E37D23-3872-4090-B7CA-F5FB3C68F0F6}"/>
              </a:ext>
            </a:extLst>
          </p:cNvPr>
          <p:cNvCxnSpPr>
            <a:cxnSpLocks/>
          </p:cNvCxnSpPr>
          <p:nvPr/>
        </p:nvCxnSpPr>
        <p:spPr>
          <a:xfrm>
            <a:off x="5174935" y="2808926"/>
            <a:ext cx="1204541" cy="0"/>
          </a:xfrm>
          <a:prstGeom prst="line">
            <a:avLst/>
          </a:prstGeom>
          <a:solidFill>
            <a:schemeClr val="tx1"/>
          </a:solidFill>
          <a:ln w="28575" cap="flat" cmpd="sng" algn="ctr">
            <a:solidFill>
              <a:srgbClr val="76174F"/>
            </a:solidFill>
            <a:prstDash val="solid"/>
          </a:ln>
          <a:effectLst/>
        </p:spPr>
      </p:cxnSp>
      <p:sp>
        <p:nvSpPr>
          <p:cNvPr id="53" name="Rectangle 52">
            <a:extLst>
              <a:ext uri="{FF2B5EF4-FFF2-40B4-BE49-F238E27FC236}">
                <a16:creationId xmlns:a16="http://schemas.microsoft.com/office/drawing/2014/main" id="{A93D35F7-BDB9-475C-BCBD-21191E259173}"/>
              </a:ext>
            </a:extLst>
          </p:cNvPr>
          <p:cNvSpPr/>
          <p:nvPr/>
        </p:nvSpPr>
        <p:spPr bwMode="auto">
          <a:xfrm>
            <a:off x="5714282" y="2746851"/>
            <a:ext cx="129600" cy="128838"/>
          </a:xfrm>
          <a:prstGeom prst="rect">
            <a:avLst/>
          </a:prstGeom>
          <a:solidFill>
            <a:srgbClr val="76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24224" eaLnBrk="0" hangingPunct="0">
              <a:defRPr/>
            </a:pPr>
            <a:endParaRPr lang="en-GB" sz="1100" dirty="0">
              <a:solidFill>
                <a:srgbClr val="76004B"/>
              </a:solidFill>
              <a:latin typeface="Calibri"/>
            </a:endParaRPr>
          </a:p>
        </p:txBody>
      </p:sp>
      <p:cxnSp>
        <p:nvCxnSpPr>
          <p:cNvPr id="54" name="Straight Connector 53">
            <a:extLst>
              <a:ext uri="{FF2B5EF4-FFF2-40B4-BE49-F238E27FC236}">
                <a16:creationId xmlns:a16="http://schemas.microsoft.com/office/drawing/2014/main" id="{A300096E-B120-4BB8-A96C-103624EDB01C}"/>
              </a:ext>
            </a:extLst>
          </p:cNvPr>
          <p:cNvCxnSpPr>
            <a:cxnSpLocks/>
          </p:cNvCxnSpPr>
          <p:nvPr/>
        </p:nvCxnSpPr>
        <p:spPr>
          <a:xfrm>
            <a:off x="6006595" y="3073244"/>
            <a:ext cx="741371" cy="0"/>
          </a:xfrm>
          <a:prstGeom prst="line">
            <a:avLst/>
          </a:prstGeom>
          <a:solidFill>
            <a:schemeClr val="tx1"/>
          </a:solidFill>
          <a:ln w="28575" cap="flat" cmpd="sng" algn="ctr">
            <a:solidFill>
              <a:srgbClr val="76174F"/>
            </a:solidFill>
            <a:prstDash val="solid"/>
          </a:ln>
          <a:effectLst/>
        </p:spPr>
      </p:cxnSp>
      <p:sp>
        <p:nvSpPr>
          <p:cNvPr id="55" name="Rectangle 54">
            <a:extLst>
              <a:ext uri="{FF2B5EF4-FFF2-40B4-BE49-F238E27FC236}">
                <a16:creationId xmlns:a16="http://schemas.microsoft.com/office/drawing/2014/main" id="{79B2DAFE-AAE0-4B1A-A265-62E5905F4BA0}"/>
              </a:ext>
            </a:extLst>
          </p:cNvPr>
          <p:cNvSpPr/>
          <p:nvPr/>
        </p:nvSpPr>
        <p:spPr bwMode="auto">
          <a:xfrm>
            <a:off x="6305401" y="3011170"/>
            <a:ext cx="129600" cy="128838"/>
          </a:xfrm>
          <a:prstGeom prst="rect">
            <a:avLst/>
          </a:prstGeom>
          <a:solidFill>
            <a:srgbClr val="76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24224" eaLnBrk="0" hangingPunct="0">
              <a:defRPr/>
            </a:pPr>
            <a:endParaRPr lang="en-GB" sz="1100" dirty="0">
              <a:solidFill>
                <a:srgbClr val="76004B"/>
              </a:solidFill>
              <a:latin typeface="Calibri"/>
            </a:endParaRPr>
          </a:p>
        </p:txBody>
      </p:sp>
      <p:cxnSp>
        <p:nvCxnSpPr>
          <p:cNvPr id="56" name="Straight Connector 55">
            <a:extLst>
              <a:ext uri="{FF2B5EF4-FFF2-40B4-BE49-F238E27FC236}">
                <a16:creationId xmlns:a16="http://schemas.microsoft.com/office/drawing/2014/main" id="{E97BE6E2-A389-4B4E-BFE3-55F6664EB6ED}"/>
              </a:ext>
            </a:extLst>
          </p:cNvPr>
          <p:cNvCxnSpPr>
            <a:cxnSpLocks/>
          </p:cNvCxnSpPr>
          <p:nvPr/>
        </p:nvCxnSpPr>
        <p:spPr>
          <a:xfrm>
            <a:off x="6290639" y="3330419"/>
            <a:ext cx="667161" cy="0"/>
          </a:xfrm>
          <a:prstGeom prst="line">
            <a:avLst/>
          </a:prstGeom>
          <a:solidFill>
            <a:schemeClr val="tx1"/>
          </a:solidFill>
          <a:ln w="28575" cap="flat" cmpd="sng" algn="ctr">
            <a:solidFill>
              <a:srgbClr val="76174F"/>
            </a:solidFill>
            <a:prstDash val="solid"/>
          </a:ln>
          <a:effectLst/>
        </p:spPr>
      </p:cxnSp>
      <p:sp>
        <p:nvSpPr>
          <p:cNvPr id="57" name="Rectangle 56">
            <a:extLst>
              <a:ext uri="{FF2B5EF4-FFF2-40B4-BE49-F238E27FC236}">
                <a16:creationId xmlns:a16="http://schemas.microsoft.com/office/drawing/2014/main" id="{27D74CD0-F112-4F5A-8FEF-A18611080BC5}"/>
              </a:ext>
            </a:extLst>
          </p:cNvPr>
          <p:cNvSpPr/>
          <p:nvPr/>
        </p:nvSpPr>
        <p:spPr bwMode="auto">
          <a:xfrm>
            <a:off x="6556178" y="3268345"/>
            <a:ext cx="129600" cy="128838"/>
          </a:xfrm>
          <a:prstGeom prst="rect">
            <a:avLst/>
          </a:prstGeom>
          <a:solidFill>
            <a:srgbClr val="76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24224" eaLnBrk="0" hangingPunct="0">
              <a:defRPr/>
            </a:pPr>
            <a:endParaRPr lang="en-GB" sz="1100" dirty="0">
              <a:solidFill>
                <a:srgbClr val="76004B"/>
              </a:solidFill>
              <a:latin typeface="Calibri"/>
            </a:endParaRPr>
          </a:p>
        </p:txBody>
      </p:sp>
      <p:cxnSp>
        <p:nvCxnSpPr>
          <p:cNvPr id="58" name="Straight Connector 57">
            <a:extLst>
              <a:ext uri="{FF2B5EF4-FFF2-40B4-BE49-F238E27FC236}">
                <a16:creationId xmlns:a16="http://schemas.microsoft.com/office/drawing/2014/main" id="{D1993722-0307-4975-B9E9-79325D1493F2}"/>
              </a:ext>
            </a:extLst>
          </p:cNvPr>
          <p:cNvCxnSpPr>
            <a:cxnSpLocks/>
          </p:cNvCxnSpPr>
          <p:nvPr/>
        </p:nvCxnSpPr>
        <p:spPr>
          <a:xfrm>
            <a:off x="6057774" y="3873344"/>
            <a:ext cx="728576" cy="0"/>
          </a:xfrm>
          <a:prstGeom prst="line">
            <a:avLst/>
          </a:prstGeom>
          <a:solidFill>
            <a:schemeClr val="tx1"/>
          </a:solidFill>
          <a:ln w="28575" cap="flat" cmpd="sng" algn="ctr">
            <a:solidFill>
              <a:srgbClr val="76174F"/>
            </a:solidFill>
            <a:prstDash val="solid"/>
          </a:ln>
          <a:effectLst/>
        </p:spPr>
      </p:cxnSp>
      <p:sp>
        <p:nvSpPr>
          <p:cNvPr id="59" name="Rectangle 58">
            <a:extLst>
              <a:ext uri="{FF2B5EF4-FFF2-40B4-BE49-F238E27FC236}">
                <a16:creationId xmlns:a16="http://schemas.microsoft.com/office/drawing/2014/main" id="{B44C2D3E-7C3F-4773-A608-47BC6E7903EE}"/>
              </a:ext>
            </a:extLst>
          </p:cNvPr>
          <p:cNvSpPr/>
          <p:nvPr/>
        </p:nvSpPr>
        <p:spPr bwMode="auto">
          <a:xfrm>
            <a:off x="6356580" y="3811270"/>
            <a:ext cx="129600" cy="128838"/>
          </a:xfrm>
          <a:prstGeom prst="rect">
            <a:avLst/>
          </a:prstGeom>
          <a:solidFill>
            <a:srgbClr val="76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24224" eaLnBrk="0" hangingPunct="0">
              <a:defRPr/>
            </a:pPr>
            <a:endParaRPr lang="en-GB" sz="1100" dirty="0">
              <a:solidFill>
                <a:srgbClr val="76004B"/>
              </a:solidFill>
              <a:latin typeface="Calibri"/>
            </a:endParaRPr>
          </a:p>
        </p:txBody>
      </p:sp>
      <p:cxnSp>
        <p:nvCxnSpPr>
          <p:cNvPr id="60" name="Straight Connector 59">
            <a:extLst>
              <a:ext uri="{FF2B5EF4-FFF2-40B4-BE49-F238E27FC236}">
                <a16:creationId xmlns:a16="http://schemas.microsoft.com/office/drawing/2014/main" id="{0FC24C74-03C0-483A-8019-92327A6F0908}"/>
              </a:ext>
            </a:extLst>
          </p:cNvPr>
          <p:cNvCxnSpPr>
            <a:cxnSpLocks/>
          </p:cNvCxnSpPr>
          <p:nvPr/>
        </p:nvCxnSpPr>
        <p:spPr>
          <a:xfrm>
            <a:off x="6469765" y="4137663"/>
            <a:ext cx="500829" cy="0"/>
          </a:xfrm>
          <a:prstGeom prst="line">
            <a:avLst/>
          </a:prstGeom>
          <a:solidFill>
            <a:schemeClr val="tx1"/>
          </a:solidFill>
          <a:ln w="28575" cap="flat" cmpd="sng" algn="ctr">
            <a:solidFill>
              <a:srgbClr val="76174F"/>
            </a:solidFill>
            <a:prstDash val="solid"/>
          </a:ln>
          <a:effectLst/>
        </p:spPr>
      </p:cxnSp>
      <p:sp>
        <p:nvSpPr>
          <p:cNvPr id="61" name="Rectangle 60">
            <a:extLst>
              <a:ext uri="{FF2B5EF4-FFF2-40B4-BE49-F238E27FC236}">
                <a16:creationId xmlns:a16="http://schemas.microsoft.com/office/drawing/2014/main" id="{DCB39ADB-4569-4F57-815D-944AEDDFFC5F}"/>
              </a:ext>
            </a:extLst>
          </p:cNvPr>
          <p:cNvSpPr/>
          <p:nvPr/>
        </p:nvSpPr>
        <p:spPr bwMode="auto">
          <a:xfrm>
            <a:off x="6666213" y="4075589"/>
            <a:ext cx="129600" cy="128838"/>
          </a:xfrm>
          <a:prstGeom prst="rect">
            <a:avLst/>
          </a:prstGeom>
          <a:solidFill>
            <a:srgbClr val="76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24224" eaLnBrk="0" hangingPunct="0">
              <a:defRPr/>
            </a:pPr>
            <a:endParaRPr lang="en-GB" sz="1100" dirty="0">
              <a:solidFill>
                <a:srgbClr val="76004B"/>
              </a:solidFill>
              <a:latin typeface="Calibri"/>
            </a:endParaRPr>
          </a:p>
        </p:txBody>
      </p:sp>
      <p:cxnSp>
        <p:nvCxnSpPr>
          <p:cNvPr id="62" name="Straight Connector 61">
            <a:extLst>
              <a:ext uri="{FF2B5EF4-FFF2-40B4-BE49-F238E27FC236}">
                <a16:creationId xmlns:a16="http://schemas.microsoft.com/office/drawing/2014/main" id="{DC2F9FAE-606A-4395-924D-E200CBDC3F22}"/>
              </a:ext>
            </a:extLst>
          </p:cNvPr>
          <p:cNvCxnSpPr>
            <a:cxnSpLocks/>
          </p:cNvCxnSpPr>
          <p:nvPr/>
        </p:nvCxnSpPr>
        <p:spPr>
          <a:xfrm>
            <a:off x="6449295" y="4394838"/>
            <a:ext cx="513623" cy="0"/>
          </a:xfrm>
          <a:prstGeom prst="line">
            <a:avLst/>
          </a:prstGeom>
          <a:solidFill>
            <a:schemeClr val="tx1"/>
          </a:solidFill>
          <a:ln w="28575" cap="flat" cmpd="sng" algn="ctr">
            <a:solidFill>
              <a:srgbClr val="76174F"/>
            </a:solidFill>
            <a:prstDash val="solid"/>
          </a:ln>
          <a:effectLst/>
        </p:spPr>
      </p:cxnSp>
      <p:sp>
        <p:nvSpPr>
          <p:cNvPr id="63" name="Rectangle 62">
            <a:extLst>
              <a:ext uri="{FF2B5EF4-FFF2-40B4-BE49-F238E27FC236}">
                <a16:creationId xmlns:a16="http://schemas.microsoft.com/office/drawing/2014/main" id="{758E4DE0-0173-4F6B-87B0-25C6401D285B}"/>
              </a:ext>
            </a:extLst>
          </p:cNvPr>
          <p:cNvSpPr/>
          <p:nvPr/>
        </p:nvSpPr>
        <p:spPr bwMode="auto">
          <a:xfrm>
            <a:off x="6643183" y="4332764"/>
            <a:ext cx="129600" cy="128838"/>
          </a:xfrm>
          <a:prstGeom prst="rect">
            <a:avLst/>
          </a:prstGeom>
          <a:solidFill>
            <a:srgbClr val="7617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24224" eaLnBrk="0" hangingPunct="0">
              <a:defRPr/>
            </a:pPr>
            <a:endParaRPr lang="en-GB" sz="1100" dirty="0">
              <a:solidFill>
                <a:srgbClr val="76004B"/>
              </a:solidFill>
              <a:latin typeface="Calibri"/>
            </a:endParaRPr>
          </a:p>
        </p:txBody>
      </p:sp>
    </p:spTree>
    <p:extLst>
      <p:ext uri="{BB962C8B-B14F-4D97-AF65-F5344CB8AC3E}">
        <p14:creationId xmlns:p14="http://schemas.microsoft.com/office/powerpoint/2010/main" val="21663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Pfizer\Akce 2019\11-19_XXVI. kongres České internistické společnosti ČLS JEP\Vektorizace - Borkovcová\slide 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235782"/>
            <a:ext cx="7794280" cy="5195097"/>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28650" y="356049"/>
            <a:ext cx="7886700" cy="619205"/>
          </a:xfrm>
        </p:spPr>
        <p:txBody>
          <a:bodyPr>
            <a:normAutofit fontScale="90000"/>
          </a:bodyPr>
          <a:lstStyle/>
          <a:p>
            <a:pPr algn="ctr"/>
            <a:r>
              <a:rPr lang="cs-CZ" b="1" dirty="0"/>
              <a:t>AUGUSTUS</a:t>
            </a:r>
            <a:br>
              <a:rPr lang="cs-CZ" sz="3200" b="1" dirty="0"/>
            </a:br>
            <a:r>
              <a:rPr lang="cs-CZ" sz="3600" dirty="0"/>
              <a:t>trombóza stentu po PCI při fibrilaci síní</a:t>
            </a:r>
          </a:p>
        </p:txBody>
      </p:sp>
      <p:pic>
        <p:nvPicPr>
          <p:cNvPr id="14" name="Obrázek 13"/>
          <p:cNvPicPr>
            <a:picLocks noChangeAspect="1"/>
          </p:cNvPicPr>
          <p:nvPr/>
        </p:nvPicPr>
        <p:blipFill>
          <a:blip r:embed="rId3"/>
          <a:stretch>
            <a:fillRect/>
          </a:stretch>
        </p:blipFill>
        <p:spPr>
          <a:xfrm>
            <a:off x="1811022" y="6572074"/>
            <a:ext cx="2777229" cy="178914"/>
          </a:xfrm>
          <a:prstGeom prst="rect">
            <a:avLst/>
          </a:prstGeom>
        </p:spPr>
      </p:pic>
      <p:pic>
        <p:nvPicPr>
          <p:cNvPr id="15" name="Obrázek 14"/>
          <p:cNvPicPr>
            <a:picLocks noChangeAspect="1"/>
          </p:cNvPicPr>
          <p:nvPr/>
        </p:nvPicPr>
        <p:blipFill>
          <a:blip r:embed="rId4"/>
          <a:stretch>
            <a:fillRect/>
          </a:stretch>
        </p:blipFill>
        <p:spPr>
          <a:xfrm>
            <a:off x="4940584" y="6574892"/>
            <a:ext cx="2413174" cy="176328"/>
          </a:xfrm>
          <a:prstGeom prst="rect">
            <a:avLst/>
          </a:prstGeom>
        </p:spPr>
      </p:pic>
      <p:sp>
        <p:nvSpPr>
          <p:cNvPr id="16" name="Obdélník 15"/>
          <p:cNvSpPr/>
          <p:nvPr/>
        </p:nvSpPr>
        <p:spPr>
          <a:xfrm>
            <a:off x="7481988" y="3752101"/>
            <a:ext cx="581397" cy="20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t>1.26%</a:t>
            </a:r>
          </a:p>
        </p:txBody>
      </p:sp>
      <p:sp>
        <p:nvSpPr>
          <p:cNvPr id="17" name="Obdélník 16"/>
          <p:cNvSpPr/>
          <p:nvPr/>
        </p:nvSpPr>
        <p:spPr>
          <a:xfrm>
            <a:off x="7481988" y="4110665"/>
            <a:ext cx="581397" cy="20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t>0.91%</a:t>
            </a:r>
          </a:p>
        </p:txBody>
      </p:sp>
      <p:sp>
        <p:nvSpPr>
          <p:cNvPr id="18" name="Obdélník 17"/>
          <p:cNvSpPr/>
          <p:nvPr/>
        </p:nvSpPr>
        <p:spPr>
          <a:xfrm>
            <a:off x="7481987" y="4477393"/>
            <a:ext cx="581397" cy="20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t>0.69%</a:t>
            </a:r>
          </a:p>
        </p:txBody>
      </p:sp>
      <p:sp>
        <p:nvSpPr>
          <p:cNvPr id="19" name="Obdélník 18"/>
          <p:cNvSpPr/>
          <p:nvPr/>
        </p:nvSpPr>
        <p:spPr>
          <a:xfrm>
            <a:off x="7481988" y="4913122"/>
            <a:ext cx="581397" cy="20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t>0.57%</a:t>
            </a:r>
          </a:p>
        </p:txBody>
      </p:sp>
    </p:spTree>
    <p:extLst>
      <p:ext uri="{BB962C8B-B14F-4D97-AF65-F5344CB8AC3E}">
        <p14:creationId xmlns:p14="http://schemas.microsoft.com/office/powerpoint/2010/main" val="80425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18" y="516215"/>
            <a:ext cx="8563476" cy="387836"/>
          </a:xfrm>
        </p:spPr>
        <p:txBody>
          <a:bodyPr>
            <a:normAutofit fontScale="90000"/>
          </a:bodyPr>
          <a:lstStyle/>
          <a:p>
            <a:pPr algn="ctr"/>
            <a:r>
              <a:rPr lang="cs-CZ" b="1" dirty="0"/>
              <a:t>AUGUSTUS</a:t>
            </a:r>
            <a:endParaRPr lang="en-US" b="1" dirty="0"/>
          </a:p>
        </p:txBody>
      </p:sp>
      <p:sp>
        <p:nvSpPr>
          <p:cNvPr id="3" name="Text Placeholder 2"/>
          <p:cNvSpPr>
            <a:spLocks noGrp="1"/>
          </p:cNvSpPr>
          <p:nvPr>
            <p:ph idx="1"/>
          </p:nvPr>
        </p:nvSpPr>
        <p:spPr>
          <a:xfrm>
            <a:off x="414954" y="1561023"/>
            <a:ext cx="8563475" cy="3312435"/>
          </a:xfrm>
        </p:spPr>
        <p:txBody>
          <a:bodyPr>
            <a:noAutofit/>
          </a:bodyPr>
          <a:lstStyle/>
          <a:p>
            <a:r>
              <a:rPr lang="cs-CZ" sz="2400" dirty="0"/>
              <a:t>Zatím největší studie, včetně </a:t>
            </a:r>
            <a:r>
              <a:rPr lang="cs-CZ" sz="2400" dirty="0">
                <a:solidFill>
                  <a:srgbClr val="FF0000"/>
                </a:solidFill>
              </a:rPr>
              <a:t>celého spektra pacientů s ICHS </a:t>
            </a:r>
            <a:r>
              <a:rPr lang="cs-CZ" sz="2400" dirty="0"/>
              <a:t>(AKS s / bez PCI, elektivní PCI).</a:t>
            </a:r>
          </a:p>
          <a:p>
            <a:r>
              <a:rPr lang="cs-CZ" sz="2400" dirty="0"/>
              <a:t>Standardní dávka 5mg 2x denně v triple terapii (apixaban, </a:t>
            </a:r>
            <a:r>
              <a:rPr lang="cs-CZ" sz="2400" dirty="0" err="1"/>
              <a:t>klopidogrel</a:t>
            </a:r>
            <a:r>
              <a:rPr lang="cs-CZ" sz="2400" dirty="0"/>
              <a:t>, ASA) </a:t>
            </a:r>
            <a:r>
              <a:rPr lang="cs-CZ" sz="2400" dirty="0">
                <a:solidFill>
                  <a:srgbClr val="FF0000"/>
                </a:solidFill>
              </a:rPr>
              <a:t>– jediný NOAC studovaný ve standardní dávce v triple terapii.</a:t>
            </a:r>
          </a:p>
          <a:p>
            <a:pPr>
              <a:buSzPct val="100000"/>
            </a:pPr>
            <a:r>
              <a:rPr lang="cs-CZ" sz="2400" dirty="0"/>
              <a:t>Ve </a:t>
            </a:r>
            <a:r>
              <a:rPr lang="cs-CZ" sz="2400" dirty="0">
                <a:solidFill>
                  <a:srgbClr val="FF0000"/>
                </a:solidFill>
              </a:rPr>
              <a:t>srovnání s VKA </a:t>
            </a:r>
            <a:r>
              <a:rPr lang="cs-CZ" sz="2400" dirty="0"/>
              <a:t>(VKA, </a:t>
            </a:r>
            <a:r>
              <a:rPr lang="en-US" sz="2400" dirty="0"/>
              <a:t>P2Y</a:t>
            </a:r>
            <a:r>
              <a:rPr lang="en-US" sz="2400" baseline="-25000" dirty="0"/>
              <a:t>12</a:t>
            </a:r>
            <a:r>
              <a:rPr lang="en-US" sz="2400" dirty="0"/>
              <a:t> inhibitor</a:t>
            </a:r>
            <a:r>
              <a:rPr lang="cs-CZ" sz="2400" dirty="0"/>
              <a:t>, ASA/placebo) prokázal režim </a:t>
            </a:r>
            <a:r>
              <a:rPr lang="cs-CZ" sz="2400" dirty="0">
                <a:solidFill>
                  <a:srgbClr val="FF0000"/>
                </a:solidFill>
              </a:rPr>
              <a:t>apixabanu</a:t>
            </a:r>
            <a:r>
              <a:rPr lang="cs-CZ" sz="2400" dirty="0"/>
              <a:t> (</a:t>
            </a:r>
            <a:r>
              <a:rPr lang="en-US" sz="2400" dirty="0"/>
              <a:t>apixaban</a:t>
            </a:r>
            <a:r>
              <a:rPr lang="cs-CZ" sz="2400" dirty="0"/>
              <a:t>, </a:t>
            </a:r>
            <a:r>
              <a:rPr lang="en-US" sz="2400" dirty="0"/>
              <a:t>P2Y</a:t>
            </a:r>
            <a:r>
              <a:rPr lang="en-US" sz="2400" baseline="-25000" dirty="0"/>
              <a:t>12</a:t>
            </a:r>
            <a:r>
              <a:rPr lang="en-US" sz="2400" dirty="0"/>
              <a:t> inhibitor </a:t>
            </a:r>
            <a:r>
              <a:rPr lang="cs-CZ" sz="2400" dirty="0"/>
              <a:t>ASA/placebo) u pacientů s FS a nedávnou epizodou AKS a/nebo PCI:</a:t>
            </a:r>
          </a:p>
          <a:p>
            <a:pPr marL="613898" lvl="2" indent="-214308"/>
            <a:r>
              <a:rPr lang="cs-CZ" sz="2400" dirty="0"/>
              <a:t>signifikantně ↓ krvácení</a:t>
            </a:r>
          </a:p>
          <a:p>
            <a:pPr marL="613898" lvl="2" indent="-214308"/>
            <a:r>
              <a:rPr lang="cs-CZ" sz="2400" dirty="0"/>
              <a:t>↓ četnost hospitalizací a úmrtí</a:t>
            </a:r>
          </a:p>
          <a:p>
            <a:pPr marL="613898" lvl="2" indent="-214308"/>
            <a:r>
              <a:rPr lang="cs-CZ" sz="2400" dirty="0"/>
              <a:t>podobnou četnost úmrtí nebo ischemických příhod. </a:t>
            </a:r>
            <a:endParaRPr lang="cs-CZ" sz="2400" b="0" dirty="0"/>
          </a:p>
        </p:txBody>
      </p:sp>
      <p:sp>
        <p:nvSpPr>
          <p:cNvPr id="4" name="TextovéPole 4">
            <a:extLst>
              <a:ext uri="{FF2B5EF4-FFF2-40B4-BE49-F238E27FC236}">
                <a16:creationId xmlns:a16="http://schemas.microsoft.com/office/drawing/2014/main" id="{1CB1C046-F4F9-49C4-A1E8-E2889F393F96}"/>
              </a:ext>
            </a:extLst>
          </p:cNvPr>
          <p:cNvSpPr txBox="1"/>
          <p:nvPr/>
        </p:nvSpPr>
        <p:spPr>
          <a:xfrm>
            <a:off x="818638" y="6472492"/>
            <a:ext cx="7257436" cy="307777"/>
          </a:xfrm>
          <a:prstGeom prst="rect">
            <a:avLst/>
          </a:prstGeom>
          <a:noFill/>
        </p:spPr>
        <p:txBody>
          <a:bodyPr wrap="none" rtlCol="0">
            <a:spAutoFit/>
          </a:bodyPr>
          <a:lstStyle/>
          <a:p>
            <a:r>
              <a:rPr lang="cs-CZ" sz="1400" dirty="0"/>
              <a:t>Gibson MC et al.: NEJM 2016;, </a:t>
            </a:r>
            <a:r>
              <a:rPr lang="en-GB" sz="1400" dirty="0"/>
              <a:t>Lopes RD, et al. </a:t>
            </a:r>
            <a:r>
              <a:rPr lang="en-GB" sz="1400" i="1" dirty="0"/>
              <a:t>N </a:t>
            </a:r>
            <a:r>
              <a:rPr lang="en-GB" sz="1400" i="1" dirty="0" err="1"/>
              <a:t>Engl</a:t>
            </a:r>
            <a:r>
              <a:rPr lang="en-GB" sz="1400" i="1" dirty="0"/>
              <a:t> J Med </a:t>
            </a:r>
            <a:r>
              <a:rPr lang="en-GB" sz="1400" dirty="0"/>
              <a:t>2019;</a:t>
            </a:r>
            <a:r>
              <a:rPr lang="cs-CZ" sz="1400" dirty="0"/>
              <a:t> </a:t>
            </a:r>
            <a:r>
              <a:rPr lang="en-GB" sz="1400" dirty="0"/>
              <a:t>Cannon et al. Clin </a:t>
            </a:r>
            <a:r>
              <a:rPr lang="en-GB" sz="1400" dirty="0" err="1"/>
              <a:t>Cardiol</a:t>
            </a:r>
            <a:r>
              <a:rPr lang="en-GB" sz="1400" dirty="0"/>
              <a:t> 2016</a:t>
            </a:r>
            <a:endParaRPr lang="en-US" sz="1400" dirty="0"/>
          </a:p>
        </p:txBody>
      </p:sp>
    </p:spTree>
    <p:extLst>
      <p:ext uri="{BB962C8B-B14F-4D97-AF65-F5344CB8AC3E}">
        <p14:creationId xmlns:p14="http://schemas.microsoft.com/office/powerpoint/2010/main" val="32110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96" y="1057627"/>
            <a:ext cx="8563476" cy="387836"/>
          </a:xfrm>
        </p:spPr>
        <p:txBody>
          <a:bodyPr>
            <a:normAutofit fontScale="90000"/>
          </a:bodyPr>
          <a:lstStyle/>
          <a:p>
            <a:pPr algn="ctr"/>
            <a:r>
              <a:rPr lang="cs-CZ" b="1" dirty="0"/>
              <a:t>AUGUSTUS</a:t>
            </a:r>
            <a:endParaRPr lang="en-US" b="1" dirty="0"/>
          </a:p>
        </p:txBody>
      </p:sp>
      <p:sp>
        <p:nvSpPr>
          <p:cNvPr id="3" name="Text Placeholder 2"/>
          <p:cNvSpPr>
            <a:spLocks noGrp="1"/>
          </p:cNvSpPr>
          <p:nvPr>
            <p:ph idx="1"/>
          </p:nvPr>
        </p:nvSpPr>
        <p:spPr>
          <a:xfrm>
            <a:off x="352796" y="2104428"/>
            <a:ext cx="8563475" cy="3312435"/>
          </a:xfrm>
        </p:spPr>
        <p:txBody>
          <a:bodyPr>
            <a:noAutofit/>
          </a:bodyPr>
          <a:lstStyle/>
          <a:p>
            <a:pPr>
              <a:buSzPct val="100000"/>
            </a:pPr>
            <a:r>
              <a:rPr lang="cs-CZ" sz="2400" dirty="0"/>
              <a:t>Podávání </a:t>
            </a:r>
            <a:r>
              <a:rPr lang="cs-CZ" sz="2400" dirty="0">
                <a:solidFill>
                  <a:srgbClr val="FF0000"/>
                </a:solidFill>
              </a:rPr>
              <a:t>aspirinu</a:t>
            </a:r>
            <a:r>
              <a:rPr lang="cs-CZ" sz="2400" dirty="0"/>
              <a:t> u pacientů s FS a nedávnou epizodou AKS a/nebo PCI léčených </a:t>
            </a:r>
            <a:r>
              <a:rPr lang="en-US" sz="2400" dirty="0"/>
              <a:t>P2Y</a:t>
            </a:r>
            <a:r>
              <a:rPr lang="en-US" sz="2400" baseline="-25000" dirty="0"/>
              <a:t>12 </a:t>
            </a:r>
            <a:r>
              <a:rPr lang="en-US" sz="2400" dirty="0"/>
              <a:t>inhibitor</a:t>
            </a:r>
            <a:r>
              <a:rPr lang="cs-CZ" sz="2400" dirty="0" err="1"/>
              <a:t>em</a:t>
            </a:r>
            <a:r>
              <a:rPr lang="cs-CZ" sz="2400" dirty="0"/>
              <a:t> a antikoagulanciem prokázalo: </a:t>
            </a:r>
          </a:p>
          <a:p>
            <a:pPr marL="742490" lvl="2" indent="-342900"/>
            <a:r>
              <a:rPr lang="cs-CZ" sz="2400" dirty="0"/>
              <a:t>signifikantní ↑ krvácení ve srovnání s režimem bez aspirinu</a:t>
            </a:r>
          </a:p>
          <a:p>
            <a:pPr marL="742490" lvl="2" indent="-342900"/>
            <a:r>
              <a:rPr lang="cs-CZ" sz="2400" dirty="0"/>
              <a:t>srovnatelnou četnost úmrtí nebo hospitalizace  </a:t>
            </a:r>
          </a:p>
          <a:p>
            <a:pPr marL="742490" lvl="2" indent="-342900"/>
            <a:r>
              <a:rPr lang="cs-CZ" sz="2400" dirty="0"/>
              <a:t>srovnatelnou četnost úmrtí nebo ischemických příhod.</a:t>
            </a:r>
            <a:endParaRPr lang="cs-CZ" sz="2400" b="0" dirty="0"/>
          </a:p>
        </p:txBody>
      </p:sp>
      <p:sp>
        <p:nvSpPr>
          <p:cNvPr id="4" name="TextBox 3">
            <a:extLst>
              <a:ext uri="{FF2B5EF4-FFF2-40B4-BE49-F238E27FC236}">
                <a16:creationId xmlns:a16="http://schemas.microsoft.com/office/drawing/2014/main" id="{A8373618-796C-4568-99CD-2985FA63EEC5}"/>
              </a:ext>
            </a:extLst>
          </p:cNvPr>
          <p:cNvSpPr txBox="1"/>
          <p:nvPr/>
        </p:nvSpPr>
        <p:spPr>
          <a:xfrm>
            <a:off x="4634533" y="6353586"/>
            <a:ext cx="4401846" cy="338554"/>
          </a:xfrm>
          <a:prstGeom prst="rect">
            <a:avLst/>
          </a:prstGeom>
          <a:noFill/>
        </p:spPr>
        <p:txBody>
          <a:bodyPr wrap="none" rtlCol="0">
            <a:spAutoFit/>
          </a:bodyPr>
          <a:lstStyle/>
          <a:p>
            <a:r>
              <a:rPr lang="en-GB" sz="1600" dirty="0"/>
              <a:t>Lopes RD, et al. </a:t>
            </a:r>
            <a:r>
              <a:rPr lang="en-GB" sz="1600" i="1" dirty="0"/>
              <a:t>N </a:t>
            </a:r>
            <a:r>
              <a:rPr lang="en-GB" sz="1600" i="1" dirty="0" err="1"/>
              <a:t>Engl</a:t>
            </a:r>
            <a:r>
              <a:rPr lang="en-GB" sz="1600" i="1" dirty="0"/>
              <a:t> J Med </a:t>
            </a:r>
            <a:r>
              <a:rPr lang="en-GB" sz="1600" dirty="0"/>
              <a:t>2019;380:1509–1524</a:t>
            </a:r>
            <a:endParaRPr lang="cs-CZ" sz="1600" dirty="0"/>
          </a:p>
        </p:txBody>
      </p:sp>
    </p:spTree>
    <p:extLst>
      <p:ext uri="{BB962C8B-B14F-4D97-AF65-F5344CB8AC3E}">
        <p14:creationId xmlns:p14="http://schemas.microsoft.com/office/powerpoint/2010/main" val="40797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3726" y="0"/>
            <a:ext cx="5916566" cy="994431"/>
          </a:xfrm>
        </p:spPr>
        <p:txBody>
          <a:bodyPr>
            <a:normAutofit/>
          </a:bodyPr>
          <a:lstStyle/>
          <a:p>
            <a:pPr algn="ctr"/>
            <a:r>
              <a:rPr lang="cs-CZ" sz="4800" b="1" dirty="0"/>
              <a:t>NOAK a PCI</a:t>
            </a:r>
            <a:endParaRPr lang="en-US" sz="4800" b="1" dirty="0"/>
          </a:p>
        </p:txBody>
      </p:sp>
      <p:pic>
        <p:nvPicPr>
          <p:cNvPr id="4" name="Zástupný symbol pro obsah 3"/>
          <p:cNvPicPr>
            <a:picLocks noGrp="1" noChangeAspect="1"/>
          </p:cNvPicPr>
          <p:nvPr>
            <p:ph idx="1"/>
          </p:nvPr>
        </p:nvPicPr>
        <p:blipFill>
          <a:blip r:embed="rId2"/>
          <a:stretch>
            <a:fillRect/>
          </a:stretch>
        </p:blipFill>
        <p:spPr>
          <a:xfrm>
            <a:off x="156324" y="824948"/>
            <a:ext cx="8894085" cy="5732970"/>
          </a:xfrm>
          <a:prstGeom prst="rect">
            <a:avLst/>
          </a:prstGeom>
        </p:spPr>
      </p:pic>
      <p:sp>
        <p:nvSpPr>
          <p:cNvPr id="5" name="TextovéPole 4"/>
          <p:cNvSpPr txBox="1"/>
          <p:nvPr/>
        </p:nvSpPr>
        <p:spPr>
          <a:xfrm>
            <a:off x="7032525" y="6557918"/>
            <a:ext cx="2111475" cy="300082"/>
          </a:xfrm>
          <a:prstGeom prst="rect">
            <a:avLst/>
          </a:prstGeom>
          <a:noFill/>
        </p:spPr>
        <p:txBody>
          <a:bodyPr wrap="none" rtlCol="0">
            <a:spAutoFit/>
          </a:bodyPr>
          <a:lstStyle/>
          <a:p>
            <a:r>
              <a:rPr lang="cs-CZ" sz="1350" dirty="0"/>
              <a:t>EHRA </a:t>
            </a:r>
            <a:r>
              <a:rPr lang="cs-CZ" sz="1350" dirty="0" err="1"/>
              <a:t>Guidelines</a:t>
            </a:r>
            <a:r>
              <a:rPr lang="cs-CZ" sz="1350" dirty="0"/>
              <a:t>, EHJ 2018 </a:t>
            </a:r>
            <a:endParaRPr lang="en-US" sz="135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Tree>
    <p:extLst>
      <p:ext uri="{BB962C8B-B14F-4D97-AF65-F5344CB8AC3E}">
        <p14:creationId xmlns:p14="http://schemas.microsoft.com/office/powerpoint/2010/main" val="264052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6221"/>
            <a:ext cx="7886700" cy="1325563"/>
          </a:xfrm>
        </p:spPr>
        <p:txBody>
          <a:bodyPr>
            <a:normAutofit/>
          </a:bodyPr>
          <a:lstStyle/>
          <a:p>
            <a:pPr algn="ctr"/>
            <a:r>
              <a:rPr lang="cs-CZ" sz="4800" b="1" dirty="0"/>
              <a:t>Uzávěr ouška levé síně</a:t>
            </a:r>
            <a:endParaRPr lang="en-US" sz="4800" b="1" dirty="0"/>
          </a:p>
        </p:txBody>
      </p:sp>
      <p:pic>
        <p:nvPicPr>
          <p:cNvPr id="8" name="Zástupný symbol pro obsah 7"/>
          <p:cNvPicPr>
            <a:picLocks noGrp="1" noChangeAspect="1"/>
          </p:cNvPicPr>
          <p:nvPr>
            <p:ph idx="1"/>
          </p:nvPr>
        </p:nvPicPr>
        <p:blipFill>
          <a:blip r:embed="rId3"/>
          <a:stretch>
            <a:fillRect/>
          </a:stretch>
        </p:blipFill>
        <p:spPr>
          <a:xfrm>
            <a:off x="7641162" y="5397246"/>
            <a:ext cx="1502838" cy="1460754"/>
          </a:xfrm>
          <a:prstGeom prst="rect">
            <a:avLst/>
          </a:prstGeom>
        </p:spPr>
      </p:pic>
      <p:pic>
        <p:nvPicPr>
          <p:cNvPr id="6" name="Obrázek 5"/>
          <p:cNvPicPr>
            <a:picLocks noChangeAspect="1"/>
          </p:cNvPicPr>
          <p:nvPr/>
        </p:nvPicPr>
        <p:blipFill>
          <a:blip r:embed="rId4"/>
          <a:stretch>
            <a:fillRect/>
          </a:stretch>
        </p:blipFill>
        <p:spPr>
          <a:xfrm>
            <a:off x="0" y="1441303"/>
            <a:ext cx="9144000" cy="3975394"/>
          </a:xfrm>
          <a:prstGeom prst="rect">
            <a:avLst/>
          </a:prstGeom>
        </p:spPr>
      </p:pic>
      <p:pic>
        <p:nvPicPr>
          <p:cNvPr id="7" name="Obrázek 6"/>
          <p:cNvPicPr>
            <a:picLocks noChangeAspect="1"/>
          </p:cNvPicPr>
          <p:nvPr/>
        </p:nvPicPr>
        <p:blipFill>
          <a:blip r:embed="rId5"/>
          <a:stretch>
            <a:fillRect/>
          </a:stretch>
        </p:blipFill>
        <p:spPr>
          <a:xfrm>
            <a:off x="220437" y="4936599"/>
            <a:ext cx="2947222" cy="1680212"/>
          </a:xfrm>
          <a:prstGeom prst="rect">
            <a:avLst/>
          </a:prstGeom>
        </p:spPr>
      </p:pic>
      <p:pic>
        <p:nvPicPr>
          <p:cNvPr id="11" name="Obrázek 10"/>
          <p:cNvPicPr>
            <a:picLocks noChangeAspect="1"/>
          </p:cNvPicPr>
          <p:nvPr/>
        </p:nvPicPr>
        <p:blipFill>
          <a:blip r:embed="rId6"/>
          <a:stretch>
            <a:fillRect/>
          </a:stretch>
        </p:blipFill>
        <p:spPr>
          <a:xfrm>
            <a:off x="3388096" y="5416697"/>
            <a:ext cx="3499721" cy="1359384"/>
          </a:xfrm>
          <a:prstGeom prst="rect">
            <a:avLst/>
          </a:prstGeom>
        </p:spPr>
      </p:pic>
      <p:pic>
        <p:nvPicPr>
          <p:cNvPr id="12" name="Obráze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
        <p:nvSpPr>
          <p:cNvPr id="3" name="TextBox 2">
            <a:extLst>
              <a:ext uri="{FF2B5EF4-FFF2-40B4-BE49-F238E27FC236}">
                <a16:creationId xmlns:a16="http://schemas.microsoft.com/office/drawing/2014/main" id="{0B352445-BF82-438B-A513-D9BBAD034CB4}"/>
              </a:ext>
            </a:extLst>
          </p:cNvPr>
          <p:cNvSpPr txBox="1"/>
          <p:nvPr/>
        </p:nvSpPr>
        <p:spPr>
          <a:xfrm>
            <a:off x="0" y="6551037"/>
            <a:ext cx="1614673" cy="276999"/>
          </a:xfrm>
          <a:prstGeom prst="rect">
            <a:avLst/>
          </a:prstGeom>
          <a:noFill/>
        </p:spPr>
        <p:txBody>
          <a:bodyPr wrap="none" rtlCol="0">
            <a:spAutoFit/>
          </a:bodyPr>
          <a:lstStyle/>
          <a:p>
            <a:r>
              <a:rPr lang="cs-CZ" sz="1200" i="1" dirty="0"/>
              <a:t>ESC AF </a:t>
            </a:r>
            <a:r>
              <a:rPr lang="cs-CZ" sz="1200" i="1" dirty="0" err="1"/>
              <a:t>guidelines</a:t>
            </a:r>
            <a:r>
              <a:rPr lang="cs-CZ" sz="1200" i="1" dirty="0"/>
              <a:t> 2016</a:t>
            </a:r>
            <a:endParaRPr lang="en-US" sz="1200" i="1" dirty="0"/>
          </a:p>
        </p:txBody>
      </p:sp>
    </p:spTree>
    <p:extLst>
      <p:ext uri="{BB962C8B-B14F-4D97-AF65-F5344CB8AC3E}">
        <p14:creationId xmlns:p14="http://schemas.microsoft.com/office/powerpoint/2010/main" val="36255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7409"/>
            <a:ext cx="7886700" cy="1325563"/>
          </a:xfrm>
        </p:spPr>
        <p:txBody>
          <a:bodyPr>
            <a:normAutofit/>
          </a:bodyPr>
          <a:lstStyle/>
          <a:p>
            <a:pPr algn="ctr"/>
            <a:r>
              <a:rPr lang="cs-CZ" sz="5400" b="1" dirty="0"/>
              <a:t>Vysoké ischemické riziko</a:t>
            </a:r>
            <a:endParaRPr lang="en-US" sz="5400" b="1" dirty="0"/>
          </a:p>
        </p:txBody>
      </p:sp>
      <p:pic>
        <p:nvPicPr>
          <p:cNvPr id="4" name="Content Placeholder 3"/>
          <p:cNvPicPr>
            <a:picLocks noGrp="1" noChangeAspect="1"/>
          </p:cNvPicPr>
          <p:nvPr>
            <p:ph idx="1"/>
          </p:nvPr>
        </p:nvPicPr>
        <p:blipFill rotWithShape="1">
          <a:blip r:embed="rId2"/>
          <a:srcRect l="22307" t="9298" r="24462" b="6325"/>
          <a:stretch/>
        </p:blipFill>
        <p:spPr>
          <a:xfrm>
            <a:off x="1613305" y="1360426"/>
            <a:ext cx="5920556" cy="5278913"/>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Tree>
    <p:extLst>
      <p:ext uri="{BB962C8B-B14F-4D97-AF65-F5344CB8AC3E}">
        <p14:creationId xmlns:p14="http://schemas.microsoft.com/office/powerpoint/2010/main" val="31003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spTree>
    <p:extLst>
      <p:ext uri="{BB962C8B-B14F-4D97-AF65-F5344CB8AC3E}">
        <p14:creationId xmlns:p14="http://schemas.microsoft.com/office/powerpoint/2010/main" val="42927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75B2-C342-4FB1-AE75-ED5034BF63E5}"/>
              </a:ext>
            </a:extLst>
          </p:cNvPr>
          <p:cNvSpPr>
            <a:spLocks noGrp="1"/>
          </p:cNvSpPr>
          <p:nvPr>
            <p:ph type="title"/>
          </p:nvPr>
        </p:nvSpPr>
        <p:spPr/>
        <p:txBody>
          <a:bodyPr/>
          <a:lstStyle/>
          <a:p>
            <a:endParaRPr lang="cs-CZ" dirty="0"/>
          </a:p>
        </p:txBody>
      </p:sp>
      <p:sp>
        <p:nvSpPr>
          <p:cNvPr id="3" name="Content Placeholder 2">
            <a:extLst>
              <a:ext uri="{FF2B5EF4-FFF2-40B4-BE49-F238E27FC236}">
                <a16:creationId xmlns:a16="http://schemas.microsoft.com/office/drawing/2014/main" id="{DBA9C716-816C-4FA3-8582-EE91FE3CBA98}"/>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5ED9696A-144C-48BF-A9CC-7E3BEA17A2FC}"/>
              </a:ext>
            </a:extLst>
          </p:cNvPr>
          <p:cNvPicPr>
            <a:picLocks noChangeAspect="1"/>
          </p:cNvPicPr>
          <p:nvPr/>
        </p:nvPicPr>
        <p:blipFill rotWithShape="1">
          <a:blip r:embed="rId2"/>
          <a:srcRect l="7987" t="2608" r="6860"/>
          <a:stretch/>
        </p:blipFill>
        <p:spPr>
          <a:xfrm>
            <a:off x="106532" y="991365"/>
            <a:ext cx="8981982" cy="5009385"/>
          </a:xfrm>
          <a:prstGeom prst="rect">
            <a:avLst/>
          </a:prstGeom>
        </p:spPr>
      </p:pic>
    </p:spTree>
    <p:extLst>
      <p:ext uri="{BB962C8B-B14F-4D97-AF65-F5344CB8AC3E}">
        <p14:creationId xmlns:p14="http://schemas.microsoft.com/office/powerpoint/2010/main" val="1670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84783"/>
            <a:ext cx="9085718" cy="468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a:spLocks noGrp="1"/>
          </p:cNvSpPr>
          <p:nvPr>
            <p:ph type="title"/>
          </p:nvPr>
        </p:nvSpPr>
        <p:spPr>
          <a:xfrm>
            <a:off x="457200" y="188640"/>
            <a:ext cx="8229600" cy="1143000"/>
          </a:xfrm>
        </p:spPr>
        <p:txBody>
          <a:bodyPr>
            <a:noAutofit/>
          </a:bodyPr>
          <a:lstStyle/>
          <a:p>
            <a:r>
              <a:rPr lang="cs-CZ" sz="3200" b="1" dirty="0">
                <a:solidFill>
                  <a:schemeClr val="tx1"/>
                </a:solidFill>
              </a:rPr>
              <a:t>Společná dohoda VZP ČR, ČKS a SAS k preskripci antikoagulačních přípravků – aktualizace 6. 2. 2018</a:t>
            </a:r>
          </a:p>
        </p:txBody>
      </p:sp>
      <p:sp>
        <p:nvSpPr>
          <p:cNvPr id="7" name="Text Placeholder 5"/>
          <p:cNvSpPr txBox="1">
            <a:spLocks noGrp="1"/>
          </p:cNvSpPr>
          <p:nvPr>
            <p:ph type="body" sz="quarter" idx="4294967295"/>
          </p:nvPr>
        </p:nvSpPr>
        <p:spPr>
          <a:xfrm>
            <a:off x="360362" y="6444476"/>
            <a:ext cx="8326437" cy="276999"/>
          </a:xfrm>
          <a:prstGeom prst="rect">
            <a:avLst/>
          </a:prstGeom>
        </p:spPr>
        <p:txBody>
          <a:bodyPr vert="horz" lIns="0" tIns="45715" rIns="91429" bIns="45715" rtlCol="0" anchor="b" anchorCtr="0">
            <a:noAutofit/>
          </a:bodyPr>
          <a:lstStyle>
            <a:lvl1pPr marL="0" indent="0" algn="l" defTabSz="914290" rtl="0" eaLnBrk="1" latinLnBrk="0" hangingPunct="1">
              <a:spcBef>
                <a:spcPct val="20000"/>
              </a:spcBef>
              <a:buFont typeface="Arial" panose="020B0604020202020204" pitchFamily="34" charset="0"/>
              <a:buNone/>
              <a:defRPr sz="1200" kern="1200" baseline="0">
                <a:solidFill>
                  <a:schemeClr val="tx1"/>
                </a:solidFill>
                <a:latin typeface="Arial" pitchFamily="34" charset="0"/>
                <a:ea typeface="Tahoma" pitchFamily="34" charset="0"/>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0"/>
              <a:t>Svaz zdravotních pojišťoven respektuje úhradová omezení tak, jak je vydal  SÚKL 1. 5. 2012, zveřejněné na www.sukl.cz</a:t>
            </a:r>
            <a:endParaRPr lang="en-GB" dirty="0"/>
          </a:p>
        </p:txBody>
      </p:sp>
    </p:spTree>
    <p:extLst>
      <p:ext uri="{BB962C8B-B14F-4D97-AF65-F5344CB8AC3E}">
        <p14:creationId xmlns:p14="http://schemas.microsoft.com/office/powerpoint/2010/main" val="74302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91327" y="75800"/>
            <a:ext cx="7886700" cy="1325563"/>
          </a:xfrm>
        </p:spPr>
        <p:txBody>
          <a:bodyPr>
            <a:normAutofit/>
          </a:bodyPr>
          <a:lstStyle/>
          <a:p>
            <a:pPr algn="ctr"/>
            <a:r>
              <a:rPr lang="cs-CZ" sz="4800" b="1" dirty="0"/>
              <a:t>Riziko ischemických příhod</a:t>
            </a:r>
            <a:endParaRPr lang="en-US" sz="4800" b="1" dirty="0"/>
          </a:p>
        </p:txBody>
      </p:sp>
      <p:pic>
        <p:nvPicPr>
          <p:cNvPr id="6" name="KAvideo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835" y="1487177"/>
            <a:ext cx="5241613" cy="5241613"/>
          </a:xfrm>
        </p:spPr>
      </p:pic>
      <p:sp>
        <p:nvSpPr>
          <p:cNvPr id="2" name="TextovéPole 1"/>
          <p:cNvSpPr txBox="1"/>
          <p:nvPr/>
        </p:nvSpPr>
        <p:spPr>
          <a:xfrm>
            <a:off x="5772567" y="2055814"/>
            <a:ext cx="3003836" cy="3077766"/>
          </a:xfrm>
          <a:prstGeom prst="rect">
            <a:avLst/>
          </a:prstGeom>
          <a:noFill/>
        </p:spPr>
        <p:txBody>
          <a:bodyPr wrap="none" rtlCol="0">
            <a:spAutoFit/>
          </a:bodyPr>
          <a:lstStyle/>
          <a:p>
            <a:r>
              <a:rPr lang="cs-CZ" dirty="0">
                <a:solidFill>
                  <a:schemeClr val="tx1"/>
                </a:solidFill>
              </a:rPr>
              <a:t>M, 69 let</a:t>
            </a:r>
          </a:p>
          <a:p>
            <a:endParaRPr lang="cs-CZ" dirty="0">
              <a:solidFill>
                <a:schemeClr val="tx1"/>
              </a:solidFill>
            </a:endParaRPr>
          </a:p>
          <a:p>
            <a:r>
              <a:rPr lang="cs-CZ" dirty="0">
                <a:solidFill>
                  <a:schemeClr val="tx1"/>
                </a:solidFill>
              </a:rPr>
              <a:t>NSTEMI</a:t>
            </a:r>
          </a:p>
          <a:p>
            <a:r>
              <a:rPr lang="cs-CZ" dirty="0" err="1">
                <a:solidFill>
                  <a:schemeClr val="tx1"/>
                </a:solidFill>
              </a:rPr>
              <a:t>Preterminal</a:t>
            </a:r>
            <a:r>
              <a:rPr lang="cs-CZ" dirty="0">
                <a:solidFill>
                  <a:schemeClr val="tx1"/>
                </a:solidFill>
              </a:rPr>
              <a:t> </a:t>
            </a:r>
            <a:r>
              <a:rPr lang="cs-CZ" dirty="0" err="1">
                <a:solidFill>
                  <a:schemeClr val="tx1"/>
                </a:solidFill>
              </a:rPr>
              <a:t>neg</a:t>
            </a:r>
            <a:r>
              <a:rPr lang="cs-CZ" dirty="0">
                <a:solidFill>
                  <a:schemeClr val="tx1"/>
                </a:solidFill>
              </a:rPr>
              <a:t>. II,III,aVF,V4-6</a:t>
            </a:r>
          </a:p>
          <a:p>
            <a:endParaRPr lang="cs-CZ" dirty="0">
              <a:solidFill>
                <a:schemeClr val="tx1"/>
              </a:solidFill>
            </a:endParaRPr>
          </a:p>
          <a:p>
            <a:endParaRPr lang="cs-CZ" dirty="0">
              <a:solidFill>
                <a:schemeClr val="tx1"/>
              </a:solidFill>
            </a:endParaRPr>
          </a:p>
          <a:p>
            <a:r>
              <a:rPr lang="cs-CZ" dirty="0">
                <a:solidFill>
                  <a:schemeClr val="tx1"/>
                </a:solidFill>
              </a:rPr>
              <a:t>DM II 5 let</a:t>
            </a:r>
          </a:p>
          <a:p>
            <a:r>
              <a:rPr lang="cs-CZ" dirty="0">
                <a:solidFill>
                  <a:schemeClr val="tx1"/>
                </a:solidFill>
              </a:rPr>
              <a:t>Hypertenze</a:t>
            </a:r>
          </a:p>
          <a:p>
            <a:r>
              <a:rPr lang="cs-CZ" dirty="0">
                <a:solidFill>
                  <a:schemeClr val="tx1"/>
                </a:solidFill>
              </a:rPr>
              <a:t>Obezita</a:t>
            </a:r>
          </a:p>
          <a:p>
            <a:r>
              <a:rPr lang="cs-CZ" dirty="0">
                <a:solidFill>
                  <a:schemeClr val="tx1"/>
                </a:solidFill>
              </a:rPr>
              <a:t>Kolorektální Ca 2014- CH,R</a:t>
            </a:r>
          </a:p>
          <a:p>
            <a:endParaRPr lang="en-US" sz="1400" dirty="0">
              <a:solidFill>
                <a:schemeClr val="tx1"/>
              </a:solidFill>
            </a:endParaRPr>
          </a:p>
        </p:txBody>
      </p:sp>
      <p:pic>
        <p:nvPicPr>
          <p:cNvPr id="5" name="Obrázek 1"/>
          <p:cNvPicPr>
            <a:picLocks noChangeAspect="1"/>
          </p:cNvPicPr>
          <p:nvPr/>
        </p:nvPicPr>
        <p:blipFill>
          <a:blip r:embed="rId5" cstate="print"/>
          <a:srcRect/>
          <a:stretch>
            <a:fillRect/>
          </a:stretch>
        </p:blipFill>
        <p:spPr bwMode="auto">
          <a:xfrm>
            <a:off x="7956550" y="0"/>
            <a:ext cx="1187450" cy="461963"/>
          </a:xfrm>
          <a:prstGeom prst="rect">
            <a:avLst/>
          </a:prstGeom>
          <a:noFill/>
          <a:ln w="9525">
            <a:noFill/>
            <a:miter lim="800000"/>
            <a:headEnd/>
            <a:tailEnd/>
          </a:ln>
        </p:spPr>
      </p:pic>
      <p:sp>
        <p:nvSpPr>
          <p:cNvPr id="7" name="TextovéPole 6"/>
          <p:cNvSpPr txBox="1"/>
          <p:nvPr/>
        </p:nvSpPr>
        <p:spPr>
          <a:xfrm>
            <a:off x="3972006" y="1658805"/>
            <a:ext cx="1346442" cy="794019"/>
          </a:xfrm>
          <a:prstGeom prst="rect">
            <a:avLst/>
          </a:prstGeom>
          <a:solidFill>
            <a:schemeClr val="bg1">
              <a:lumMod val="65000"/>
            </a:schemeClr>
          </a:solidFill>
        </p:spPr>
        <p:txBody>
          <a:bodyPr wrap="square" rtlCol="0">
            <a:spAutoFit/>
          </a:bodyPr>
          <a:lstStyle/>
          <a:p>
            <a:endParaRPr lang="en-US" dirty="0"/>
          </a:p>
        </p:txBody>
      </p:sp>
    </p:spTree>
    <p:extLst>
      <p:ext uri="{BB962C8B-B14F-4D97-AF65-F5344CB8AC3E}">
        <p14:creationId xmlns:p14="http://schemas.microsoft.com/office/powerpoint/2010/main" val="7378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spTree>
    <p:extLst>
      <p:ext uri="{BB962C8B-B14F-4D97-AF65-F5344CB8AC3E}">
        <p14:creationId xmlns:p14="http://schemas.microsoft.com/office/powerpoint/2010/main" val="29308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31095"/>
            <a:ext cx="7886700" cy="411956"/>
          </a:xfrm>
        </p:spPr>
        <p:txBody>
          <a:bodyPr>
            <a:normAutofit/>
          </a:bodyPr>
          <a:lstStyle/>
          <a:p>
            <a:pPr algn="ctr"/>
            <a:r>
              <a:rPr lang="cs-CZ" sz="2100" dirty="0"/>
              <a:t>AUGUSTUS : trombóza stentu po PCI při fibrilaci síní</a:t>
            </a:r>
          </a:p>
        </p:txBody>
      </p:sp>
      <p:sp>
        <p:nvSpPr>
          <p:cNvPr id="3" name="Zástupný symbol pro obsah 2"/>
          <p:cNvSpPr>
            <a:spLocks noGrp="1"/>
          </p:cNvSpPr>
          <p:nvPr>
            <p:ph idx="1"/>
          </p:nvPr>
        </p:nvSpPr>
        <p:spPr>
          <a:xfrm>
            <a:off x="628650" y="2226469"/>
            <a:ext cx="7886700" cy="3180860"/>
          </a:xfrm>
        </p:spPr>
        <p:txBody>
          <a:bodyPr/>
          <a:lstStyle/>
          <a:p>
            <a:pPr marL="0" indent="0" algn="ctr">
              <a:buNone/>
            </a:pPr>
            <a:endParaRPr lang="cs-CZ" sz="1350" dirty="0">
              <a:latin typeface="Arial" panose="020B0604020202020204" pitchFamily="34" charset="0"/>
              <a:cs typeface="Arial" panose="020B0604020202020204" pitchFamily="34" charset="0"/>
            </a:endParaRPr>
          </a:p>
          <a:p>
            <a:pPr marL="0" indent="0" algn="ctr">
              <a:buNone/>
            </a:pPr>
            <a:r>
              <a:rPr lang="cs-CZ" sz="1350" dirty="0">
                <a:latin typeface="Arial" panose="020B0604020202020204" pitchFamily="34" charset="0"/>
                <a:cs typeface="Arial" panose="020B0604020202020204" pitchFamily="34" charset="0"/>
              </a:rPr>
              <a:t>3498 PCI ……………………..  57 trombóz stentu  (1,6%) </a:t>
            </a:r>
          </a:p>
          <a:p>
            <a:pPr marL="0" indent="0" algn="ctr">
              <a:buNone/>
            </a:pPr>
            <a:endParaRPr lang="cs-CZ" sz="1350" dirty="0">
              <a:latin typeface="Arial" panose="020B0604020202020204" pitchFamily="34" charset="0"/>
              <a:cs typeface="Arial" panose="020B0604020202020204" pitchFamily="34" charset="0"/>
            </a:endParaRPr>
          </a:p>
          <a:p>
            <a:pPr marL="0" indent="0" algn="ctr">
              <a:buNone/>
            </a:pPr>
            <a:r>
              <a:rPr lang="cs-CZ" sz="1350" dirty="0">
                <a:latin typeface="Arial" panose="020B0604020202020204" pitchFamily="34" charset="0"/>
                <a:cs typeface="Arial" panose="020B0604020202020204" pitchFamily="34" charset="0"/>
              </a:rPr>
              <a:t>80% během prvních 30 dnů</a:t>
            </a:r>
          </a:p>
          <a:p>
            <a:pPr marL="0" indent="0">
              <a:buNone/>
            </a:pPr>
            <a:endParaRPr lang="cs-CZ" sz="1350" dirty="0">
              <a:latin typeface="Arial" panose="020B0604020202020204" pitchFamily="34" charset="0"/>
              <a:cs typeface="Arial" panose="020B0604020202020204" pitchFamily="34" charset="0"/>
            </a:endParaRPr>
          </a:p>
          <a:p>
            <a:pPr marL="0" indent="0">
              <a:buNone/>
            </a:pPr>
            <a:r>
              <a:rPr lang="cs-CZ" sz="1350" dirty="0">
                <a:latin typeface="Arial" panose="020B0604020202020204" pitchFamily="34" charset="0"/>
                <a:cs typeface="Arial" panose="020B0604020202020204" pitchFamily="34" charset="0"/>
              </a:rPr>
              <a:t>Apixaban : warfarin               HR = 0.76  (95% CI 0.37 – 1.56)</a:t>
            </a:r>
          </a:p>
          <a:p>
            <a:pPr marL="0" indent="0">
              <a:buNone/>
            </a:pPr>
            <a:endParaRPr lang="cs-CZ" sz="1350" dirty="0">
              <a:latin typeface="Arial" panose="020B0604020202020204" pitchFamily="34" charset="0"/>
              <a:cs typeface="Arial" panose="020B0604020202020204" pitchFamily="34" charset="0"/>
            </a:endParaRPr>
          </a:p>
          <a:p>
            <a:pPr marL="0" indent="0">
              <a:buNone/>
            </a:pPr>
            <a:r>
              <a:rPr lang="cs-CZ" sz="1350" dirty="0">
                <a:latin typeface="Arial" panose="020B0604020202020204" pitchFamily="34" charset="0"/>
                <a:cs typeface="Arial" panose="020B0604020202020204" pitchFamily="34" charset="0"/>
              </a:rPr>
              <a:t>Aspirin : placebo                    HR = 0.58 (95% CI 0.28 – 1.22)</a:t>
            </a:r>
          </a:p>
        </p:txBody>
      </p:sp>
      <p:pic>
        <p:nvPicPr>
          <p:cNvPr id="4" name="Obrázek 13">
            <a:extLst>
              <a:ext uri="{FF2B5EF4-FFF2-40B4-BE49-F238E27FC236}">
                <a16:creationId xmlns:a16="http://schemas.microsoft.com/office/drawing/2014/main" id="{FD529767-A10A-4017-AFC0-C1113EE8239A}"/>
              </a:ext>
            </a:extLst>
          </p:cNvPr>
          <p:cNvPicPr>
            <a:picLocks noChangeAspect="1"/>
          </p:cNvPicPr>
          <p:nvPr/>
        </p:nvPicPr>
        <p:blipFill>
          <a:blip r:embed="rId3"/>
          <a:stretch>
            <a:fillRect/>
          </a:stretch>
        </p:blipFill>
        <p:spPr>
          <a:xfrm>
            <a:off x="1800632" y="5803147"/>
            <a:ext cx="2777229" cy="178914"/>
          </a:xfrm>
          <a:prstGeom prst="rect">
            <a:avLst/>
          </a:prstGeom>
        </p:spPr>
      </p:pic>
      <p:pic>
        <p:nvPicPr>
          <p:cNvPr id="5" name="Obrázek 14">
            <a:extLst>
              <a:ext uri="{FF2B5EF4-FFF2-40B4-BE49-F238E27FC236}">
                <a16:creationId xmlns:a16="http://schemas.microsoft.com/office/drawing/2014/main" id="{38FF166F-2065-4E44-A024-F20F34EF5290}"/>
              </a:ext>
            </a:extLst>
          </p:cNvPr>
          <p:cNvPicPr>
            <a:picLocks noChangeAspect="1"/>
          </p:cNvPicPr>
          <p:nvPr/>
        </p:nvPicPr>
        <p:blipFill>
          <a:blip r:embed="rId4"/>
          <a:stretch>
            <a:fillRect/>
          </a:stretch>
        </p:blipFill>
        <p:spPr>
          <a:xfrm>
            <a:off x="4930194" y="5805965"/>
            <a:ext cx="2413174" cy="176328"/>
          </a:xfrm>
          <a:prstGeom prst="rect">
            <a:avLst/>
          </a:prstGeom>
        </p:spPr>
      </p:pic>
    </p:spTree>
    <p:extLst>
      <p:ext uri="{BB962C8B-B14F-4D97-AF65-F5344CB8AC3E}">
        <p14:creationId xmlns:p14="http://schemas.microsoft.com/office/powerpoint/2010/main" val="245702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772400" cy="1143000"/>
          </a:xfrm>
        </p:spPr>
        <p:txBody>
          <a:bodyPr>
            <a:normAutofit/>
          </a:bodyPr>
          <a:lstStyle/>
          <a:p>
            <a:pPr algn="ctr"/>
            <a:r>
              <a:rPr lang="cs-CZ" sz="4800" b="1" dirty="0"/>
              <a:t>Mozkové krvácení</a:t>
            </a:r>
            <a:endParaRPr lang="en-US" sz="4800" b="1" dirty="0"/>
          </a:p>
        </p:txBody>
      </p:sp>
      <p:sp>
        <p:nvSpPr>
          <p:cNvPr id="3" name="Zástupný symbol pro obsah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907704" y="1124744"/>
            <a:ext cx="54483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p:cNvPicPr>
            <a:picLocks noChangeAspect="1"/>
          </p:cNvPicPr>
          <p:nvPr/>
        </p:nvPicPr>
        <p:blipFill>
          <a:blip r:embed="rId3" cstate="print"/>
          <a:srcRect/>
          <a:stretch>
            <a:fillRect/>
          </a:stretch>
        </p:blipFill>
        <p:spPr bwMode="auto">
          <a:xfrm>
            <a:off x="7956550" y="0"/>
            <a:ext cx="1187450" cy="461963"/>
          </a:xfrm>
          <a:prstGeom prst="rect">
            <a:avLst/>
          </a:prstGeom>
          <a:noFill/>
          <a:ln w="9525">
            <a:noFill/>
            <a:miter lim="800000"/>
            <a:headEnd/>
            <a:tailEnd/>
          </a:ln>
        </p:spPr>
      </p:pic>
    </p:spTree>
    <p:extLst>
      <p:ext uri="{BB962C8B-B14F-4D97-AF65-F5344CB8AC3E}">
        <p14:creationId xmlns:p14="http://schemas.microsoft.com/office/powerpoint/2010/main" val="150014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Perfektní práce intervenčního kardiologa</a:t>
            </a:r>
            <a:endParaRPr lang="en-US" b="1" dirty="0"/>
          </a:p>
        </p:txBody>
      </p:sp>
      <p:sp>
        <p:nvSpPr>
          <p:cNvPr id="3" name="Zástupný symbol pro obsah 2"/>
          <p:cNvSpPr>
            <a:spLocks noGrp="1"/>
          </p:cNvSpPr>
          <p:nvPr>
            <p:ph idx="1"/>
          </p:nvPr>
        </p:nvSpPr>
        <p:spPr/>
        <p:txBody>
          <a:bodyPr>
            <a:normAutofit fontScale="92500" lnSpcReduction="20000"/>
          </a:bodyPr>
          <a:lstStyle/>
          <a:p>
            <a:pPr marL="0" indent="0" algn="ctr">
              <a:buNone/>
            </a:pPr>
            <a:endParaRPr lang="cs-CZ" sz="4400" dirty="0"/>
          </a:p>
          <a:p>
            <a:pPr marL="0" indent="0" algn="ctr">
              <a:buNone/>
            </a:pPr>
            <a:endParaRPr lang="cs-CZ" sz="4400" dirty="0"/>
          </a:p>
          <a:p>
            <a:pPr marL="0" indent="0" algn="ctr">
              <a:buNone/>
            </a:pPr>
            <a:r>
              <a:rPr lang="cs-CZ" sz="4400" b="1" dirty="0">
                <a:solidFill>
                  <a:srgbClr val="FF0000"/>
                </a:solidFill>
              </a:rPr>
              <a:t>KVALITA NA 1. MÍSTĚ</a:t>
            </a:r>
          </a:p>
          <a:p>
            <a:pPr marL="0" indent="0" algn="ctr">
              <a:buNone/>
            </a:pPr>
            <a:endParaRPr lang="cs-CZ" sz="4400" b="1" dirty="0"/>
          </a:p>
          <a:p>
            <a:pPr marL="0" indent="0" algn="ctr">
              <a:buNone/>
            </a:pPr>
            <a:r>
              <a:rPr lang="cs-CZ" sz="3500" b="1" dirty="0"/>
              <a:t>Příprava léze</a:t>
            </a:r>
          </a:p>
          <a:p>
            <a:pPr marL="0" indent="0" algn="ctr">
              <a:buNone/>
            </a:pPr>
            <a:r>
              <a:rPr lang="cs-CZ" sz="3500" b="1" dirty="0"/>
              <a:t>DES 1:1, nová generace, </a:t>
            </a:r>
            <a:r>
              <a:rPr lang="cs-CZ" sz="3500" b="1" dirty="0" err="1"/>
              <a:t>výsl</a:t>
            </a:r>
            <a:r>
              <a:rPr lang="cs-CZ" sz="3500" b="1" dirty="0"/>
              <a:t>. studií</a:t>
            </a:r>
          </a:p>
          <a:p>
            <a:pPr marL="0" indent="0" algn="ctr">
              <a:buNone/>
            </a:pPr>
            <a:r>
              <a:rPr lang="cs-CZ" sz="3500" b="1" dirty="0" err="1"/>
              <a:t>Vysotlaká</a:t>
            </a:r>
            <a:r>
              <a:rPr lang="cs-CZ" sz="3500" b="1" dirty="0"/>
              <a:t> </a:t>
            </a:r>
            <a:r>
              <a:rPr lang="cs-CZ" sz="3500" b="1" dirty="0" err="1"/>
              <a:t>postdilatace</a:t>
            </a:r>
            <a:endParaRPr lang="cs-CZ" sz="3500" b="1" dirty="0"/>
          </a:p>
          <a:p>
            <a:pPr marL="0" indent="0" algn="ctr">
              <a:buNone/>
            </a:pPr>
            <a:r>
              <a:rPr lang="cs-CZ" sz="3500" b="1" dirty="0"/>
              <a:t>OCT, IVUS</a:t>
            </a:r>
            <a:endParaRPr lang="en-US" sz="3500"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
        <p:nvSpPr>
          <p:cNvPr id="5" name="TextBox 4">
            <a:extLst>
              <a:ext uri="{FF2B5EF4-FFF2-40B4-BE49-F238E27FC236}">
                <a16:creationId xmlns:a16="http://schemas.microsoft.com/office/drawing/2014/main" id="{CC88CCA4-8690-43BE-8009-776E354D41DB}"/>
              </a:ext>
            </a:extLst>
          </p:cNvPr>
          <p:cNvSpPr txBox="1"/>
          <p:nvPr/>
        </p:nvSpPr>
        <p:spPr>
          <a:xfrm>
            <a:off x="249382" y="6556664"/>
            <a:ext cx="6130653" cy="276999"/>
          </a:xfrm>
          <a:prstGeom prst="rect">
            <a:avLst/>
          </a:prstGeom>
          <a:noFill/>
        </p:spPr>
        <p:txBody>
          <a:bodyPr wrap="none" rtlCol="0">
            <a:spAutoFit/>
          </a:bodyPr>
          <a:lstStyle/>
          <a:p>
            <a:r>
              <a:rPr lang="cs-CZ" sz="1200" b="1" i="1" dirty="0"/>
              <a:t>DES </a:t>
            </a:r>
            <a:r>
              <a:rPr lang="cs-CZ" sz="1200" i="1" dirty="0"/>
              <a:t>– </a:t>
            </a:r>
            <a:r>
              <a:rPr lang="cs-CZ" sz="1200" i="1" dirty="0" err="1"/>
              <a:t>drug-eluting</a:t>
            </a:r>
            <a:r>
              <a:rPr lang="cs-CZ" sz="1200" i="1" dirty="0"/>
              <a:t> stent,</a:t>
            </a:r>
            <a:r>
              <a:rPr lang="cs-CZ" sz="1200" b="1" i="1" dirty="0"/>
              <a:t>  IVUS - </a:t>
            </a:r>
            <a:r>
              <a:rPr lang="cs-CZ" sz="1200" i="1" dirty="0" err="1"/>
              <a:t>Intravascular</a:t>
            </a:r>
            <a:r>
              <a:rPr lang="cs-CZ" sz="1200" i="1" dirty="0"/>
              <a:t> </a:t>
            </a:r>
            <a:r>
              <a:rPr lang="cs-CZ" sz="1200" i="1" dirty="0" err="1"/>
              <a:t>ultrasound</a:t>
            </a:r>
            <a:r>
              <a:rPr lang="cs-CZ" sz="1200" i="1" dirty="0"/>
              <a:t>, </a:t>
            </a:r>
            <a:r>
              <a:rPr lang="cs-CZ" sz="1200" b="1" i="1" dirty="0"/>
              <a:t>OCT</a:t>
            </a:r>
            <a:r>
              <a:rPr lang="cs-CZ" sz="1200" i="1" dirty="0"/>
              <a:t> - </a:t>
            </a:r>
            <a:r>
              <a:rPr lang="cs-CZ" sz="1200" i="1" dirty="0" err="1"/>
              <a:t>optical</a:t>
            </a:r>
            <a:r>
              <a:rPr lang="cs-CZ" sz="1200" i="1" dirty="0"/>
              <a:t> </a:t>
            </a:r>
            <a:r>
              <a:rPr lang="cs-CZ" sz="1200" i="1" dirty="0" err="1"/>
              <a:t>coherence</a:t>
            </a:r>
            <a:r>
              <a:rPr lang="cs-CZ" sz="1200" i="1" dirty="0"/>
              <a:t> </a:t>
            </a:r>
            <a:r>
              <a:rPr lang="cs-CZ" sz="1200" i="1" dirty="0" err="1"/>
              <a:t>tomography</a:t>
            </a:r>
            <a:r>
              <a:rPr lang="cs-CZ" sz="1200" i="1" dirty="0"/>
              <a:t> </a:t>
            </a:r>
          </a:p>
        </p:txBody>
      </p:sp>
    </p:spTree>
    <p:extLst>
      <p:ext uri="{BB962C8B-B14F-4D97-AF65-F5344CB8AC3E}">
        <p14:creationId xmlns:p14="http://schemas.microsoft.com/office/powerpoint/2010/main" val="9537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0343" y="481142"/>
            <a:ext cx="7772400" cy="1143000"/>
          </a:xfrm>
        </p:spPr>
        <p:txBody>
          <a:bodyPr>
            <a:normAutofit/>
          </a:bodyPr>
          <a:lstStyle/>
          <a:p>
            <a:pPr algn="ctr"/>
            <a:r>
              <a:rPr lang="cs-CZ" sz="4800" b="1" dirty="0">
                <a:solidFill>
                  <a:schemeClr val="tx1"/>
                </a:solidFill>
              </a:rPr>
              <a:t>Velmi dobrá apozice stentu</a:t>
            </a:r>
            <a:endParaRPr lang="en-US" sz="4800" b="1" dirty="0">
              <a:solidFill>
                <a:schemeClr val="tx1"/>
              </a:solidFill>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79510"/>
            <a:ext cx="9192870" cy="4941168"/>
          </a:xfrm>
        </p:spPr>
      </p:pic>
      <p:pic>
        <p:nvPicPr>
          <p:cNvPr id="5" name="Obrázek 1"/>
          <p:cNvPicPr>
            <a:picLocks noChangeAspect="1"/>
          </p:cNvPicPr>
          <p:nvPr/>
        </p:nvPicPr>
        <p:blipFill>
          <a:blip r:embed="rId3"/>
          <a:srcRect/>
          <a:stretch>
            <a:fillRect/>
          </a:stretch>
        </p:blipFill>
        <p:spPr bwMode="auto">
          <a:xfrm>
            <a:off x="7532962" y="0"/>
            <a:ext cx="1611038" cy="625774"/>
          </a:xfrm>
          <a:prstGeom prst="rect">
            <a:avLst/>
          </a:prstGeom>
          <a:noFill/>
          <a:ln w="9525">
            <a:noFill/>
            <a:miter lim="800000"/>
            <a:headEnd/>
            <a:tailEnd/>
          </a:ln>
        </p:spPr>
      </p:pic>
    </p:spTree>
    <p:extLst>
      <p:ext uri="{BB962C8B-B14F-4D97-AF65-F5344CB8AC3E}">
        <p14:creationId xmlns:p14="http://schemas.microsoft.com/office/powerpoint/2010/main" val="128369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78" y="149713"/>
            <a:ext cx="9144000" cy="1325563"/>
          </a:xfrm>
        </p:spPr>
        <p:txBody>
          <a:bodyPr>
            <a:normAutofit fontScale="90000"/>
          </a:bodyPr>
          <a:lstStyle/>
          <a:p>
            <a:pPr algn="ctr"/>
            <a:r>
              <a:rPr lang="cs-CZ" sz="5300" b="1" dirty="0"/>
              <a:t>Radiální přístup - lepší než femorální</a:t>
            </a:r>
            <a:endParaRPr lang="en-US" sz="5300" b="1" dirty="0"/>
          </a:p>
        </p:txBody>
      </p:sp>
      <p:pic>
        <p:nvPicPr>
          <p:cNvPr id="4" name="Obráze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8394" y="104878"/>
            <a:ext cx="993912" cy="385561"/>
          </a:xfrm>
          <a:prstGeom prst="rect">
            <a:avLst/>
          </a:prstGeom>
        </p:spPr>
      </p:pic>
      <p:pic>
        <p:nvPicPr>
          <p:cNvPr id="5" name="Zástupný symbol pro obsah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08" y="2036900"/>
            <a:ext cx="3724690" cy="2793518"/>
          </a:xfrm>
          <a:prstGeom prst="rect">
            <a:avLst/>
          </a:prstGeom>
        </p:spPr>
      </p:pic>
      <p:pic>
        <p:nvPicPr>
          <p:cNvPr id="6" name="07072004_ceperova 2_20040707_114203_000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8"/>
          <a:stretch>
            <a:fillRect/>
          </a:stretch>
        </p:blipFill>
        <p:spPr>
          <a:xfrm>
            <a:off x="4829667" y="1580598"/>
            <a:ext cx="3587421" cy="2511195"/>
          </a:xfrm>
          <a:prstGeom prst="rect">
            <a:avLst/>
          </a:prstGeom>
        </p:spPr>
      </p:pic>
      <p:pic>
        <p:nvPicPr>
          <p:cNvPr id="7" name="07072004_ceperova 2_20040707_114203_0010">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829668" y="4323522"/>
            <a:ext cx="3587421" cy="2528945"/>
          </a:xfrm>
          <a:prstGeom prst="rect">
            <a:avLst/>
          </a:prstGeom>
        </p:spPr>
      </p:pic>
      <p:sp>
        <p:nvSpPr>
          <p:cNvPr id="8" name="TextovéPole 7"/>
          <p:cNvSpPr txBox="1"/>
          <p:nvPr/>
        </p:nvSpPr>
        <p:spPr>
          <a:xfrm>
            <a:off x="437708" y="5394245"/>
            <a:ext cx="3807453" cy="769441"/>
          </a:xfrm>
          <a:prstGeom prst="rect">
            <a:avLst/>
          </a:prstGeom>
          <a:noFill/>
        </p:spPr>
        <p:txBody>
          <a:bodyPr wrap="none" rtlCol="0">
            <a:spAutoFit/>
          </a:bodyPr>
          <a:lstStyle/>
          <a:p>
            <a:r>
              <a:rPr lang="cs-CZ" sz="4400" dirty="0"/>
              <a:t>96% (5-25-47%)</a:t>
            </a:r>
            <a:endParaRPr lang="en-US" sz="4400" dirty="0"/>
          </a:p>
        </p:txBody>
      </p:sp>
      <p:sp>
        <p:nvSpPr>
          <p:cNvPr id="9" name="Obdélník 8"/>
          <p:cNvSpPr/>
          <p:nvPr/>
        </p:nvSpPr>
        <p:spPr>
          <a:xfrm>
            <a:off x="4829668" y="1580598"/>
            <a:ext cx="984723" cy="1289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p:cNvSpPr/>
          <p:nvPr/>
        </p:nvSpPr>
        <p:spPr>
          <a:xfrm>
            <a:off x="4829667" y="4323522"/>
            <a:ext cx="984723" cy="1289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FE7E9FB-EAF2-44D3-BA63-304D54D61833}"/>
              </a:ext>
            </a:extLst>
          </p:cNvPr>
          <p:cNvSpPr txBox="1"/>
          <p:nvPr/>
        </p:nvSpPr>
        <p:spPr>
          <a:xfrm>
            <a:off x="415475" y="6508619"/>
            <a:ext cx="2864502" cy="276999"/>
          </a:xfrm>
          <a:prstGeom prst="rect">
            <a:avLst/>
          </a:prstGeom>
          <a:noFill/>
        </p:spPr>
        <p:txBody>
          <a:bodyPr wrap="none" rtlCol="0">
            <a:spAutoFit/>
          </a:bodyPr>
          <a:lstStyle/>
          <a:p>
            <a:r>
              <a:rPr lang="cs-CZ" sz="1200" i="1" dirty="0"/>
              <a:t>Mates et. al, </a:t>
            </a:r>
            <a:r>
              <a:rPr lang="cs-CZ" sz="1200" i="1" dirty="0" err="1"/>
              <a:t>Cor</a:t>
            </a:r>
            <a:r>
              <a:rPr lang="cs-CZ" sz="1200" i="1" dirty="0"/>
              <a:t> </a:t>
            </a:r>
            <a:r>
              <a:rPr lang="cs-CZ" sz="1200" i="1" dirty="0" err="1"/>
              <a:t>Vasa</a:t>
            </a:r>
            <a:r>
              <a:rPr lang="cs-CZ" sz="1200" i="1" dirty="0"/>
              <a:t> 2019;61:e123–e156.</a:t>
            </a:r>
          </a:p>
        </p:txBody>
      </p:sp>
    </p:spTree>
    <p:extLst>
      <p:ext uri="{BB962C8B-B14F-4D97-AF65-F5344CB8AC3E}">
        <p14:creationId xmlns:p14="http://schemas.microsoft.com/office/powerpoint/2010/main" val="24427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5" fill="hold"/>
                                        <p:tgtEl>
                                          <p:spTgt spid="6"/>
                                        </p:tgtEl>
                                      </p:cBhvr>
                                    </p:cmd>
                                  </p:childTnLst>
                                </p:cTn>
                              </p:par>
                            </p:childTnLst>
                          </p:cTn>
                        </p:par>
                        <p:par>
                          <p:cTn id="7" fill="hold">
                            <p:stCondLst>
                              <p:cond delay="3125"/>
                            </p:stCondLst>
                            <p:childTnLst>
                              <p:par>
                                <p:cTn id="8" presetID="1" presetClass="mediacall" presetSubtype="0" fill="hold" nodeType="afterEffect">
                                  <p:stCondLst>
                                    <p:cond delay="0"/>
                                  </p:stCondLst>
                                  <p:childTnLst>
                                    <p:cmd type="call" cmd="playFrom(0.0)">
                                      <p:cBhvr>
                                        <p:cTn id="9" dur="32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video>
              <p:cMediaNode vol="80000">
                <p:cTn id="15" repeatCount="indefinite" fill="remove" display="0">
                  <p:stCondLst>
                    <p:cond delay="indefinite"/>
                  </p:stCondLst>
                </p:cTn>
                <p:tgtEl>
                  <p:spTgt spid="6"/>
                </p:tgtEl>
              </p:cMediaNode>
            </p:vide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video>
              <p:cMediaNode vol="80000">
                <p:cTn id="21" repeatCount="indefinite" fill="remove"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2784418" y="1525716"/>
            <a:ext cx="4471739" cy="323165"/>
          </a:xfrm>
          <a:prstGeom prst="rect">
            <a:avLst/>
          </a:prstGeom>
          <a:noFill/>
        </p:spPr>
        <p:txBody>
          <a:bodyPr wrap="square" rtlCol="0">
            <a:spAutoFit/>
          </a:bodyPr>
          <a:lstStyle/>
          <a:p>
            <a:pPr defTabSz="914400">
              <a:defRPr/>
            </a:pPr>
            <a:r>
              <a:rPr lang="en-GB" sz="1500" b="1" kern="0" dirty="0">
                <a:solidFill>
                  <a:srgbClr val="007370"/>
                </a:solidFill>
                <a:latin typeface="Arial" panose="020B0604020202020204"/>
              </a:rPr>
              <a:t>Dabigatran 150 mg </a:t>
            </a:r>
            <a:r>
              <a:rPr lang="cs-CZ" sz="1500" b="1" kern="0" dirty="0">
                <a:solidFill>
                  <a:srgbClr val="007370"/>
                </a:solidFill>
                <a:latin typeface="Arial" panose="020B0604020202020204"/>
              </a:rPr>
              <a:t>2x denně</a:t>
            </a:r>
            <a:r>
              <a:rPr lang="en-GB" sz="1500" b="1" kern="0" dirty="0">
                <a:solidFill>
                  <a:srgbClr val="007370"/>
                </a:solidFill>
                <a:latin typeface="Arial" panose="020B0604020202020204"/>
              </a:rPr>
              <a:t> + P2Y12 inhibitor</a:t>
            </a:r>
            <a:endParaRPr lang="en-GB" sz="1500" b="1" kern="0" baseline="30000" dirty="0">
              <a:solidFill>
                <a:srgbClr val="007370"/>
              </a:solidFill>
              <a:latin typeface="Arial" panose="020B0604020202020204"/>
            </a:endParaRPr>
          </a:p>
        </p:txBody>
      </p:sp>
      <p:sp>
        <p:nvSpPr>
          <p:cNvPr id="50" name="TextBox 49"/>
          <p:cNvSpPr txBox="1"/>
          <p:nvPr/>
        </p:nvSpPr>
        <p:spPr>
          <a:xfrm>
            <a:off x="2784418" y="2473736"/>
            <a:ext cx="4656278" cy="323165"/>
          </a:xfrm>
          <a:prstGeom prst="rect">
            <a:avLst/>
          </a:prstGeom>
          <a:noFill/>
        </p:spPr>
        <p:txBody>
          <a:bodyPr wrap="square" rtlCol="0">
            <a:spAutoFit/>
          </a:bodyPr>
          <a:lstStyle/>
          <a:p>
            <a:pPr defTabSz="914400">
              <a:defRPr/>
            </a:pPr>
            <a:r>
              <a:rPr lang="en-GB" sz="1500" b="1" kern="0" dirty="0">
                <a:solidFill>
                  <a:srgbClr val="0084CB"/>
                </a:solidFill>
                <a:latin typeface="Arial" panose="020B0604020202020204"/>
              </a:rPr>
              <a:t>Dabigatran 110 mg </a:t>
            </a:r>
            <a:r>
              <a:rPr lang="cs-CZ" sz="1500" b="1" kern="0" dirty="0">
                <a:solidFill>
                  <a:srgbClr val="0084CB"/>
                </a:solidFill>
                <a:latin typeface="Arial" panose="020B0604020202020204"/>
              </a:rPr>
              <a:t>2x denně</a:t>
            </a:r>
            <a:r>
              <a:rPr lang="en-GB" sz="1500" b="1" kern="0" dirty="0">
                <a:solidFill>
                  <a:srgbClr val="0084CB"/>
                </a:solidFill>
                <a:latin typeface="Arial" panose="020B0604020202020204"/>
              </a:rPr>
              <a:t> + P2Y12 inhibitor</a:t>
            </a:r>
            <a:endParaRPr lang="en-GB" sz="1500" b="1" kern="0" baseline="30000" dirty="0">
              <a:solidFill>
                <a:srgbClr val="0084CB"/>
              </a:solidFill>
              <a:latin typeface="Arial" panose="020B0604020202020204"/>
            </a:endParaRPr>
          </a:p>
        </p:txBody>
      </p:sp>
      <p:sp>
        <p:nvSpPr>
          <p:cNvPr id="51" name="TextBox 50"/>
          <p:cNvSpPr txBox="1"/>
          <p:nvPr/>
        </p:nvSpPr>
        <p:spPr>
          <a:xfrm>
            <a:off x="2784417" y="3416711"/>
            <a:ext cx="4801711" cy="323165"/>
          </a:xfrm>
          <a:prstGeom prst="rect">
            <a:avLst/>
          </a:prstGeom>
          <a:noFill/>
        </p:spPr>
        <p:txBody>
          <a:bodyPr wrap="square" rtlCol="0">
            <a:spAutoFit/>
          </a:bodyPr>
          <a:lstStyle/>
          <a:p>
            <a:pPr defTabSz="914400">
              <a:defRPr/>
            </a:pPr>
            <a:r>
              <a:rPr lang="en-GB" sz="1500" b="1" kern="0" dirty="0">
                <a:solidFill>
                  <a:srgbClr val="C00000"/>
                </a:solidFill>
                <a:latin typeface="Arial" panose="020B0604020202020204"/>
              </a:rPr>
              <a:t>Warfarin (INR 2</a:t>
            </a:r>
            <a:r>
              <a:rPr lang="cs-CZ" sz="1500" b="1" kern="0" dirty="0">
                <a:solidFill>
                  <a:srgbClr val="C00000"/>
                </a:solidFill>
                <a:latin typeface="Arial" panose="020B0604020202020204"/>
              </a:rPr>
              <a:t>,</a:t>
            </a:r>
            <a:r>
              <a:rPr lang="en-GB" sz="1500" b="1" kern="0" dirty="0">
                <a:solidFill>
                  <a:srgbClr val="C00000"/>
                </a:solidFill>
                <a:latin typeface="Arial" panose="020B0604020202020204"/>
              </a:rPr>
              <a:t>0–3</a:t>
            </a:r>
            <a:r>
              <a:rPr lang="cs-CZ" sz="1500" b="1" kern="0" dirty="0">
                <a:solidFill>
                  <a:srgbClr val="C00000"/>
                </a:solidFill>
                <a:latin typeface="Arial" panose="020B0604020202020204"/>
              </a:rPr>
              <a:t>,</a:t>
            </a:r>
            <a:r>
              <a:rPr lang="en-GB" sz="1500" b="1" kern="0" dirty="0">
                <a:solidFill>
                  <a:srgbClr val="C00000"/>
                </a:solidFill>
                <a:latin typeface="Arial" panose="020B0604020202020204"/>
              </a:rPr>
              <a:t>0) + P2Y12 inhibitor + ASA</a:t>
            </a:r>
            <a:endParaRPr lang="en-GB" sz="1500" b="1" kern="0" baseline="30000" dirty="0">
              <a:solidFill>
                <a:srgbClr val="C00000"/>
              </a:solidFill>
              <a:latin typeface="Arial" panose="020B0604020202020204"/>
            </a:endParaRPr>
          </a:p>
        </p:txBody>
      </p:sp>
      <p:sp>
        <p:nvSpPr>
          <p:cNvPr id="2" name="Title 1"/>
          <p:cNvSpPr>
            <a:spLocks noGrp="1"/>
          </p:cNvSpPr>
          <p:nvPr>
            <p:ph type="title"/>
          </p:nvPr>
        </p:nvSpPr>
        <p:spPr>
          <a:xfrm>
            <a:off x="179513" y="191720"/>
            <a:ext cx="8823810" cy="1149048"/>
          </a:xfrm>
        </p:spPr>
        <p:txBody>
          <a:bodyPr>
            <a:noAutofit/>
          </a:bodyPr>
          <a:lstStyle/>
          <a:p>
            <a:pPr algn="ctr"/>
            <a:r>
              <a:rPr lang="cs-CZ" sz="5400" b="1" dirty="0">
                <a:solidFill>
                  <a:prstClr val="black"/>
                </a:solidFill>
              </a:rPr>
              <a:t>RE-DUAL PCI</a:t>
            </a:r>
            <a:endParaRPr lang="cs-CZ" sz="2800" dirty="0"/>
          </a:p>
        </p:txBody>
      </p:sp>
      <p:sp>
        <p:nvSpPr>
          <p:cNvPr id="29" name="Text Placeholder 28"/>
          <p:cNvSpPr>
            <a:spLocks noGrp="1"/>
          </p:cNvSpPr>
          <p:nvPr>
            <p:ph type="body" sz="quarter" idx="13"/>
          </p:nvPr>
        </p:nvSpPr>
        <p:spPr>
          <a:xfrm>
            <a:off x="173064" y="6273225"/>
            <a:ext cx="8791424" cy="584775"/>
          </a:xfrm>
        </p:spPr>
        <p:txBody>
          <a:bodyPr/>
          <a:lstStyle/>
          <a:p>
            <a:r>
              <a:rPr lang="en-GB" sz="1000" dirty="0">
                <a:latin typeface="Arial" panose="020B0604020202020204" pitchFamily="34" charset="0"/>
              </a:rPr>
              <a:t>RE-DUAL PCI </a:t>
            </a:r>
            <a:r>
              <a:rPr lang="cs-CZ" sz="1000" dirty="0">
                <a:latin typeface="Arial" panose="020B0604020202020204" pitchFamily="34" charset="0"/>
              </a:rPr>
              <a:t>- </a:t>
            </a:r>
            <a:r>
              <a:rPr lang="en-GB" sz="1000" dirty="0" err="1">
                <a:latin typeface="Arial" panose="020B0604020202020204" pitchFamily="34" charset="0"/>
              </a:rPr>
              <a:t>m</a:t>
            </a:r>
            <a:r>
              <a:rPr lang="en-GB" sz="1000" dirty="0" err="1"/>
              <a:t>ulticentr</a:t>
            </a:r>
            <a:r>
              <a:rPr lang="cs-CZ" sz="1000" dirty="0" err="1"/>
              <a:t>ická</a:t>
            </a:r>
            <a:r>
              <a:rPr lang="en-GB" sz="1000" dirty="0"/>
              <a:t>, </a:t>
            </a:r>
            <a:r>
              <a:rPr lang="en-GB" sz="1000" dirty="0" err="1"/>
              <a:t>prospe</a:t>
            </a:r>
            <a:r>
              <a:rPr lang="cs-CZ" sz="1000" dirty="0" err="1"/>
              <a:t>ktivní</a:t>
            </a:r>
            <a:r>
              <a:rPr lang="en-GB" sz="1000" dirty="0"/>
              <a:t>, </a:t>
            </a:r>
            <a:r>
              <a:rPr lang="en-GB" sz="1000" dirty="0" err="1"/>
              <a:t>randomiz</a:t>
            </a:r>
            <a:r>
              <a:rPr lang="cs-CZ" sz="1000" dirty="0" err="1"/>
              <a:t>ovaná</a:t>
            </a:r>
            <a:r>
              <a:rPr lang="en-GB" sz="1000" dirty="0"/>
              <a:t>, o</a:t>
            </a:r>
            <a:r>
              <a:rPr lang="cs-CZ" sz="1000" dirty="0" err="1"/>
              <a:t>tevřená</a:t>
            </a:r>
            <a:r>
              <a:rPr lang="cs-CZ" sz="1000" dirty="0"/>
              <a:t> studie se zaslepenými</a:t>
            </a:r>
            <a:r>
              <a:rPr lang="en-GB" sz="1000" dirty="0"/>
              <a:t> end-point</a:t>
            </a:r>
            <a:r>
              <a:rPr lang="cs-CZ" sz="1000" dirty="0"/>
              <a:t>y</a:t>
            </a:r>
            <a:r>
              <a:rPr lang="en-GB" sz="1000" dirty="0"/>
              <a:t>;</a:t>
            </a:r>
            <a:r>
              <a:rPr lang="cs-CZ" sz="1000" dirty="0"/>
              <a:t> </a:t>
            </a:r>
            <a:r>
              <a:rPr lang="en-GB" sz="1000" dirty="0"/>
              <a:t>*Stud</a:t>
            </a:r>
            <a:r>
              <a:rPr lang="cs-CZ" sz="1000" dirty="0" err="1"/>
              <a:t>ijní</a:t>
            </a:r>
            <a:r>
              <a:rPr lang="cs-CZ" sz="1000" dirty="0"/>
              <a:t> medikace byla podána</a:t>
            </a:r>
            <a:r>
              <a:rPr lang="en-GB" sz="1000" dirty="0"/>
              <a:t> 6 </a:t>
            </a:r>
            <a:r>
              <a:rPr lang="en-GB" sz="1000" dirty="0" err="1"/>
              <a:t>ho</a:t>
            </a:r>
            <a:r>
              <a:rPr lang="cs-CZ" sz="1000" dirty="0"/>
              <a:t>din po vytažení šítu a</a:t>
            </a:r>
            <a:r>
              <a:rPr lang="en-GB" sz="1000" dirty="0"/>
              <a:t> n</a:t>
            </a:r>
            <a:r>
              <a:rPr lang="cs-CZ" sz="1000" dirty="0"/>
              <a:t>e později</a:t>
            </a:r>
            <a:r>
              <a:rPr lang="en-GB" sz="1000" dirty="0"/>
              <a:t> </a:t>
            </a:r>
            <a:r>
              <a:rPr lang="cs-CZ" sz="1000" dirty="0"/>
              <a:t>než</a:t>
            </a:r>
            <a:r>
              <a:rPr lang="en-GB" sz="1000" dirty="0"/>
              <a:t> 120 </a:t>
            </a:r>
            <a:r>
              <a:rPr lang="en-GB" sz="1000" dirty="0" err="1"/>
              <a:t>ho</a:t>
            </a:r>
            <a:r>
              <a:rPr lang="cs-CZ" sz="1000" dirty="0"/>
              <a:t>din</a:t>
            </a:r>
            <a:r>
              <a:rPr lang="en-GB" sz="1000" dirty="0"/>
              <a:t> </a:t>
            </a:r>
            <a:r>
              <a:rPr lang="en-GB" sz="1000" dirty="0" err="1"/>
              <a:t>po</a:t>
            </a:r>
            <a:r>
              <a:rPr lang="cs-CZ" sz="1000" dirty="0"/>
              <a:t> </a:t>
            </a:r>
            <a:r>
              <a:rPr lang="en-GB" sz="1000" dirty="0"/>
              <a:t>PCI (≤72 </a:t>
            </a:r>
            <a:r>
              <a:rPr lang="en-GB" sz="1000" dirty="0" err="1"/>
              <a:t>ho</a:t>
            </a:r>
            <a:r>
              <a:rPr lang="cs-CZ" sz="1000" dirty="0"/>
              <a:t>din</a:t>
            </a:r>
            <a:r>
              <a:rPr lang="en-GB" sz="1000" dirty="0"/>
              <a:t> </a:t>
            </a:r>
            <a:r>
              <a:rPr lang="cs-CZ" sz="1000" dirty="0"/>
              <a:t>preferováno</a:t>
            </a:r>
            <a:r>
              <a:rPr lang="en-GB" sz="1000" dirty="0"/>
              <a:t>)</a:t>
            </a:r>
            <a:r>
              <a:rPr lang="en-GB" sz="1000" kern="0" dirty="0">
                <a:solidFill>
                  <a:srgbClr val="1E4784"/>
                </a:solidFill>
              </a:rPr>
              <a:t>; </a:t>
            </a:r>
            <a:r>
              <a:rPr lang="en-GB" sz="1000" dirty="0"/>
              <a:t>ASA</a:t>
            </a:r>
            <a:r>
              <a:rPr lang="cs-CZ" sz="1000" dirty="0"/>
              <a:t> - kyselina</a:t>
            </a:r>
            <a:r>
              <a:rPr lang="en-GB" sz="1000" dirty="0"/>
              <a:t> </a:t>
            </a:r>
            <a:r>
              <a:rPr lang="en-GB" sz="1000" dirty="0" err="1"/>
              <a:t>acetylsalicyl</a:t>
            </a:r>
            <a:r>
              <a:rPr lang="cs-CZ" sz="1000" dirty="0" err="1"/>
              <a:t>ová</a:t>
            </a:r>
            <a:r>
              <a:rPr lang="en-GB" sz="1000" dirty="0"/>
              <a:t>;</a:t>
            </a:r>
            <a:r>
              <a:rPr lang="cs-CZ" sz="1000" dirty="0"/>
              <a:t> </a:t>
            </a:r>
            <a:r>
              <a:rPr lang="en-GB" sz="1000" dirty="0"/>
              <a:t>R</a:t>
            </a:r>
            <a:r>
              <a:rPr lang="cs-CZ" sz="1000" dirty="0"/>
              <a:t> -</a:t>
            </a:r>
            <a:r>
              <a:rPr lang="en-GB" sz="1000" dirty="0"/>
              <a:t> </a:t>
            </a:r>
            <a:r>
              <a:rPr lang="en-GB" sz="1000" dirty="0" err="1"/>
              <a:t>randomiza</a:t>
            </a:r>
            <a:r>
              <a:rPr lang="cs-CZ" sz="1000" dirty="0" err="1"/>
              <a:t>ce</a:t>
            </a:r>
            <a:r>
              <a:rPr lang="en-GB" sz="1000" dirty="0"/>
              <a:t>; </a:t>
            </a:r>
            <a:endParaRPr lang="cs-CZ" sz="1000" dirty="0"/>
          </a:p>
          <a:p>
            <a:r>
              <a:rPr lang="en-GB" sz="1000" dirty="0"/>
              <a:t>Cannon et al. </a:t>
            </a:r>
            <a:r>
              <a:rPr lang="en-GB" sz="1000" dirty="0" err="1"/>
              <a:t>Clin</a:t>
            </a:r>
            <a:r>
              <a:rPr lang="en-GB" sz="1000" dirty="0"/>
              <a:t> </a:t>
            </a:r>
            <a:r>
              <a:rPr lang="en-GB" sz="1000" dirty="0" err="1"/>
              <a:t>Cardiol</a:t>
            </a:r>
            <a:r>
              <a:rPr lang="en-GB" sz="1000" dirty="0"/>
              <a:t> 2016; Cannon et al. N </a:t>
            </a:r>
            <a:r>
              <a:rPr lang="en-GB" sz="1000" dirty="0" err="1"/>
              <a:t>Engl</a:t>
            </a:r>
            <a:r>
              <a:rPr lang="en-GB" sz="1000" dirty="0"/>
              <a:t> J Med 2017</a:t>
            </a:r>
          </a:p>
        </p:txBody>
      </p:sp>
      <p:sp>
        <p:nvSpPr>
          <p:cNvPr id="54" name="Rectangle 53"/>
          <p:cNvSpPr/>
          <p:nvPr/>
        </p:nvSpPr>
        <p:spPr>
          <a:xfrm>
            <a:off x="7161782" y="1802715"/>
            <a:ext cx="1694879" cy="1962084"/>
          </a:xfrm>
          <a:prstGeom prst="rect">
            <a:avLst/>
          </a:prstGeom>
          <a:solidFill>
            <a:schemeClr val="bg1">
              <a:lumMod val="95000"/>
            </a:schemeClr>
          </a:solidFill>
          <a:ln w="25400">
            <a:noFill/>
          </a:ln>
        </p:spPr>
        <p:txBody>
          <a:bodyPr wrap="square" lIns="72000" tIns="72000" rIns="72000" bIns="72000" anchor="ctr">
            <a:noAutofit/>
          </a:bodyPr>
          <a:lstStyle/>
          <a:p>
            <a:pPr marL="36000" defTabSz="914400">
              <a:defRPr/>
            </a:pPr>
            <a:r>
              <a:rPr lang="cs-CZ" sz="1500" b="1" kern="0" dirty="0">
                <a:solidFill>
                  <a:srgbClr val="1E4784"/>
                </a:solidFill>
                <a:latin typeface="Arial" panose="020B0604020202020204"/>
              </a:rPr>
              <a:t>Primární cíl: </a:t>
            </a:r>
          </a:p>
          <a:p>
            <a:pPr marL="36000">
              <a:defRPr/>
            </a:pPr>
            <a:r>
              <a:rPr lang="cs-CZ" sz="1500" b="1" kern="0" dirty="0">
                <a:solidFill>
                  <a:srgbClr val="1E4784"/>
                </a:solidFill>
                <a:latin typeface="Arial" panose="020B0604020202020204"/>
              </a:rPr>
              <a:t>závažné a klinicky významné nezávažné krvácení (</a:t>
            </a:r>
            <a:r>
              <a:rPr lang="cs-CZ" sz="1500" b="1" kern="0" dirty="0">
                <a:solidFill>
                  <a:srgbClr val="1E4784"/>
                </a:solidFill>
              </a:rPr>
              <a:t>ISTH)</a:t>
            </a:r>
            <a:endParaRPr lang="cs-CZ" sz="1500" b="1" kern="0" dirty="0">
              <a:solidFill>
                <a:srgbClr val="1E4784"/>
              </a:solidFill>
              <a:latin typeface="Arial" panose="020B0604020202020204"/>
            </a:endParaRPr>
          </a:p>
        </p:txBody>
      </p:sp>
      <p:sp>
        <p:nvSpPr>
          <p:cNvPr id="46" name="Rectangle 45"/>
          <p:cNvSpPr/>
          <p:nvPr/>
        </p:nvSpPr>
        <p:spPr>
          <a:xfrm>
            <a:off x="1" y="1820991"/>
            <a:ext cx="1441184" cy="1895644"/>
          </a:xfrm>
          <a:prstGeom prst="rect">
            <a:avLst/>
          </a:prstGeom>
          <a:noFill/>
          <a:ln w="25400">
            <a:noFill/>
          </a:ln>
        </p:spPr>
        <p:txBody>
          <a:bodyPr wrap="square" anchor="ctr">
            <a:noAutofit/>
          </a:bodyPr>
          <a:lstStyle/>
          <a:p>
            <a:pPr algn="ctr" defTabSz="914400">
              <a:defRPr/>
            </a:pPr>
            <a:r>
              <a:rPr lang="cs-CZ" sz="1500" b="1" kern="0" dirty="0">
                <a:solidFill>
                  <a:srgbClr val="1E4784"/>
                </a:solidFill>
                <a:latin typeface="Arial" panose="020B0604020202020204"/>
              </a:rPr>
              <a:t>Pacienti s FS podstupující PCI se stentem</a:t>
            </a:r>
          </a:p>
        </p:txBody>
      </p:sp>
      <p:cxnSp>
        <p:nvCxnSpPr>
          <p:cNvPr id="37" name="Straight Connector 36"/>
          <p:cNvCxnSpPr>
            <a:stCxn id="46" idx="3"/>
            <a:endCxn id="42" idx="6"/>
          </p:cNvCxnSpPr>
          <p:nvPr/>
        </p:nvCxnSpPr>
        <p:spPr>
          <a:xfrm>
            <a:off x="1441185" y="2768813"/>
            <a:ext cx="1402700" cy="1792"/>
          </a:xfrm>
          <a:prstGeom prst="line">
            <a:avLst/>
          </a:prstGeom>
          <a:noFill/>
          <a:ln w="38100" cap="flat" cmpd="sng" algn="ctr">
            <a:solidFill>
              <a:srgbClr val="1E4784"/>
            </a:solidFill>
            <a:prstDash val="solid"/>
          </a:ln>
          <a:effectLst/>
        </p:spPr>
      </p:cxnSp>
      <p:sp>
        <p:nvSpPr>
          <p:cNvPr id="44" name="Rectangle 43"/>
          <p:cNvSpPr/>
          <p:nvPr/>
        </p:nvSpPr>
        <p:spPr>
          <a:xfrm>
            <a:off x="1371506" y="3506917"/>
            <a:ext cx="1323540" cy="738664"/>
          </a:xfrm>
          <a:prstGeom prst="rect">
            <a:avLst/>
          </a:prstGeom>
        </p:spPr>
        <p:txBody>
          <a:bodyPr wrap="square">
            <a:spAutoFit/>
          </a:bodyPr>
          <a:lstStyle/>
          <a:p>
            <a:pPr algn="ctr" defTabSz="914400">
              <a:defRPr/>
            </a:pPr>
            <a:r>
              <a:rPr lang="cs-CZ" sz="1200" b="1" kern="0" dirty="0">
                <a:solidFill>
                  <a:srgbClr val="1E4784"/>
                </a:solidFill>
                <a:latin typeface="Arial" panose="020B0604020202020204"/>
              </a:rPr>
              <a:t>Randomizace</a:t>
            </a:r>
            <a:br>
              <a:rPr lang="cs-CZ" sz="1200" b="1" kern="0" dirty="0">
                <a:solidFill>
                  <a:srgbClr val="1E4784"/>
                </a:solidFill>
                <a:latin typeface="Arial" panose="020B0604020202020204"/>
              </a:rPr>
            </a:br>
            <a:r>
              <a:rPr lang="cs-CZ" sz="1200" b="1" kern="0" dirty="0">
                <a:solidFill>
                  <a:srgbClr val="1E4784"/>
                </a:solidFill>
                <a:latin typeface="Arial" panose="020B0604020202020204"/>
              </a:rPr>
              <a:t>≤120 hodin</a:t>
            </a:r>
            <a:br>
              <a:rPr lang="cs-CZ" sz="1200" b="1" kern="0" dirty="0">
                <a:solidFill>
                  <a:srgbClr val="1E4784"/>
                </a:solidFill>
                <a:latin typeface="Arial" panose="020B0604020202020204"/>
              </a:rPr>
            </a:br>
            <a:r>
              <a:rPr lang="cs-CZ" sz="1200" b="1" kern="0" dirty="0">
                <a:solidFill>
                  <a:srgbClr val="1E4784"/>
                </a:solidFill>
                <a:latin typeface="Arial" panose="020B0604020202020204"/>
              </a:rPr>
              <a:t>po PCI*</a:t>
            </a:r>
            <a:endParaRPr lang="cs-CZ" sz="600" b="1" kern="0" dirty="0">
              <a:solidFill>
                <a:srgbClr val="1E4784"/>
              </a:solidFill>
              <a:latin typeface="Arial" panose="020B0604020202020204"/>
            </a:endParaRPr>
          </a:p>
          <a:p>
            <a:pPr algn="ctr" defTabSz="914400">
              <a:defRPr/>
            </a:pPr>
            <a:endParaRPr lang="cs-CZ" sz="600" b="1" kern="0" dirty="0">
              <a:solidFill>
                <a:srgbClr val="1E4784"/>
              </a:solidFill>
              <a:latin typeface="Arial" panose="020B0604020202020204"/>
            </a:endParaRPr>
          </a:p>
        </p:txBody>
      </p:sp>
      <p:cxnSp>
        <p:nvCxnSpPr>
          <p:cNvPr id="52" name="Straight Connector 51"/>
          <p:cNvCxnSpPr/>
          <p:nvPr/>
        </p:nvCxnSpPr>
        <p:spPr>
          <a:xfrm>
            <a:off x="1441267" y="2857530"/>
            <a:ext cx="0" cy="1728000"/>
          </a:xfrm>
          <a:prstGeom prst="line">
            <a:avLst/>
          </a:prstGeom>
          <a:noFill/>
          <a:ln w="25400" cap="flat" cmpd="sng" algn="ctr">
            <a:solidFill>
              <a:srgbClr val="1E4784"/>
            </a:solidFill>
            <a:prstDash val="dash"/>
          </a:ln>
          <a:effectLst/>
        </p:spPr>
      </p:cxnSp>
      <p:cxnSp>
        <p:nvCxnSpPr>
          <p:cNvPr id="36" name="Straight Connector 35"/>
          <p:cNvCxnSpPr/>
          <p:nvPr/>
        </p:nvCxnSpPr>
        <p:spPr>
          <a:xfrm>
            <a:off x="2600343" y="2857530"/>
            <a:ext cx="0" cy="1728000"/>
          </a:xfrm>
          <a:prstGeom prst="line">
            <a:avLst/>
          </a:prstGeom>
          <a:noFill/>
          <a:ln w="25400" cap="flat" cmpd="sng" algn="ctr">
            <a:solidFill>
              <a:srgbClr val="1E4784"/>
            </a:solidFill>
            <a:prstDash val="dash"/>
          </a:ln>
          <a:effectLst/>
        </p:spPr>
      </p:cxnSp>
      <p:cxnSp>
        <p:nvCxnSpPr>
          <p:cNvPr id="38" name="Straight Connector 37"/>
          <p:cNvCxnSpPr>
            <a:stCxn id="42" idx="6"/>
            <a:endCxn id="54" idx="1"/>
          </p:cNvCxnSpPr>
          <p:nvPr/>
        </p:nvCxnSpPr>
        <p:spPr>
          <a:xfrm>
            <a:off x="2843885" y="2770605"/>
            <a:ext cx="4317897" cy="13152"/>
          </a:xfrm>
          <a:prstGeom prst="line">
            <a:avLst/>
          </a:prstGeom>
          <a:noFill/>
          <a:ln w="38100" cap="flat" cmpd="sng" algn="ctr">
            <a:solidFill>
              <a:srgbClr val="0084CB"/>
            </a:solidFill>
            <a:prstDash val="solid"/>
          </a:ln>
          <a:effectLst/>
        </p:spPr>
      </p:cxnSp>
      <p:cxnSp>
        <p:nvCxnSpPr>
          <p:cNvPr id="39" name="Straight Connector 38"/>
          <p:cNvCxnSpPr/>
          <p:nvPr/>
        </p:nvCxnSpPr>
        <p:spPr>
          <a:xfrm flipH="1">
            <a:off x="2656945" y="1820991"/>
            <a:ext cx="207951" cy="755182"/>
          </a:xfrm>
          <a:prstGeom prst="line">
            <a:avLst/>
          </a:prstGeom>
          <a:noFill/>
          <a:ln w="38100" cap="sq" cmpd="sng" algn="ctr">
            <a:solidFill>
              <a:srgbClr val="007370"/>
            </a:solidFill>
            <a:prstDash val="solid"/>
          </a:ln>
          <a:effectLst/>
        </p:spPr>
      </p:cxnSp>
      <p:cxnSp>
        <p:nvCxnSpPr>
          <p:cNvPr id="40" name="Straight Connector 39"/>
          <p:cNvCxnSpPr/>
          <p:nvPr/>
        </p:nvCxnSpPr>
        <p:spPr>
          <a:xfrm flipH="1" flipV="1">
            <a:off x="2656945" y="2965037"/>
            <a:ext cx="207951" cy="731658"/>
          </a:xfrm>
          <a:prstGeom prst="line">
            <a:avLst/>
          </a:prstGeom>
          <a:noFill/>
          <a:ln w="38100" cap="sq" cmpd="sng" algn="ctr">
            <a:solidFill>
              <a:srgbClr val="C00000"/>
            </a:solidFill>
            <a:prstDash val="solid"/>
          </a:ln>
          <a:effectLst/>
        </p:spPr>
      </p:cxnSp>
      <p:grpSp>
        <p:nvGrpSpPr>
          <p:cNvPr id="41" name="Group 40"/>
          <p:cNvGrpSpPr/>
          <p:nvPr/>
        </p:nvGrpSpPr>
        <p:grpSpPr>
          <a:xfrm>
            <a:off x="2322299" y="2495636"/>
            <a:ext cx="521586" cy="549938"/>
            <a:chOff x="4235757" y="2374637"/>
            <a:chExt cx="677582" cy="549938"/>
          </a:xfrm>
        </p:grpSpPr>
        <p:sp>
          <p:nvSpPr>
            <p:cNvPr id="42" name="Oval 22"/>
            <p:cNvSpPr>
              <a:spLocks noChangeArrowheads="1"/>
            </p:cNvSpPr>
            <p:nvPr/>
          </p:nvSpPr>
          <p:spPr bwMode="auto">
            <a:xfrm>
              <a:off x="4235757" y="2374637"/>
              <a:ext cx="677582" cy="549938"/>
            </a:xfrm>
            <a:prstGeom prst="ellipse">
              <a:avLst/>
            </a:prstGeom>
            <a:solidFill>
              <a:srgbClr val="FFFFFF"/>
            </a:solidFill>
            <a:ln w="25400" algn="ctr">
              <a:solidFill>
                <a:srgbClr val="0251A0"/>
              </a:solidFill>
              <a:round/>
              <a:headEnd/>
              <a:tailEnd type="none" w="lg" len="sm"/>
            </a:ln>
          </p:spPr>
          <p:txBody>
            <a:bodyPr wrap="none" lIns="91414" tIns="45708" rIns="91414" bIns="4570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defTabSz="914400">
                <a:lnSpc>
                  <a:spcPct val="85000"/>
                </a:lnSpc>
                <a:defRPr/>
              </a:pPr>
              <a:endParaRPr lang="en-GB" altLang="en-US" b="1" kern="0" dirty="0">
                <a:solidFill>
                  <a:prstClr val="white"/>
                </a:solidFill>
                <a:latin typeface="Arial" panose="020B0604020202020204" pitchFamily="34" charset="0"/>
                <a:ea typeface="ＭＳ Ｐゴシック" pitchFamily="34" charset="-128"/>
                <a:cs typeface="Arial" panose="020B0604020202020204" pitchFamily="34" charset="0"/>
              </a:endParaRPr>
            </a:p>
          </p:txBody>
        </p:sp>
        <p:sp>
          <p:nvSpPr>
            <p:cNvPr id="43" name="Text Box 5"/>
            <p:cNvSpPr txBox="1">
              <a:spLocks noChangeArrowheads="1"/>
            </p:cNvSpPr>
            <p:nvPr/>
          </p:nvSpPr>
          <p:spPr bwMode="auto">
            <a:xfrm>
              <a:off x="4399636" y="2425121"/>
              <a:ext cx="2672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defTabSz="914400">
                <a:defRPr/>
              </a:pPr>
              <a:r>
                <a:rPr lang="en-US" altLang="en-US" sz="2800" b="1" kern="0" dirty="0">
                  <a:solidFill>
                    <a:srgbClr val="0251A0"/>
                  </a:solidFill>
                  <a:latin typeface="Arial" panose="020B0604020202020204" pitchFamily="34" charset="0"/>
                  <a:ea typeface="ＭＳ Ｐゴシック" pitchFamily="34" charset="-128"/>
                  <a:cs typeface="Arial" panose="020B0604020202020204" pitchFamily="34" charset="0"/>
                </a:rPr>
                <a:t>R</a:t>
              </a:r>
              <a:endParaRPr lang="en-CA" altLang="en-US" sz="2800" b="1" kern="0" dirty="0">
                <a:solidFill>
                  <a:srgbClr val="0251A0"/>
                </a:solidFill>
                <a:latin typeface="Arial" panose="020B0604020202020204" pitchFamily="34" charset="0"/>
                <a:ea typeface="ＭＳ Ｐゴシック" pitchFamily="34" charset="-128"/>
                <a:cs typeface="Arial" panose="020B0604020202020204" pitchFamily="34" charset="0"/>
              </a:endParaRPr>
            </a:p>
          </p:txBody>
        </p:sp>
      </p:grpSp>
      <p:sp>
        <p:nvSpPr>
          <p:cNvPr id="45" name="Rectangle 44"/>
          <p:cNvSpPr/>
          <p:nvPr/>
        </p:nvSpPr>
        <p:spPr>
          <a:xfrm>
            <a:off x="2600343" y="3743102"/>
            <a:ext cx="4332084" cy="1015663"/>
          </a:xfrm>
          <a:prstGeom prst="rect">
            <a:avLst/>
          </a:prstGeom>
        </p:spPr>
        <p:txBody>
          <a:bodyPr wrap="square">
            <a:spAutoFit/>
          </a:bodyPr>
          <a:lstStyle/>
          <a:p>
            <a:pPr algn="ctr" defTabSz="914400">
              <a:defRPr/>
            </a:pPr>
            <a:r>
              <a:rPr lang="cs-CZ" sz="1200" kern="0" dirty="0">
                <a:solidFill>
                  <a:srgbClr val="1E4784"/>
                </a:solidFill>
              </a:rPr>
              <a:t>minimální doba léčby 6 měsíců,</a:t>
            </a:r>
            <a:br>
              <a:rPr lang="cs-CZ" sz="1200" kern="0" dirty="0">
                <a:solidFill>
                  <a:srgbClr val="1E4784"/>
                </a:solidFill>
              </a:rPr>
            </a:br>
            <a:r>
              <a:rPr lang="cs-CZ" sz="1200" kern="0" dirty="0">
                <a:solidFill>
                  <a:srgbClr val="1E4784"/>
                </a:solidFill>
              </a:rPr>
              <a:t>maximální doba léčby 30 měsíců</a:t>
            </a:r>
            <a:br>
              <a:rPr lang="cs-CZ" sz="1200" kern="0" dirty="0">
                <a:solidFill>
                  <a:srgbClr val="1E4784"/>
                </a:solidFill>
              </a:rPr>
            </a:br>
            <a:r>
              <a:rPr lang="cs-CZ" sz="1200" kern="0" dirty="0">
                <a:solidFill>
                  <a:srgbClr val="1E4784"/>
                </a:solidFill>
              </a:rPr>
              <a:t>(střední doba sledování ~14 měsíců)</a:t>
            </a:r>
            <a:endParaRPr lang="cs-CZ" sz="1200" kern="0" dirty="0">
              <a:solidFill>
                <a:srgbClr val="1E4784"/>
              </a:solidFill>
              <a:latin typeface="Arial" panose="020B0604020202020204"/>
            </a:endParaRPr>
          </a:p>
          <a:p>
            <a:pPr algn="ctr" defTabSz="914400">
              <a:defRPr/>
            </a:pPr>
            <a:endParaRPr lang="cs-CZ" sz="1200" kern="0" dirty="0">
              <a:solidFill>
                <a:srgbClr val="1E4784"/>
              </a:solidFill>
              <a:latin typeface="Arial" panose="020B0604020202020204"/>
            </a:endParaRPr>
          </a:p>
          <a:p>
            <a:pPr algn="ctr" defTabSz="914400">
              <a:defRPr/>
            </a:pPr>
            <a:endParaRPr lang="cs-CZ" sz="1200" kern="0" dirty="0">
              <a:solidFill>
                <a:srgbClr val="1E4784"/>
              </a:solidFill>
              <a:latin typeface="Arial" panose="020B0604020202020204"/>
            </a:endParaRPr>
          </a:p>
        </p:txBody>
      </p:sp>
      <p:cxnSp>
        <p:nvCxnSpPr>
          <p:cNvPr id="47" name="Straight Connector 46"/>
          <p:cNvCxnSpPr/>
          <p:nvPr/>
        </p:nvCxnSpPr>
        <p:spPr>
          <a:xfrm>
            <a:off x="2864898" y="1820991"/>
            <a:ext cx="4296884" cy="0"/>
          </a:xfrm>
          <a:prstGeom prst="line">
            <a:avLst/>
          </a:prstGeom>
          <a:noFill/>
          <a:ln w="38100" cap="flat" cmpd="sng" algn="ctr">
            <a:solidFill>
              <a:srgbClr val="007370"/>
            </a:solidFill>
            <a:prstDash val="solid"/>
          </a:ln>
          <a:effectLst/>
        </p:spPr>
      </p:cxnSp>
      <p:cxnSp>
        <p:nvCxnSpPr>
          <p:cNvPr id="49" name="Straight Connector 48"/>
          <p:cNvCxnSpPr/>
          <p:nvPr/>
        </p:nvCxnSpPr>
        <p:spPr>
          <a:xfrm>
            <a:off x="2864898" y="3715745"/>
            <a:ext cx="4296884" cy="0"/>
          </a:xfrm>
          <a:prstGeom prst="line">
            <a:avLst/>
          </a:prstGeom>
          <a:noFill/>
          <a:ln w="38100" cap="flat" cmpd="sng" algn="ctr">
            <a:solidFill>
              <a:srgbClr val="C00000"/>
            </a:solidFill>
            <a:prstDash val="solid"/>
          </a:ln>
          <a:effectLst/>
        </p:spPr>
      </p:cxnSp>
      <p:cxnSp>
        <p:nvCxnSpPr>
          <p:cNvPr id="53" name="Straight Connector 52"/>
          <p:cNvCxnSpPr/>
          <p:nvPr/>
        </p:nvCxnSpPr>
        <p:spPr>
          <a:xfrm>
            <a:off x="7174810" y="1820991"/>
            <a:ext cx="0" cy="2757444"/>
          </a:xfrm>
          <a:prstGeom prst="line">
            <a:avLst/>
          </a:prstGeom>
          <a:noFill/>
          <a:ln w="25400" cap="flat" cmpd="sng" algn="ctr">
            <a:solidFill>
              <a:srgbClr val="1E4784"/>
            </a:solidFill>
            <a:prstDash val="dash"/>
          </a:ln>
          <a:effectLst/>
        </p:spPr>
      </p:cxnSp>
      <p:sp>
        <p:nvSpPr>
          <p:cNvPr id="4" name="Rectangle 3"/>
          <p:cNvSpPr/>
          <p:nvPr/>
        </p:nvSpPr>
        <p:spPr>
          <a:xfrm>
            <a:off x="290153" y="3521397"/>
            <a:ext cx="998991" cy="369332"/>
          </a:xfrm>
          <a:prstGeom prst="rect">
            <a:avLst/>
          </a:prstGeom>
        </p:spPr>
        <p:txBody>
          <a:bodyPr wrap="none">
            <a:spAutoFit/>
          </a:bodyPr>
          <a:lstStyle/>
          <a:p>
            <a:r>
              <a:rPr lang="en-GB" dirty="0"/>
              <a:t>N=2725</a:t>
            </a:r>
          </a:p>
        </p:txBody>
      </p:sp>
      <p:sp>
        <p:nvSpPr>
          <p:cNvPr id="28" name="Arrow: Pentagon 27"/>
          <p:cNvSpPr/>
          <p:nvPr/>
        </p:nvSpPr>
        <p:spPr>
          <a:xfrm>
            <a:off x="2627389" y="4360445"/>
            <a:ext cx="4547421" cy="225085"/>
          </a:xfrm>
          <a:prstGeom prst="homePlat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Dabigatran (110 </a:t>
            </a:r>
            <a:r>
              <a:rPr lang="cs-CZ" sz="1200" dirty="0"/>
              <a:t>nebo</a:t>
            </a:r>
            <a:r>
              <a:rPr lang="en-GB" sz="1200" dirty="0"/>
              <a:t> 150 mg)</a:t>
            </a:r>
          </a:p>
        </p:txBody>
      </p:sp>
      <p:sp>
        <p:nvSpPr>
          <p:cNvPr id="30" name="Arrow: Pentagon 30"/>
          <p:cNvSpPr/>
          <p:nvPr/>
        </p:nvSpPr>
        <p:spPr>
          <a:xfrm>
            <a:off x="2627388" y="4895230"/>
            <a:ext cx="4547422" cy="226577"/>
          </a:xfrm>
          <a:prstGeom prst="homePlate">
            <a:avLst/>
          </a:prstGeom>
          <a:solidFill>
            <a:srgbClr val="A61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Warfarin</a:t>
            </a:r>
          </a:p>
        </p:txBody>
      </p:sp>
      <p:sp>
        <p:nvSpPr>
          <p:cNvPr id="31" name="TextBox 31"/>
          <p:cNvSpPr txBox="1"/>
          <p:nvPr/>
        </p:nvSpPr>
        <p:spPr>
          <a:xfrm>
            <a:off x="4215215" y="5367152"/>
            <a:ext cx="2946567" cy="281126"/>
          </a:xfrm>
          <a:prstGeom prst="rect">
            <a:avLst/>
          </a:prstGeom>
          <a:noFill/>
        </p:spPr>
        <p:txBody>
          <a:bodyPr wrap="square" rtlCol="0">
            <a:noAutofit/>
          </a:bodyPr>
          <a:lstStyle/>
          <a:p>
            <a:r>
              <a:rPr lang="en-GB" sz="1200" dirty="0"/>
              <a:t>1 </a:t>
            </a:r>
            <a:r>
              <a:rPr lang="cs-CZ" sz="1200" dirty="0"/>
              <a:t>měsíc </a:t>
            </a:r>
            <a:r>
              <a:rPr lang="en-GB" sz="1200" dirty="0"/>
              <a:t>ASA </a:t>
            </a:r>
            <a:r>
              <a:rPr lang="cs-CZ" sz="1200" dirty="0"/>
              <a:t>- kovový stent (</a:t>
            </a:r>
            <a:r>
              <a:rPr lang="en-GB" sz="1200" dirty="0"/>
              <a:t>BMS)</a:t>
            </a:r>
          </a:p>
        </p:txBody>
      </p:sp>
      <p:sp>
        <p:nvSpPr>
          <p:cNvPr id="32" name="Arrow: Pentagon 32"/>
          <p:cNvSpPr/>
          <p:nvPr/>
        </p:nvSpPr>
        <p:spPr>
          <a:xfrm>
            <a:off x="2626932" y="5438253"/>
            <a:ext cx="522971" cy="145874"/>
          </a:xfrm>
          <a:prstGeom prst="homePlat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33" name="TextBox 33"/>
          <p:cNvSpPr txBox="1"/>
          <p:nvPr/>
        </p:nvSpPr>
        <p:spPr>
          <a:xfrm>
            <a:off x="4220894" y="5545571"/>
            <a:ext cx="3365233" cy="213162"/>
          </a:xfrm>
          <a:prstGeom prst="rect">
            <a:avLst/>
          </a:prstGeom>
          <a:noFill/>
        </p:spPr>
        <p:txBody>
          <a:bodyPr wrap="square" rtlCol="0">
            <a:noAutofit/>
          </a:bodyPr>
          <a:lstStyle/>
          <a:p>
            <a:r>
              <a:rPr lang="en-GB" sz="1200" dirty="0"/>
              <a:t>3 </a:t>
            </a:r>
            <a:r>
              <a:rPr lang="cs-CZ" sz="1200" dirty="0"/>
              <a:t>měsíce</a:t>
            </a:r>
            <a:r>
              <a:rPr lang="en-GB" sz="1200" dirty="0"/>
              <a:t> ASA </a:t>
            </a:r>
            <a:r>
              <a:rPr lang="cs-CZ" sz="1200" dirty="0"/>
              <a:t>- lékový stent </a:t>
            </a:r>
            <a:r>
              <a:rPr lang="en-GB" sz="1200" dirty="0"/>
              <a:t>(DES)</a:t>
            </a:r>
          </a:p>
        </p:txBody>
      </p:sp>
      <p:sp>
        <p:nvSpPr>
          <p:cNvPr id="34" name="Arrow: Pentagon 34"/>
          <p:cNvSpPr/>
          <p:nvPr/>
        </p:nvSpPr>
        <p:spPr>
          <a:xfrm>
            <a:off x="2626931" y="5612859"/>
            <a:ext cx="1588703" cy="145874"/>
          </a:xfrm>
          <a:prstGeom prst="homePlat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35" name="Arrow: Pentagon 27"/>
          <p:cNvSpPr/>
          <p:nvPr/>
        </p:nvSpPr>
        <p:spPr>
          <a:xfrm>
            <a:off x="2629661" y="4607198"/>
            <a:ext cx="4532121" cy="211685"/>
          </a:xfrm>
          <a:prstGeom prst="homePlat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P2Y12 inhibitor</a:t>
            </a:r>
          </a:p>
        </p:txBody>
      </p:sp>
      <p:sp>
        <p:nvSpPr>
          <p:cNvPr id="55" name="Arrow: Pentagon 30"/>
          <p:cNvSpPr/>
          <p:nvPr/>
        </p:nvSpPr>
        <p:spPr>
          <a:xfrm>
            <a:off x="2629660" y="5183262"/>
            <a:ext cx="4545150" cy="234288"/>
          </a:xfrm>
          <a:prstGeom prst="homePlate">
            <a:avLst/>
          </a:prstGeom>
          <a:solidFill>
            <a:srgbClr val="A61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P2Y12 inhibitor</a:t>
            </a:r>
          </a:p>
        </p:txBody>
      </p:sp>
      <p:cxnSp>
        <p:nvCxnSpPr>
          <p:cNvPr id="56" name="Straight Connector 5"/>
          <p:cNvCxnSpPr/>
          <p:nvPr/>
        </p:nvCxnSpPr>
        <p:spPr>
          <a:xfrm>
            <a:off x="2483768" y="4877177"/>
            <a:ext cx="6611023" cy="0"/>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17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C44909-1E8E-402D-AF0B-FFA937DF5CA5}"/>
              </a:ext>
            </a:extLst>
          </p:cNvPr>
          <p:cNvSpPr>
            <a:spLocks noGrp="1"/>
          </p:cNvSpPr>
          <p:nvPr>
            <p:ph type="title"/>
          </p:nvPr>
        </p:nvSpPr>
        <p:spPr>
          <a:xfrm>
            <a:off x="631032" y="55252"/>
            <a:ext cx="7886700" cy="1325563"/>
          </a:xfrm>
        </p:spPr>
        <p:txBody>
          <a:bodyPr/>
          <a:lstStyle/>
          <a:p>
            <a:pPr algn="ctr"/>
            <a:r>
              <a:rPr lang="cs-CZ" sz="5400" b="1" dirty="0">
                <a:solidFill>
                  <a:prstClr val="black"/>
                </a:solidFill>
              </a:rPr>
              <a:t>RE-DUAL PCI</a:t>
            </a:r>
            <a:endParaRPr lang="cs-CZ" dirty="0"/>
          </a:p>
        </p:txBody>
      </p:sp>
      <p:pic>
        <p:nvPicPr>
          <p:cNvPr id="5" name="Obrázek 4">
            <a:extLst>
              <a:ext uri="{FF2B5EF4-FFF2-40B4-BE49-F238E27FC236}">
                <a16:creationId xmlns:a16="http://schemas.microsoft.com/office/drawing/2014/main" id="{25D5027B-9C40-4B13-8376-5D5589C9BDE2}"/>
              </a:ext>
            </a:extLst>
          </p:cNvPr>
          <p:cNvPicPr>
            <a:picLocks noChangeAspect="1"/>
          </p:cNvPicPr>
          <p:nvPr/>
        </p:nvPicPr>
        <p:blipFill rotWithShape="1">
          <a:blip r:embed="rId3"/>
          <a:srcRect l="7452" t="11347" r="49209" b="1557"/>
          <a:stretch/>
        </p:blipFill>
        <p:spPr>
          <a:xfrm>
            <a:off x="916315" y="1411357"/>
            <a:ext cx="6995233" cy="4636536"/>
          </a:xfrm>
          <a:prstGeom prst="rect">
            <a:avLst/>
          </a:prstGeom>
        </p:spPr>
      </p:pic>
      <p:sp>
        <p:nvSpPr>
          <p:cNvPr id="7" name="TextovéPole 6"/>
          <p:cNvSpPr txBox="1"/>
          <p:nvPr/>
        </p:nvSpPr>
        <p:spPr>
          <a:xfrm>
            <a:off x="4413931" y="6536935"/>
            <a:ext cx="4862678" cy="523220"/>
          </a:xfrm>
          <a:prstGeom prst="rect">
            <a:avLst/>
          </a:prstGeom>
          <a:noFill/>
        </p:spPr>
        <p:txBody>
          <a:bodyPr wrap="none" rtlCol="0">
            <a:spAutoFit/>
          </a:bodyPr>
          <a:lstStyle/>
          <a:p>
            <a:r>
              <a:rPr lang="en-GB" sz="1400" dirty="0"/>
              <a:t>Cannon et al. </a:t>
            </a:r>
            <a:r>
              <a:rPr lang="en-GB" sz="1400" dirty="0" err="1"/>
              <a:t>Clin</a:t>
            </a:r>
            <a:r>
              <a:rPr lang="en-GB" sz="1400" dirty="0"/>
              <a:t> </a:t>
            </a:r>
            <a:r>
              <a:rPr lang="en-GB" sz="1400" dirty="0" err="1"/>
              <a:t>Cardiol</a:t>
            </a:r>
            <a:r>
              <a:rPr lang="en-GB" sz="1400" dirty="0"/>
              <a:t> 2016; Cannon et al. N </a:t>
            </a:r>
            <a:r>
              <a:rPr lang="en-GB" sz="1400" dirty="0" err="1"/>
              <a:t>Engl</a:t>
            </a:r>
            <a:r>
              <a:rPr lang="en-GB" sz="1400" dirty="0"/>
              <a:t> J Med 2017</a:t>
            </a:r>
          </a:p>
          <a:p>
            <a:endParaRPr lang="en-US" sz="1400"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394" y="37409"/>
            <a:ext cx="993912" cy="385561"/>
          </a:xfrm>
          <a:prstGeom prst="rect">
            <a:avLst/>
          </a:prstGeom>
        </p:spPr>
      </p:pic>
    </p:spTree>
    <p:extLst>
      <p:ext uri="{BB962C8B-B14F-4D97-AF65-F5344CB8AC3E}">
        <p14:creationId xmlns:p14="http://schemas.microsoft.com/office/powerpoint/2010/main" val="213778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 name="PXID" val="3"/>
  <p:tag name="SID" val="666"/>
  <p:tag name="NAME" val="Apixaban Versus VKA in Patients with AF and ACS and/or PCI: The AUGUSTUS Trial"/>
</p:tagLst>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2517</TotalTime>
  <Words>4816</Words>
  <Application>Microsoft Office PowerPoint</Application>
  <PresentationFormat>On-screen Show (4:3)</PresentationFormat>
  <Paragraphs>541</Paragraphs>
  <Slides>31</Slides>
  <Notes>14</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Narrow</vt:lpstr>
      <vt:lpstr>Calibri</vt:lpstr>
      <vt:lpstr>Calibri Light</vt:lpstr>
      <vt:lpstr>Courier New</vt:lpstr>
      <vt:lpstr>Times New Roman</vt:lpstr>
      <vt:lpstr>Verdana</vt:lpstr>
      <vt:lpstr>Wingdings</vt:lpstr>
      <vt:lpstr>Motiv Office</vt:lpstr>
      <vt:lpstr>      Jak bezpečně kombinovat AT léčbu  nem. s FS a PCI?</vt:lpstr>
      <vt:lpstr>PowerPoint Presentation</vt:lpstr>
      <vt:lpstr>Riziko ischemických příhod</vt:lpstr>
      <vt:lpstr>Mozkové krvácení</vt:lpstr>
      <vt:lpstr>Perfektní práce intervenčního kardiologa</vt:lpstr>
      <vt:lpstr>Velmi dobrá apozice stentu</vt:lpstr>
      <vt:lpstr>Radiální přístup - lepší než femorální</vt:lpstr>
      <vt:lpstr>RE-DUAL PCI</vt:lpstr>
      <vt:lpstr>RE-DUAL PCI</vt:lpstr>
      <vt:lpstr>RE-DUAL PCI</vt:lpstr>
      <vt:lpstr>PIONEER AF-PCI </vt:lpstr>
      <vt:lpstr>Antitrombotická terapie po akutním koronárním syndromu (AKS) nebo perkutánní koronární intervenci (PCI) u pacientů s FS (AUGUSTUS)</vt:lpstr>
      <vt:lpstr>AUGUSTUS</vt:lpstr>
      <vt:lpstr>AUGUSTUS Základní charakteristiky</vt:lpstr>
      <vt:lpstr>Primární cíl  velké nebo klinicky významné krvácení</vt:lpstr>
      <vt:lpstr>Primární cíl  velké nebo klinicky významné krvácení</vt:lpstr>
      <vt:lpstr>Sekundární cíl úmrtí/ hospitalizace</vt:lpstr>
      <vt:lpstr>Sekundární cíl úmrtí nebo ischemické příhody apixaban vs. VKA </vt:lpstr>
      <vt:lpstr>Sekundární cíl úmrtí nebo ischemické příhody ASA vs. placebo</vt:lpstr>
      <vt:lpstr>Podobné výsledky u léčených  konzervativně, PCI nebo elektivní PCI</vt:lpstr>
      <vt:lpstr>AUGUSTUS trombóza stentu po PCI při fibrilaci síní</vt:lpstr>
      <vt:lpstr>AUGUSTUS</vt:lpstr>
      <vt:lpstr>AUGUSTUS</vt:lpstr>
      <vt:lpstr>NOAK a PCI</vt:lpstr>
      <vt:lpstr>Uzávěr ouška levé síně</vt:lpstr>
      <vt:lpstr>Vysoké ischemické riziko</vt:lpstr>
      <vt:lpstr>PowerPoint Presentation</vt:lpstr>
      <vt:lpstr>PowerPoint Presentation</vt:lpstr>
      <vt:lpstr>Společná dohoda VZP ČR, ČKS a SAS k preskripci antikoagulačních přípravků – aktualizace 6. 2. 2018</vt:lpstr>
      <vt:lpstr>PowerPoint Presentation</vt:lpstr>
      <vt:lpstr>AUGUSTUS : trombóza stentu po PCI při fibrilaci síní</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Hlinomaz</dc:creator>
  <cp:lastModifiedBy>PMI</cp:lastModifiedBy>
  <cp:revision>361</cp:revision>
  <dcterms:created xsi:type="dcterms:W3CDTF">2016-12-02T11:21:58Z</dcterms:created>
  <dcterms:modified xsi:type="dcterms:W3CDTF">2020-01-17T12:54:54Z</dcterms:modified>
</cp:coreProperties>
</file>